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92" r:id="rId2"/>
    <p:sldId id="258" r:id="rId3"/>
    <p:sldId id="259" r:id="rId4"/>
    <p:sldId id="260" r:id="rId5"/>
    <p:sldId id="261" r:id="rId6"/>
    <p:sldId id="285" r:id="rId7"/>
    <p:sldId id="262" r:id="rId8"/>
    <p:sldId id="263" r:id="rId9"/>
    <p:sldId id="264" r:id="rId10"/>
    <p:sldId id="291" r:id="rId11"/>
    <p:sldId id="266" r:id="rId12"/>
    <p:sldId id="265" r:id="rId13"/>
    <p:sldId id="294" r:id="rId14"/>
    <p:sldId id="293" r:id="rId15"/>
    <p:sldId id="268" r:id="rId16"/>
    <p:sldId id="284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1F322-F067-4961-B710-1323D5CED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7C7B4-8A36-460D-8A53-7D4CE413E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AD7D7-F6F7-4CB5-8B0B-B94ED3D42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C2CFD-E257-4C06-8B11-0F88886D0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2C2BCD4-6F61-40A0-830D-DFC63A5AF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2E7A9-DA73-49EE-B9A1-3E860551E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3E5A9-EBDB-4A42-B7C6-4EADEFC83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BA8B0-48B5-4423-8AC9-42EA3E347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BAA3B47-3313-4B0A-AFDD-B8E59E7BB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A3B82-30A1-458E-80B2-1E3408A32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C44EC67-25B7-485D-91CD-D0B8AD491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0BCB94A-7736-4922-B768-BD6E24AE4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6BD0BF4-7E46-482D-93DA-C063F5A20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1" r:id="rId4"/>
    <p:sldLayoutId id="2147483702" r:id="rId5"/>
    <p:sldLayoutId id="2147483709" r:id="rId6"/>
    <p:sldLayoutId id="2147483703" r:id="rId7"/>
    <p:sldLayoutId id="2147483710" r:id="rId8"/>
    <p:sldLayoutId id="2147483711" r:id="rId9"/>
    <p:sldLayoutId id="2147483704" r:id="rId10"/>
    <p:sldLayoutId id="2147483705" r:id="rId11"/>
    <p:sldLayoutId id="214748371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C2C2C2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EBEBEB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D5D5D5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MORBUS BECHTEREW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Pregled Mb Bechterew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043863" cy="4873625"/>
          </a:xfrm>
        </p:spPr>
        <p:txBody>
          <a:bodyPr/>
          <a:lstStyle/>
          <a:p>
            <a:pPr eaLnBrk="1" hangingPunct="1"/>
            <a:r>
              <a:rPr lang="sr-Latn-CS" smtClean="0"/>
              <a:t>Smanjen obim kostalnog disanja-indeks disanja, fiziološki 7 cm (proces je prešao na kostovertebralne zglobove)</a:t>
            </a:r>
          </a:p>
          <a:p>
            <a:pPr eaLnBrk="1" hangingPunct="1"/>
            <a:endParaRPr lang="sr-Latn-CS" smtClean="0"/>
          </a:p>
          <a:p>
            <a:pPr eaLnBrk="1" hangingPunct="1"/>
            <a:r>
              <a:rPr lang="sr-Latn-CS" smtClean="0"/>
              <a:t>,,Fenomen gumene lopte,</a:t>
            </a:r>
          </a:p>
          <a:p>
            <a:pPr eaLnBrk="1" hangingPunct="1"/>
            <a:endParaRPr lang="sr-Latn-CS" smtClean="0"/>
          </a:p>
          <a:p>
            <a:pPr eaLnBrk="1" hangingPunct="1"/>
            <a:r>
              <a:rPr lang="sr-Latn-CS" smtClean="0"/>
              <a:t>Indeks pokretljivosti pojedinih segmenata-inklinacijski i reklinacijski indeks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04813"/>
            <a:ext cx="8640762" cy="1366837"/>
          </a:xfrm>
        </p:spPr>
        <p:txBody>
          <a:bodyPr/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sr-Latn-CS" sz="2400" b="1"/>
              <a:t>1.MEDIKAMENTNA TERAPIJA</a:t>
            </a:r>
            <a:r>
              <a:rPr lang="sr-Latn-CS" sz="2400"/>
              <a:t>:</a:t>
            </a:r>
            <a:br>
              <a:rPr lang="sr-Latn-CS" sz="2400"/>
            </a:br>
            <a:r>
              <a:rPr lang="sr-Latn-CS" sz="2400" b="1"/>
              <a:t>NSAIL </a:t>
            </a:r>
            <a:r>
              <a:rPr lang="sr-Latn-CS" sz="2400"/>
              <a:t>(diklofen, indocid, flugalin, brufen, roksikam, movalis i sl.), </a:t>
            </a:r>
            <a:r>
              <a:rPr lang="sr-Latn-CS" sz="2400" b="1"/>
              <a:t>bazična terapija </a:t>
            </a:r>
            <a:r>
              <a:rPr lang="sr-Latn-CS" sz="2400" smtClean="0"/>
              <a:t>, </a:t>
            </a:r>
            <a:r>
              <a:rPr lang="sr-Latn-CS" sz="2400" b="1"/>
              <a:t>kortikosteroidi </a:t>
            </a:r>
            <a:endParaRPr lang="en-US" sz="24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2133600"/>
            <a:ext cx="8713787" cy="44640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Latn-CS" b="1" smtClean="0"/>
              <a:t>2. MIROVANJE</a:t>
            </a:r>
            <a:r>
              <a:rPr lang="en-US" smtClean="0"/>
              <a:t> </a:t>
            </a:r>
            <a:endParaRPr lang="sr-Latn-CS" smtClean="0"/>
          </a:p>
          <a:p>
            <a:pPr eaLnBrk="1" hangingPunct="1">
              <a:buFontTx/>
              <a:buNone/>
            </a:pPr>
            <a:r>
              <a:rPr lang="sr-Latn-CS" smtClean="0"/>
              <a:t> 10-12 sati u toku 24 časa, zabranjen prinudni položaj</a:t>
            </a:r>
          </a:p>
          <a:p>
            <a:pPr eaLnBrk="1" hangingPunct="1">
              <a:buFontTx/>
              <a:buNone/>
            </a:pPr>
            <a:r>
              <a:rPr lang="sr-Latn-CS" b="1" smtClean="0"/>
              <a:t>3. EDUKACIJA</a:t>
            </a:r>
            <a:r>
              <a:rPr lang="en-US" smtClean="0"/>
              <a:t> </a:t>
            </a:r>
            <a:endParaRPr lang="sr-Latn-CS" smtClean="0"/>
          </a:p>
          <a:p>
            <a:pPr eaLnBrk="1" hangingPunct="1"/>
            <a:r>
              <a:rPr lang="sr-Latn-CS" smtClean="0"/>
              <a:t>Što više stajati, hodati ili sedeti u toku dana</a:t>
            </a:r>
          </a:p>
          <a:p>
            <a:pPr eaLnBrk="1" hangingPunct="1"/>
            <a:r>
              <a:rPr lang="sr-Latn-CS" smtClean="0"/>
              <a:t>Kod sedenja sedište treba da je tvrdo, stolica sa visokim naslonom za kičmeni stub</a:t>
            </a:r>
            <a:r>
              <a:rPr lang="en-US" smtClean="0"/>
              <a:t> </a:t>
            </a:r>
            <a:endParaRPr lang="sr-Latn-CS" smtClean="0"/>
          </a:p>
          <a:p>
            <a:pPr eaLnBrk="1" hangingPunct="1"/>
            <a:r>
              <a:rPr lang="sr-Latn-CS" smtClean="0"/>
              <a:t>Ležanje bez jastuka, a ležaj treba da je tvrd, na leđima </a:t>
            </a:r>
          </a:p>
          <a:p>
            <a:pPr eaLnBrk="1" hangingPunct="1"/>
            <a:r>
              <a:rPr lang="sr-Latn-CS" smtClean="0"/>
              <a:t>Izbegavati savijanje napred i podizanje tereta u savijenom položaju.</a:t>
            </a:r>
            <a:r>
              <a:rPr lang="en-US" smtClean="0"/>
              <a:t> </a:t>
            </a:r>
            <a:endParaRPr lang="sr-Latn-CS" smtClean="0"/>
          </a:p>
          <a:p>
            <a:pPr eaLnBrk="1" hangingPunct="1"/>
            <a:r>
              <a:rPr lang="sr-Latn-CS" smtClean="0"/>
              <a:t>Vežbati svaki dan</a:t>
            </a:r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CS" b="1" smtClean="0"/>
              <a:t>KINEZITERAPIJA </a:t>
            </a:r>
            <a:r>
              <a:rPr lang="sr-Latn-CS" b="1"/>
              <a:t>MB BECHTEREW</a:t>
            </a:r>
            <a:r>
              <a:rPr lang="en-US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700213"/>
            <a:ext cx="8507412" cy="4319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smtClean="0"/>
              <a:t>Terapija počinje čim se otkriju prvi simptomi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smtClean="0"/>
              <a:t>Neposredni ciljevi lečenja su: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skratiti trajanje  egzarcerbacije i staviti upalu pod kontrolu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sprečiti oštećenje zglobova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ublažiti bol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očuvati  držanje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očuvati maksimalnu moguću pokretljivost kičmenog stuba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smirivanje bola i upale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smtClean="0"/>
              <a:t>Održavanje pravilnog držanja</a:t>
            </a:r>
            <a:endParaRPr lang="en-US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r-Latn-CS" smtClean="0"/>
              <a:t>U fazi remisije</a:t>
            </a:r>
          </a:p>
          <a:p>
            <a:pPr eaLnBrk="1" hangingPunct="1"/>
            <a:r>
              <a:rPr lang="sr-Latn-CS" smtClean="0"/>
              <a:t>- jačanje paravertebralne muskulature</a:t>
            </a:r>
          </a:p>
          <a:p>
            <a:pPr eaLnBrk="1" hangingPunct="1"/>
            <a:r>
              <a:rPr lang="sr-Latn-CS" smtClean="0"/>
              <a:t>- poboljšanje disajne funkcije</a:t>
            </a:r>
          </a:p>
          <a:p>
            <a:pPr eaLnBrk="1" hangingPunct="1"/>
            <a:r>
              <a:rPr lang="sr-Latn-CS" smtClean="0"/>
              <a:t>- sprečavanje kontraktura u koksofemoralnim zglobovima</a:t>
            </a:r>
          </a:p>
          <a:p>
            <a:pPr eaLnBrk="1" hangingPunct="1"/>
            <a:endParaRPr lang="sr-Latn-CS" smtClean="0"/>
          </a:p>
          <a:p>
            <a:pPr eaLnBrk="1" hangingPunct="1"/>
            <a:endParaRPr lang="sr-Latn-C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Kinezitreapija </a:t>
            </a:r>
            <a:endParaRPr lang="en-US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38" cy="4873625"/>
          </a:xfrm>
        </p:spPr>
        <p:txBody>
          <a:bodyPr/>
          <a:lstStyle/>
          <a:p>
            <a:pPr eaLnBrk="1" hangingPunct="1"/>
            <a:r>
              <a:rPr lang="sr-Latn-CS" smtClean="0"/>
              <a:t>Metode kineziterapije</a:t>
            </a:r>
          </a:p>
          <a:p>
            <a:pPr eaLnBrk="1" hangingPunct="1"/>
            <a:r>
              <a:rPr lang="sr-Latn-CS" smtClean="0"/>
              <a:t>- aktivan pokret</a:t>
            </a:r>
          </a:p>
          <a:p>
            <a:pPr eaLnBrk="1" hangingPunct="1"/>
            <a:r>
              <a:rPr lang="sr-Latn-CS" smtClean="0"/>
              <a:t>- aktivan pokret sa otporom</a:t>
            </a:r>
          </a:p>
          <a:p>
            <a:pPr eaLnBrk="1" hangingPunct="1"/>
            <a:r>
              <a:rPr lang="sr-Latn-CS" smtClean="0"/>
              <a:t>- PNF tehnika</a:t>
            </a:r>
          </a:p>
          <a:p>
            <a:pPr eaLnBrk="1" hangingPunct="1"/>
            <a:r>
              <a:rPr lang="sr-Latn-CS" smtClean="0"/>
              <a:t>- relaksacione tehnike</a:t>
            </a:r>
          </a:p>
          <a:p>
            <a:pPr eaLnBrk="1" hangingPunct="1"/>
            <a:r>
              <a:rPr lang="sr-Latn-CS" smtClean="0"/>
              <a:t>- jačanje mišićne snage po metodi De Lorme Watkinsu</a:t>
            </a:r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569325" cy="13843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z="2800" b="1"/>
              <a:t>KINEZITERAPIJA MB BECHTEREW</a:t>
            </a:r>
            <a:r>
              <a:rPr lang="sr-Latn-CS"/>
              <a:t> 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2205038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sz="2800" smtClean="0"/>
              <a:t>Imperativ je AKTIVNI POKRET</a:t>
            </a:r>
            <a:r>
              <a:rPr lang="en-US" sz="2800" smtClean="0"/>
              <a:t> </a:t>
            </a:r>
            <a:r>
              <a:rPr lang="sr-Latn-CS" sz="2800" smtClean="0"/>
              <a:t>sem u akutnoj fazi ili perifernog artritisa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sz="2800" smtClean="0"/>
              <a:t>    1) Jačanje paravertebralne muskulature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sz="2800" smtClean="0"/>
              <a:t>    2) Povećanje pokretljivosti ramena i kukova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sz="2800" smtClean="0"/>
              <a:t>    3) Vežbe disanja(torakalno disanje)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sz="2800" b="1" smtClean="0"/>
              <a:t>Sportske aktivnosti</a:t>
            </a:r>
            <a:r>
              <a:rPr lang="sr-Latn-CS" sz="2800" smtClean="0"/>
              <a:t> su dozvoljene, ali treba biti obazriv</a:t>
            </a:r>
            <a:r>
              <a:rPr lang="sr-Latn-CS" sz="3600" smtClean="0"/>
              <a:t>. </a:t>
            </a:r>
            <a:r>
              <a:rPr lang="sr-Latn-CS" sz="2800" smtClean="0"/>
              <a:t>Najbolji izbor su sportovi na vodi</a:t>
            </a:r>
            <a:r>
              <a:rPr lang="en-US" sz="3600" smtClean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242888"/>
            <a:ext cx="8424862" cy="158432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CS" sz="3600" b="1"/>
              <a:t>PREDLOG MERA za MB BECHTEREW</a:t>
            </a:r>
            <a:r>
              <a:rPr lang="en-US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341438"/>
            <a:ext cx="8518525" cy="5327650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sr-Latn-CS" sz="2800" smtClean="0"/>
              <a:t>1.  Rano otkrivanje uz adekvatan terapijski program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sr-Latn-CS" sz="2800" smtClean="0"/>
              <a:t>2.  Rana rehabilitacija sa ciljem usporavanja progresivnog toka bolesti, i ublažavanja postojećih funkcionalnih oštećenja 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sr-Latn-CS" sz="2800" smtClean="0"/>
              <a:t>3.  Edukacija bolesnika i porodice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sr-Latn-CS" sz="2800" smtClean="0"/>
              <a:t>4.  Timski rad 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sr-Latn-CS" sz="2800" smtClean="0"/>
              <a:t>5.  Visoka socijalna i zdravstvena zaštita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sr-Latn-CS" sz="2800" smtClean="0"/>
              <a:t>6.  Doživotna kineziterapija 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sr-Latn-CS" sz="2800" smtClean="0"/>
              <a:t>7.  Uvek uspravno hodati, stajati ili sedeti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sr-Latn-CS" sz="2800" smtClean="0"/>
              <a:t>8.  Koristiti rasteretne midere i pojaseve u cilju korekcije kifoze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CS" sz="3200"/>
              <a:t>MB </a:t>
            </a:r>
            <a:r>
              <a:rPr lang="sr-Latn-CS" sz="3200" smtClean="0"/>
              <a:t>BECHTEREW</a:t>
            </a:r>
            <a:endParaRPr lang="en-US" sz="32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785938"/>
            <a:ext cx="8320087" cy="5243512"/>
          </a:xfrm>
        </p:spPr>
        <p:txBody>
          <a:bodyPr/>
          <a:lstStyle/>
          <a:p>
            <a:pPr eaLnBrk="1" hangingPunct="1"/>
            <a:r>
              <a:rPr lang="sr-Latn-CS" smtClean="0"/>
              <a:t>Ankilozirajući spondilitis</a:t>
            </a:r>
            <a:endParaRPr lang="en-US" smtClean="0"/>
          </a:p>
          <a:p>
            <a:pPr eaLnBrk="1" hangingPunct="1"/>
            <a:r>
              <a:rPr lang="sr-Latn-CS" smtClean="0"/>
              <a:t>hronična, zapaljenska, progredijentna reumatska bolest nepoznatog uzroka, sistemsko oboljenje</a:t>
            </a:r>
          </a:p>
          <a:p>
            <a:pPr eaLnBrk="1" hangingPunct="1"/>
            <a:r>
              <a:rPr lang="sr-Latn-CS" smtClean="0"/>
              <a:t>3-10 puta češća kod muškaraca</a:t>
            </a:r>
            <a:r>
              <a:rPr lang="en-US" smtClean="0"/>
              <a:t> </a:t>
            </a:r>
            <a:endParaRPr lang="sr-Latn-CS" smtClean="0"/>
          </a:p>
          <a:p>
            <a:pPr eaLnBrk="1" hangingPunct="1"/>
            <a:r>
              <a:rPr lang="sr-Latn-CS" smtClean="0"/>
              <a:t>Pripada  grupi seronegativnih reumatskih bolesti</a:t>
            </a:r>
          </a:p>
          <a:p>
            <a:pPr eaLnBrk="1" hangingPunct="1"/>
            <a:r>
              <a:rPr lang="en-US" smtClean="0"/>
              <a:t>Prisustvo </a:t>
            </a:r>
            <a:r>
              <a:rPr lang="sr-Latn-CS" smtClean="0"/>
              <a:t>HLA B 27</a:t>
            </a:r>
            <a:r>
              <a:rPr lang="en-US" smtClean="0"/>
              <a:t> antigena po</a:t>
            </a:r>
            <a:r>
              <a:rPr lang="sr-Latn-CS" smtClean="0"/>
              <a:t> pozitivan u 95%</a:t>
            </a:r>
          </a:p>
          <a:p>
            <a:pPr eaLnBrk="1" hangingPunct="1"/>
            <a:r>
              <a:rPr lang="sr-Latn-CS" smtClean="0"/>
              <a:t>Početak bolesti se dugo ne prepoznaje.  Razvojem nastaju fibrozne, zatim koštane ankiloze SI zglobova, svih ligamenata kičmenog stuba, malih zglobova, intervertebralnih, kostovertebralnih i sternokostalnih zglobova.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CS" sz="3600" b="1"/>
              <a:t>PATOGENEZA MB BECHTEREW</a:t>
            </a:r>
            <a:endParaRPr lang="en-US" sz="3600" b="1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900988" cy="48736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sr-Latn-CS" sz="2800" smtClean="0"/>
              <a:t>S</a:t>
            </a:r>
            <a:r>
              <a:rPr lang="en-US" sz="2800" smtClean="0"/>
              <a:t>inovitis </a:t>
            </a:r>
            <a:r>
              <a:rPr lang="sr-Latn-CS" sz="2800" smtClean="0"/>
              <a:t>SI</a:t>
            </a:r>
            <a:r>
              <a:rPr lang="en-US" sz="2800" smtClean="0"/>
              <a:t> i vertebralnih zglobnih faseta, koji dovodi do destrukcije hrskavice i okolne kosti.</a:t>
            </a:r>
            <a:endParaRPr lang="sr-Latn-CS" sz="28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sr-Latn-CS" sz="280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sr-Latn-CS" sz="2800" smtClean="0"/>
              <a:t>Zapaljenske promene na fibroosalnim spojevima intervertebralnih diskusa i SI zglobovima.</a:t>
            </a:r>
            <a:r>
              <a:rPr lang="en-US" sz="2800" smtClean="0"/>
              <a:t> </a:t>
            </a:r>
            <a:r>
              <a:rPr lang="sr-Latn-CS" sz="2800" smtClean="0"/>
              <a:t>Tendencija osifikacija mekanih vezivnih struktura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sr-Latn-CS" sz="280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sr-Latn-CS" sz="2800" smtClean="0"/>
              <a:t>Bolest se od SI zglobova širi na lumbalni, zatim na torakalni i vratni deo kičme.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3843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CS" sz="3600" b="1"/>
              <a:t>KLINIČKA SLIKA MB BECHTEREW</a:t>
            </a:r>
            <a:endParaRPr lang="en-US" sz="3600" b="1"/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557338"/>
            <a:ext cx="5761038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Latn-CS" b="1" smtClean="0"/>
              <a:t>bol u krstima</a:t>
            </a:r>
          </a:p>
          <a:p>
            <a:pPr eaLnBrk="1" hangingPunct="1">
              <a:lnSpc>
                <a:spcPct val="90000"/>
              </a:lnSpc>
            </a:pPr>
            <a:r>
              <a:rPr lang="sr-Latn-CS" b="1" smtClean="0"/>
              <a:t>jutarnja ukočenost </a:t>
            </a:r>
          </a:p>
          <a:p>
            <a:pPr eaLnBrk="1" hangingPunct="1">
              <a:lnSpc>
                <a:spcPct val="90000"/>
              </a:lnSpc>
            </a:pPr>
            <a:r>
              <a:rPr lang="sr-Latn-CS" b="1" smtClean="0"/>
              <a:t>oligoartritis donjih udova</a:t>
            </a:r>
          </a:p>
          <a:p>
            <a:pPr eaLnBrk="1" hangingPunct="1">
              <a:lnSpc>
                <a:spcPct val="90000"/>
              </a:lnSpc>
            </a:pPr>
            <a:r>
              <a:rPr lang="sr-Latn-CS" b="1" smtClean="0"/>
              <a:t>bol na mestu pripoja tetiva (Achill-ova tetiva, iliolumbalni ligament, pripoj tetiva na išijadičnoj kosti)</a:t>
            </a:r>
          </a:p>
          <a:p>
            <a:pPr eaLnBrk="1" hangingPunct="1">
              <a:lnSpc>
                <a:spcPct val="90000"/>
              </a:lnSpc>
            </a:pPr>
            <a:r>
              <a:rPr lang="sr-Latn-CS" b="1" smtClean="0"/>
              <a:t>iridociklitis</a:t>
            </a:r>
          </a:p>
          <a:p>
            <a:pPr eaLnBrk="1" hangingPunct="1">
              <a:lnSpc>
                <a:spcPct val="90000"/>
              </a:lnSpc>
            </a:pPr>
            <a:r>
              <a:rPr lang="sr-Latn-CS" b="1" smtClean="0"/>
              <a:t>palpatorna osetljivost mišića SI, ograničena prvo LF kičme</a:t>
            </a:r>
          </a:p>
          <a:p>
            <a:pPr eaLnBrk="1" hangingPunct="1">
              <a:lnSpc>
                <a:spcPct val="90000"/>
              </a:lnSpc>
            </a:pPr>
            <a:r>
              <a:rPr lang="sr-Latn-CS" b="1" smtClean="0"/>
              <a:t>Mennel-ov znak</a:t>
            </a:r>
          </a:p>
          <a:p>
            <a:pPr eaLnBrk="1" hangingPunct="1">
              <a:lnSpc>
                <a:spcPct val="90000"/>
              </a:lnSpc>
            </a:pPr>
            <a:r>
              <a:rPr lang="sr-Latn-CS" b="1" smtClean="0"/>
              <a:t>RTG promene na SI zglobovima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smtClean="0"/>
          </a:p>
        </p:txBody>
      </p:sp>
      <p:pic>
        <p:nvPicPr>
          <p:cNvPr id="12292" name="Picture 6" descr="bechterew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5038" y="1428750"/>
            <a:ext cx="2771775" cy="51435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13843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CS" b="1"/>
              <a:t>TOK  MB BECHTEREW</a:t>
            </a:r>
            <a:endParaRPr lang="en-US" b="1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341438"/>
            <a:ext cx="8893175" cy="53276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sr-Latn-CS" smtClean="0"/>
          </a:p>
          <a:p>
            <a:pPr eaLnBrk="1" hangingPunct="1"/>
            <a:r>
              <a:rPr lang="sr-Latn-CS" smtClean="0"/>
              <a:t>faza egzacerbacije traje do nekoliko nedelja</a:t>
            </a:r>
          </a:p>
          <a:p>
            <a:pPr eaLnBrk="1" hangingPunct="1"/>
            <a:endParaRPr lang="sr-Latn-CS" smtClean="0"/>
          </a:p>
          <a:p>
            <a:pPr eaLnBrk="1" hangingPunct="1"/>
            <a:r>
              <a:rPr lang="sr-Latn-CS" smtClean="0"/>
              <a:t>faza remisije traje od nekoliko do više meseci pa i godina</a:t>
            </a:r>
          </a:p>
          <a:p>
            <a:pPr eaLnBrk="1" hangingPunct="1"/>
            <a:endParaRPr lang="sr-Latn-CS" smtClean="0"/>
          </a:p>
          <a:p>
            <a:pPr eaLnBrk="1" hangingPunct="1"/>
            <a:r>
              <a:rPr lang="sr-Latn-CS" smtClean="0"/>
              <a:t>hroničan, stalan, evolutivan tok (20-25% bolesnika), koji može biti blag ili izrazit.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Prognoza Mb Bechterew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sz="2800" b="1" smtClean="0"/>
              <a:t>Prognoza bolesti</a:t>
            </a:r>
            <a:r>
              <a:rPr lang="en-US" sz="2800" smtClean="0"/>
              <a:t> </a:t>
            </a:r>
            <a:endParaRPr lang="sr-Latn-CS" sz="2800" smtClean="0"/>
          </a:p>
          <a:p>
            <a:pPr eaLnBrk="1" hangingPunct="1">
              <a:lnSpc>
                <a:spcPct val="90000"/>
              </a:lnSpc>
            </a:pPr>
            <a:r>
              <a:rPr lang="sr-Latn-CS" sz="2800" smtClean="0"/>
              <a:t>težina  bolesti u ranom stadijumu,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800" smtClean="0"/>
              <a:t>stadijum bolesti na početku lečenja,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800" smtClean="0"/>
              <a:t>stepen saradnje bolesnika i lekara u procesu lečenja,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800" smtClean="0"/>
              <a:t>kvalitet lečenja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sz="2800" b="1" smtClean="0"/>
              <a:t> Radna i profesionalna sposobnost</a:t>
            </a:r>
            <a:endParaRPr lang="sr-Latn-CS" sz="2800" smtClean="0"/>
          </a:p>
          <a:p>
            <a:pPr eaLnBrk="1" hangingPunct="1">
              <a:lnSpc>
                <a:spcPct val="90000"/>
              </a:lnSpc>
            </a:pPr>
            <a:r>
              <a:rPr lang="sr-Latn-CS" sz="2800" smtClean="0"/>
              <a:t> je značajno umanjena (do nivoa potpune nesposobnosti) 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sr-Latn-CS" sz="28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CS" sz="3600" b="1"/>
              <a:t>Dijagnoza Mb Bechterew</a:t>
            </a:r>
            <a:endParaRPr lang="en-US" sz="3600" b="1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00213"/>
            <a:ext cx="86868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sr-Latn-CS" b="1" smtClean="0"/>
              <a:t>Anamneza: bol u LS delu inflamatornog karaktera, ukočenost, bol u peti, otok zgloba DE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sr-Latn-CS" b="1" smtClean="0"/>
              <a:t>Karakteristična klinička slika: stav skijaša,plića LL, prsti pod 25 do 30 cm,Šober, Mennel; entezopatije, periferni artritis (kuka, kolena, skočnog zgl), uveitis ili iridociklitis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sr-Latn-CS" b="1" smtClean="0"/>
              <a:t>3. Laboratorijski nalazi</a:t>
            </a:r>
            <a:endParaRPr lang="sr-Latn-CS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sr-Latn-CS" smtClean="0"/>
              <a:t>      odsutnost RF,ubrzana Se, povećanje fibrinogena, povećanje globulina (alfa 2 i beta globulin), smanjenje albumina, CRP ,  HLA-B27 antigen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sr-Latn-CS" smtClean="0"/>
              <a:t>4. Rtg nalaz destruktivni simetrični  SI artrititis</a:t>
            </a: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CS" sz="3600" b="1"/>
              <a:t>Radiografski nalazi kod Mb Bechterew</a:t>
            </a:r>
            <a:r>
              <a:rPr lang="sr-Latn-CS"/>
              <a:t> </a:t>
            </a:r>
            <a:endParaRPr lang="en-US"/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341438"/>
            <a:ext cx="4968875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sr-Latn-CS" sz="2800" smtClean="0"/>
          </a:p>
          <a:p>
            <a:pPr eaLnBrk="1" hangingPunct="1">
              <a:lnSpc>
                <a:spcPct val="90000"/>
              </a:lnSpc>
            </a:pPr>
            <a:r>
              <a:rPr lang="sr-Latn-CS" sz="2800" smtClean="0"/>
              <a:t>Prve promene se uočavaju na SI zglobovima:erozija, nepravilnost i periartikularna skleroza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800" smtClean="0"/>
              <a:t>Ciljani snimak CT-a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800" smtClean="0"/>
              <a:t>kod uznapredovalog oboljenja „bambusov štap“ ascedentno okoštavanje pripoja ligamenata kičme i stvaranje spondilofita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800" smtClean="0"/>
              <a:t>Scintigrafija skeleta</a:t>
            </a:r>
            <a:endParaRPr lang="en-US" sz="2800" smtClean="0"/>
          </a:p>
        </p:txBody>
      </p:sp>
      <p:pic>
        <p:nvPicPr>
          <p:cNvPr id="16388" name="Picture 6" descr="slika 2 str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18100" y="1905000"/>
            <a:ext cx="3098800" cy="4114800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3843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CS" sz="3600" b="1"/>
              <a:t> FIZIOTERAPEUTSKI PREGLED KOD MB BECHTEREW</a:t>
            </a:r>
            <a:endParaRPr lang="en-US" sz="3600" b="1"/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28775"/>
            <a:ext cx="5472112" cy="489585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sr-Latn-CS" smtClean="0"/>
              <a:t>1. Merenje pokretljivosti lumbalne kičme: Schober test i</a:t>
            </a:r>
            <a:r>
              <a:rPr lang="en-US" sz="2800" smtClean="0"/>
              <a:t> </a:t>
            </a:r>
            <a:r>
              <a:rPr lang="sr-Latn-CS" smtClean="0"/>
              <a:t>Požar Dürrigl test</a:t>
            </a:r>
            <a:r>
              <a:rPr lang="en-US" smtClean="0"/>
              <a:t> </a:t>
            </a:r>
            <a:r>
              <a:rPr lang="sr-Latn-CS" smtClean="0"/>
              <a:t>(L5 10 cm 4,5+1,5)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sr-Latn-CS" smtClean="0"/>
              <a:t>2. Merenje pokr torakalne kičme: Ottov test i respiratorni indeks (TH 1-30 3+2 cm)</a:t>
            </a:r>
            <a:r>
              <a:rPr lang="en-US" sz="2800" smtClean="0"/>
              <a:t> </a:t>
            </a:r>
            <a:endParaRPr lang="sr-Latn-CS" sz="2800" smtClean="0"/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sr-Latn-CS" smtClean="0"/>
              <a:t>3. Merenje pokretljivosti cervikalne kičme: Cervikalni fleš</a:t>
            </a:r>
            <a:r>
              <a:rPr lang="en-US" smtClean="0"/>
              <a:t> </a:t>
            </a:r>
            <a:r>
              <a:rPr lang="sr-Latn-CS" smtClean="0"/>
              <a:t>i probe brada-jugulum, uvo-rame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sr-Latn-CS" smtClean="0"/>
              <a:t>4. Merenje obima pokreta u zglobovima ekstremiteta (rame,kuk)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sr-Latn-CS" smtClean="0"/>
              <a:t>5.Manuelni mišićni test osovinskih kinetičkih lanaca</a:t>
            </a:r>
            <a:endParaRPr lang="en-US" smtClean="0"/>
          </a:p>
        </p:txBody>
      </p:sp>
      <p:pic>
        <p:nvPicPr>
          <p:cNvPr id="17412" name="Picture 6" descr="oto i shob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76875" y="1857375"/>
            <a:ext cx="2881313" cy="44291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692</TotalTime>
  <Words>761</Words>
  <Application>Microsoft Office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Tahoma</vt:lpstr>
      <vt:lpstr>Arial</vt:lpstr>
      <vt:lpstr>Century Schoolbook</vt:lpstr>
      <vt:lpstr>Wingdings</vt:lpstr>
      <vt:lpstr>Wingdings 2</vt:lpstr>
      <vt:lpstr>Calibri</vt:lpstr>
      <vt:lpstr>Oriel</vt:lpstr>
      <vt:lpstr>MORBUS BECHTEREW</vt:lpstr>
      <vt:lpstr>MB BECHTEREW</vt:lpstr>
      <vt:lpstr>PATOGENEZA MB BECHTEREW</vt:lpstr>
      <vt:lpstr>KLINIČKA SLIKA MB BECHTEREW</vt:lpstr>
      <vt:lpstr>TOK  MB BECHTEREW</vt:lpstr>
      <vt:lpstr>Prognoza Mb Bechterew</vt:lpstr>
      <vt:lpstr>Dijagnoza Mb Bechterew</vt:lpstr>
      <vt:lpstr>Radiografski nalazi kod Mb Bechterew </vt:lpstr>
      <vt:lpstr> FIZIOTERAPEUTSKI PREGLED KOD MB BECHTEREW</vt:lpstr>
      <vt:lpstr>Pregled Mb Bechterew</vt:lpstr>
      <vt:lpstr>1.MEDIKAMENTNA TERAPIJA: NSAIL (diklofen, indocid, flugalin, brufen, roksikam, movalis i sl.), bazična terapija , kortikosteroidi </vt:lpstr>
      <vt:lpstr>KINEZITERAPIJA MB BECHTEREW </vt:lpstr>
      <vt:lpstr>Održavanje pravilnog držanja</vt:lpstr>
      <vt:lpstr>Kinezitreapija </vt:lpstr>
      <vt:lpstr>KINEZITERAPIJA MB BECHTEREW </vt:lpstr>
      <vt:lpstr>PREDLOG MERA za MB BECHTEREW </vt:lpstr>
    </vt:vector>
  </TitlesOfParts>
  <Company>mane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MEDICINSKI FAKULTET KRAGUJEVAC Smer: Diplomirani viši medicinski tehničar Usmerenje: Fizioterapeut   DIPLOMSKI RAD</dc:title>
  <dc:creator>Manic</dc:creator>
  <cp:lastModifiedBy>Win7</cp:lastModifiedBy>
  <cp:revision>42</cp:revision>
  <dcterms:created xsi:type="dcterms:W3CDTF">2008-10-22T11:30:09Z</dcterms:created>
  <dcterms:modified xsi:type="dcterms:W3CDTF">2014-10-07T12:28:30Z</dcterms:modified>
</cp:coreProperties>
</file>