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8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94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87" r:id="rId21"/>
    <p:sldId id="275" r:id="rId22"/>
    <p:sldId id="276" r:id="rId23"/>
    <p:sldId id="277" r:id="rId24"/>
    <p:sldId id="278" r:id="rId25"/>
    <p:sldId id="279" r:id="rId26"/>
    <p:sldId id="288" r:id="rId27"/>
    <p:sldId id="280" r:id="rId28"/>
    <p:sldId id="281" r:id="rId29"/>
    <p:sldId id="282" r:id="rId30"/>
    <p:sldId id="283" r:id="rId31"/>
    <p:sldId id="289" r:id="rId32"/>
    <p:sldId id="284" r:id="rId33"/>
    <p:sldId id="290" r:id="rId34"/>
    <p:sldId id="291" r:id="rId35"/>
    <p:sldId id="285" r:id="rId36"/>
    <p:sldId id="292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99FF99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4E8F4-B329-45AC-AFC2-DB1A528C4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50DB9-AF7E-4CB2-B88C-3A90A675D0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010C-4AB5-4C0C-ADD5-E910CB4EC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FB9A2-0136-4DD4-AF8B-30221791F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E42507-8452-451F-A3D0-AA49DA03D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FBA41-0FDD-42C0-959F-EE11177DE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3AAF9-CA93-4D40-A8B9-FF38F1FE5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35BB0-1A9D-471B-A88E-14CF54969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B9854E-70E8-48B7-863B-52EF71C61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AF2EB-721F-4883-93AF-D7B027D2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638BA6-2A11-4B34-8923-89BE38C2B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56D366-DF9E-4509-BFDA-BED5EF1B2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336CFCE-5EB4-4462-9A82-98D082D7A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1" r:id="rId4"/>
    <p:sldLayoutId id="2147483702" r:id="rId5"/>
    <p:sldLayoutId id="2147483709" r:id="rId6"/>
    <p:sldLayoutId id="2147483703" r:id="rId7"/>
    <p:sldLayoutId id="2147483710" r:id="rId8"/>
    <p:sldLayoutId id="2147483711" r:id="rId9"/>
    <p:sldLayoutId id="2147483704" r:id="rId10"/>
    <p:sldLayoutId id="2147483705" r:id="rId11"/>
    <p:sldLayoutId id="214748371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2C2C2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EBEBE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5D5D5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Kine</a:t>
            </a:r>
            <a:r>
              <a:rPr lang="sr-Latn-CS" smtClean="0"/>
              <a:t>ziterapija AIM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Klini</a:t>
            </a:r>
            <a:r>
              <a:rPr lang="sr-Latn-CS" smtClean="0"/>
              <a:t>č</a:t>
            </a:r>
            <a:r>
              <a:rPr lang="en-US" smtClean="0"/>
              <a:t>ki zna</a:t>
            </a:r>
            <a:r>
              <a:rPr lang="sr-Latn-CS" smtClean="0"/>
              <a:t>č</a:t>
            </a:r>
            <a:r>
              <a:rPr lang="en-US" smtClean="0"/>
              <a:t>aj </a:t>
            </a:r>
            <a:r>
              <a:rPr lang="en-US"/>
              <a:t>MET za </a:t>
            </a:r>
            <a:r>
              <a:rPr lang="en-US" smtClean="0"/>
              <a:t>najve</a:t>
            </a:r>
            <a:r>
              <a:rPr lang="sr-Latn-CS" smtClean="0"/>
              <a:t>ć</a:t>
            </a:r>
            <a:r>
              <a:rPr lang="en-US" smtClean="0"/>
              <a:t>e fizi</a:t>
            </a:r>
            <a:r>
              <a:rPr lang="sr-Latn-CS" smtClean="0"/>
              <a:t>č</a:t>
            </a:r>
            <a:r>
              <a:rPr lang="en-US" smtClean="0"/>
              <a:t>ko optere</a:t>
            </a:r>
            <a:r>
              <a:rPr lang="sr-Latn-CS" smtClean="0"/>
              <a:t>ć</a:t>
            </a:r>
            <a:r>
              <a:rPr lang="en-US" smtClean="0"/>
              <a:t>enje</a:t>
            </a:r>
            <a:r>
              <a:rPr lang="en-US"/>
              <a:t>*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1689100" y="2851150"/>
          <a:ext cx="5765800" cy="2373313"/>
        </p:xfrm>
        <a:graphic>
          <a:graphicData uri="http://schemas.openxmlformats.org/presentationml/2006/ole">
            <p:oleObj spid="_x0000_s2050" name="Document" r:id="rId3" imgW="5766480" imgH="237348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Klinička procena funkcionalnih sposobnosti</a:t>
            </a:r>
            <a:endParaRPr lang="en-US"/>
          </a:p>
        </p:txBody>
      </p:sp>
      <p:sp>
        <p:nvSpPr>
          <p:cNvPr id="19459" name="Table Placeholder 2"/>
          <p:cNvSpPr>
            <a:spLocks noGrp="1" noTextEdit="1"/>
          </p:cNvSpPr>
          <p:nvPr>
            <p:ph type="tbl" idx="1"/>
          </p:nvPr>
        </p:nvSpPr>
        <p:spPr/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CS" smtClean="0"/>
              <a:t>Klinička procena funkcionalnih sposobnosti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,,Peak’’ VO2 predstavlja maksimum VO2 vrednost kada povećanjem izvršenog rada se ne povećava utrošak O2</a:t>
            </a:r>
          </a:p>
          <a:p>
            <a:pPr eaLnBrk="1" hangingPunct="1"/>
            <a:r>
              <a:rPr lang="sr-Latn-CS" smtClean="0"/>
              <a:t>,,Anaerobni prag’’ predstavlja vrednost potrošenog O2 u vreme stres testa (obično oko 65%) iznad te granice stvaranje energije anaerobnim putem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Metode ispitivanja </a:t>
            </a:r>
            <a:r>
              <a:rPr lang="en-US" smtClean="0"/>
              <a:t>sr</a:t>
            </a:r>
            <a:r>
              <a:rPr lang="sr-Latn-CS" smtClean="0"/>
              <a:t>č</a:t>
            </a:r>
            <a:r>
              <a:rPr lang="en-US" smtClean="0"/>
              <a:t>anih bolesnika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82000" cy="4873625"/>
          </a:xfrm>
        </p:spPr>
        <p:txBody>
          <a:bodyPr/>
          <a:lstStyle/>
          <a:p>
            <a:pPr eaLnBrk="1" hangingPunct="1"/>
            <a:r>
              <a:rPr lang="sr-Latn-CS" b="1" smtClean="0"/>
              <a:t>I </a:t>
            </a:r>
            <a:r>
              <a:rPr lang="en-US" b="1" smtClean="0"/>
              <a:t>Fizikalni pregled srca</a:t>
            </a:r>
          </a:p>
          <a:p>
            <a:pPr eaLnBrk="1" hangingPunct="1"/>
            <a:r>
              <a:rPr lang="en-US" smtClean="0"/>
              <a:t>a)	merenje frekvencije srca</a:t>
            </a:r>
          </a:p>
          <a:p>
            <a:pPr eaLnBrk="1" hangingPunct="1"/>
            <a:r>
              <a:rPr lang="en-US" smtClean="0"/>
              <a:t>b)	merenje krvnog pritiska</a:t>
            </a:r>
          </a:p>
          <a:p>
            <a:pPr eaLnBrk="1" hangingPunct="1"/>
            <a:r>
              <a:rPr lang="en-US" smtClean="0"/>
              <a:t>c)	perkusija, palpacija i auskultacija</a:t>
            </a:r>
          </a:p>
          <a:p>
            <a:pPr eaLnBrk="1" hangingPunct="1"/>
            <a:r>
              <a:rPr lang="en-US" b="1" smtClean="0"/>
              <a:t>II	Elektrokardiografski pregled</a:t>
            </a:r>
          </a:p>
          <a:p>
            <a:pPr eaLnBrk="1" hangingPunct="1"/>
            <a:r>
              <a:rPr lang="en-US" smtClean="0"/>
              <a:t>a)	izgled normalnog elektrokardiograma</a:t>
            </a:r>
          </a:p>
          <a:p>
            <a:pPr eaLnBrk="1" hangingPunct="1"/>
            <a:r>
              <a:rPr lang="en-US" smtClean="0"/>
              <a:t>b)	normalna odstupanja elektrokardiograma</a:t>
            </a:r>
          </a:p>
          <a:p>
            <a:pPr eaLnBrk="1" hangingPunct="1"/>
            <a:r>
              <a:rPr lang="en-US" smtClean="0"/>
              <a:t>c)	patolo</a:t>
            </a:r>
            <a:r>
              <a:rPr lang="sr-Latn-CS" smtClean="0"/>
              <a:t>š</a:t>
            </a:r>
            <a:r>
              <a:rPr lang="en-US" smtClean="0"/>
              <a:t>ke promene elektrokardiograma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/>
            </a:r>
            <a:br>
              <a:rPr lang="sr-Latn-CS"/>
            </a:br>
            <a:r>
              <a:rPr lang="en-US"/>
              <a:t>Metode ispitivanja srcanih </a:t>
            </a:r>
            <a:r>
              <a:rPr lang="en-US" smtClean="0"/>
              <a:t>bolesnika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526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III	Laboratorijska ispitivanja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a)	standradni pokazatelji (SE, KKS, glikemija, </a:t>
            </a:r>
            <a:r>
              <a:rPr lang="sr-Latn-CS" smtClean="0"/>
              <a:t>	</a:t>
            </a:r>
            <a:r>
              <a:rPr lang="en-US" smtClean="0"/>
              <a:t>holesterol, urin, urea, trigliceridi, krvna grupa);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b)	frakcije holesterola, transaminaze, apoprotein A;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c)	odre</a:t>
            </a:r>
            <a:r>
              <a:rPr lang="sr-Latn-CS" smtClean="0"/>
              <a:t>đ</a:t>
            </a:r>
            <a:r>
              <a:rPr lang="en-US" smtClean="0"/>
              <a:t>ivanje C-reaktivnog proteina;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d)	odre</a:t>
            </a:r>
            <a:r>
              <a:rPr lang="sr-Latn-CS" smtClean="0"/>
              <a:t>đ</a:t>
            </a:r>
            <a:r>
              <a:rPr lang="en-US" smtClean="0"/>
              <a:t>ivanje fibrinopeptida A;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e)	odre</a:t>
            </a:r>
            <a:r>
              <a:rPr lang="sr-Latn-CS" smtClean="0"/>
              <a:t>đ</a:t>
            </a:r>
            <a:r>
              <a:rPr lang="en-US" smtClean="0"/>
              <a:t>ivanje elektrolita.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IV</a:t>
            </a:r>
            <a:r>
              <a:rPr lang="en-US" smtClean="0"/>
              <a:t>	</a:t>
            </a:r>
            <a:r>
              <a:rPr lang="en-US" b="1" smtClean="0"/>
              <a:t>Scintigrafija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V	Echokardiografija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VI	Angiokardiografija (koronarografija)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VII	Elektri</a:t>
            </a:r>
            <a:r>
              <a:rPr lang="sr-Latn-CS" b="1" smtClean="0"/>
              <a:t>č</a:t>
            </a:r>
            <a:r>
              <a:rPr lang="en-US" b="1" smtClean="0"/>
              <a:t>na bioimpendansa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Rehabilitacija bolesnika sa akutnim infarktom miokarda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Levine i Lown </a:t>
            </a:r>
            <a:r>
              <a:rPr lang="sr-Latn-CS" smtClean="0"/>
              <a:t>su</a:t>
            </a:r>
            <a:r>
              <a:rPr lang="en-US" smtClean="0"/>
              <a:t> </a:t>
            </a:r>
            <a:r>
              <a:rPr lang="sr-Latn-CS" smtClean="0"/>
              <a:t>1</a:t>
            </a:r>
            <a:r>
              <a:rPr lang="en-US" smtClean="0"/>
              <a:t>951 godine</a:t>
            </a:r>
            <a:r>
              <a:rPr lang="sr-Latn-CS" smtClean="0"/>
              <a:t> </a:t>
            </a:r>
            <a:r>
              <a:rPr lang="en-US" smtClean="0"/>
              <a:t>preporu</a:t>
            </a:r>
            <a:r>
              <a:rPr lang="sr-Latn-CS" smtClean="0"/>
              <a:t>č</a:t>
            </a:r>
            <a:r>
              <a:rPr lang="en-US" smtClean="0"/>
              <a:t>ili ranu mobilizaciju bolesnika sa akutnim infarktom miokrada (AIM), nastaje nova era u kardiovaskularnoj rehabilitaciji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tada se smatralo da je nakon infarkta miokarda, potrebno apsolutno mirovanje u trajanju od najmanje 6 nedelja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Ovaj stav je zasnivan na patolo</a:t>
            </a:r>
            <a:r>
              <a:rPr lang="sr-Latn-CS" smtClean="0"/>
              <a:t>š</a:t>
            </a:r>
            <a:r>
              <a:rPr lang="en-US" smtClean="0"/>
              <a:t>kim nalazima, da je za stvaranje fibroznog o</a:t>
            </a:r>
            <a:r>
              <a:rPr lang="sr-Latn-CS" smtClean="0"/>
              <a:t>ž</a:t>
            </a:r>
            <a:r>
              <a:rPr lang="en-US" smtClean="0"/>
              <a:t>iljka na mestu infarkta (miokardne nekroze) potrebno oko 6 nedelja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Parametri koji ukazuju na postojanje </a:t>
            </a:r>
            <a:r>
              <a:rPr lang="en-US" smtClean="0"/>
              <a:t>AIM-a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001000" cy="4873625"/>
          </a:xfrm>
        </p:spPr>
        <p:txBody>
          <a:bodyPr/>
          <a:lstStyle/>
          <a:p>
            <a:pPr eaLnBrk="1" hangingPunct="1"/>
            <a:r>
              <a:rPr lang="sr-Latn-CS" smtClean="0"/>
              <a:t>1. </a:t>
            </a:r>
            <a:r>
              <a:rPr lang="en-US" smtClean="0"/>
              <a:t>Trajanje anginoznog bola du</a:t>
            </a:r>
            <a:r>
              <a:rPr lang="sr-Latn-CS" smtClean="0"/>
              <a:t>ž</a:t>
            </a:r>
            <a:r>
              <a:rPr lang="en-US" smtClean="0"/>
              <a:t>e od 30 minuta (bol se mo</a:t>
            </a:r>
            <a:r>
              <a:rPr lang="sr-Latn-CS" smtClean="0"/>
              <a:t>ž</a:t>
            </a:r>
            <a:r>
              <a:rPr lang="en-US" smtClean="0"/>
              <a:t>e manifestovati u prekordijumu, vilici, ramenu, vratu, prstima sake, u predelu zeluca, trnjenje leve ruke i dr). </a:t>
            </a:r>
          </a:p>
          <a:p>
            <a:pPr eaLnBrk="1" hangingPunct="1"/>
            <a:r>
              <a:rPr lang="en-US" smtClean="0"/>
              <a:t>2.</a:t>
            </a:r>
            <a:r>
              <a:rPr lang="sr-Latn-CS" smtClean="0"/>
              <a:t> </a:t>
            </a:r>
            <a:r>
              <a:rPr lang="en-US" smtClean="0"/>
              <a:t>EKG promene (S-T elevacija ili S-T depresija&gt;1-2 mm, Q-zubac i negativan talas-T). </a:t>
            </a:r>
          </a:p>
          <a:p>
            <a:pPr eaLnBrk="1" hangingPunct="1"/>
            <a:r>
              <a:rPr lang="en-US" smtClean="0"/>
              <a:t>3.</a:t>
            </a:r>
            <a:r>
              <a:rPr lang="sr-Latn-CS" smtClean="0"/>
              <a:t> </a:t>
            </a:r>
            <a:r>
              <a:rPr lang="en-US" smtClean="0"/>
              <a:t>Pozitivan biohumoralni sindrom nekroze miokarda (pove</a:t>
            </a:r>
            <a:r>
              <a:rPr lang="sr-Latn-CS" smtClean="0"/>
              <a:t>ć</a:t>
            </a:r>
            <a:r>
              <a:rPr lang="en-US" smtClean="0"/>
              <a:t>an nivo CPK, LDH, HBDH, Le, Tr u krvi). </a:t>
            </a:r>
            <a:endParaRPr lang="sr-Latn-CS" smtClean="0"/>
          </a:p>
          <a:p>
            <a:pPr eaLnBrk="1" hangingPunct="1"/>
            <a:r>
              <a:rPr lang="sr-Latn-CS" smtClean="0"/>
              <a:t>4. </a:t>
            </a:r>
            <a:r>
              <a:rPr lang="en-US" smtClean="0"/>
              <a:t>CPK se kod AIM-a pove</a:t>
            </a:r>
            <a:r>
              <a:rPr lang="sr-Latn-CS" smtClean="0"/>
              <a:t>ć</a:t>
            </a:r>
            <a:r>
              <a:rPr lang="en-US" smtClean="0"/>
              <a:t>ava najmanje dva puta od gornje granice</a:t>
            </a:r>
            <a:r>
              <a:rPr lang="sr-Latn-CS" smtClean="0"/>
              <a:t>, pad CPK početak kineziterapije</a:t>
            </a:r>
          </a:p>
          <a:p>
            <a:pPr eaLnBrk="1" hangingPunct="1"/>
            <a:r>
              <a:rPr lang="sr-Latn-CS" smtClean="0"/>
              <a:t>5. Nivo LDH pokazatelj evolucije AIM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Kontraindikacije za rehabilitaciju nakon AIM-a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Op</a:t>
            </a:r>
            <a:r>
              <a:rPr lang="sr-Latn-CS" sz="2800" smtClean="0"/>
              <a:t>š</a:t>
            </a:r>
            <a:r>
              <a:rPr lang="en-US" sz="2800" smtClean="0"/>
              <a:t>te kontraindikacije</a:t>
            </a:r>
          </a:p>
          <a:p>
            <a:pPr eaLnBrk="1" hangingPunct="1"/>
            <a:r>
              <a:rPr lang="en-US" sz="2800" smtClean="0"/>
              <a:t>HTA</a:t>
            </a:r>
            <a:r>
              <a:rPr lang="sr-Latn-CS" sz="2800" smtClean="0"/>
              <a:t> preko</a:t>
            </a:r>
            <a:r>
              <a:rPr lang="en-US" sz="2800" smtClean="0"/>
              <a:t> 200/120 mmHg, </a:t>
            </a:r>
          </a:p>
          <a:p>
            <a:pPr eaLnBrk="1" hangingPunct="1"/>
            <a:r>
              <a:rPr lang="sr-Latn-CS" sz="2800" smtClean="0"/>
              <a:t>H</a:t>
            </a:r>
            <a:r>
              <a:rPr lang="en-US" sz="2800" smtClean="0"/>
              <a:t>ipotenzija</a:t>
            </a:r>
            <a:r>
              <a:rPr lang="sr-Latn-CS" sz="2800" smtClean="0"/>
              <a:t> ispod</a:t>
            </a:r>
            <a:r>
              <a:rPr lang="en-US" sz="2800" smtClean="0"/>
              <a:t> 90/60, </a:t>
            </a:r>
          </a:p>
          <a:p>
            <a:pPr eaLnBrk="1" hangingPunct="1"/>
            <a:r>
              <a:rPr lang="sr-Latn-CS" sz="2800" smtClean="0"/>
              <a:t>T</a:t>
            </a:r>
            <a:r>
              <a:rPr lang="en-US" sz="2800" smtClean="0"/>
              <a:t>ahikardija </a:t>
            </a:r>
            <a:r>
              <a:rPr lang="sr-Latn-CS" sz="2800" smtClean="0"/>
              <a:t>preko</a:t>
            </a:r>
            <a:r>
              <a:rPr lang="en-US" sz="2800" smtClean="0"/>
              <a:t> 120/min, </a:t>
            </a:r>
          </a:p>
          <a:p>
            <a:pPr eaLnBrk="1" hangingPunct="1"/>
            <a:r>
              <a:rPr lang="sr-Latn-CS" sz="2800" smtClean="0"/>
              <a:t>B</a:t>
            </a:r>
            <a:r>
              <a:rPr lang="en-US" sz="2800" smtClean="0"/>
              <a:t>radikardija </a:t>
            </a:r>
            <a:r>
              <a:rPr lang="sr-Latn-CS" sz="2800" smtClean="0"/>
              <a:t>ispod</a:t>
            </a:r>
            <a:r>
              <a:rPr lang="en-US" sz="2800" smtClean="0"/>
              <a:t> 50/min, </a:t>
            </a:r>
          </a:p>
          <a:p>
            <a:pPr eaLnBrk="1" hangingPunct="1"/>
            <a:r>
              <a:rPr lang="sr-Latn-CS" sz="2800" smtClean="0"/>
              <a:t>F</a:t>
            </a:r>
            <a:r>
              <a:rPr lang="en-US" sz="2800" smtClean="0"/>
              <a:t>ebrilnost </a:t>
            </a:r>
            <a:r>
              <a:rPr lang="sr-Latn-CS" sz="2800" smtClean="0"/>
              <a:t>preko</a:t>
            </a:r>
            <a:r>
              <a:rPr lang="en-US" sz="2800" smtClean="0"/>
              <a:t> 38°C</a:t>
            </a:r>
          </a:p>
          <a:p>
            <a:pPr eaLnBrk="1" hangingPunct="1"/>
            <a:r>
              <a:rPr lang="sr-Latn-CS" sz="2800" smtClean="0"/>
              <a:t>T</a:t>
            </a:r>
            <a:r>
              <a:rPr lang="en-US" sz="2800" smtClean="0"/>
              <a:t>renutno dobijanje transfuzije krvi ili plazme.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Kardiolo</a:t>
            </a:r>
            <a:r>
              <a:rPr lang="sr-Latn-CS" smtClean="0"/>
              <a:t>š</a:t>
            </a:r>
            <a:r>
              <a:rPr lang="en-US" smtClean="0"/>
              <a:t>ke </a:t>
            </a:r>
            <a:r>
              <a:rPr lang="en-US"/>
              <a:t>kontraindikacije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N</a:t>
            </a:r>
            <a:r>
              <a:rPr lang="en-US" smtClean="0"/>
              <a:t>estabilna angina pectoris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r</a:t>
            </a:r>
            <a:r>
              <a:rPr lang="sr-Latn-CS" smtClean="0"/>
              <a:t>č</a:t>
            </a:r>
            <a:r>
              <a:rPr lang="en-US" smtClean="0"/>
              <a:t>ana insuficijencija (dekompenzacija),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oreme</a:t>
            </a:r>
            <a:r>
              <a:rPr lang="sr-Latn-CS" smtClean="0"/>
              <a:t>ć</a:t>
            </a:r>
            <a:r>
              <a:rPr lang="en-US" smtClean="0"/>
              <a:t>aj srcanog ritma (fibrilacija, atrijalni ili ventrikularni flater, ventrikularne tahikardije, ceste i vezane VES, sindrom R na T) i dr.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Pojedina</a:t>
            </a:r>
            <a:r>
              <a:rPr lang="sr-Latn-CS" smtClean="0"/>
              <a:t>č</a:t>
            </a:r>
            <a:r>
              <a:rPr lang="en-US" smtClean="0"/>
              <a:t>ne VES do 5 minuta dozvoljavaju rehabilitaciju.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oreme</a:t>
            </a:r>
            <a:r>
              <a:rPr lang="sr-Latn-CS" smtClean="0"/>
              <a:t>ć</a:t>
            </a:r>
            <a:r>
              <a:rPr lang="en-US" smtClean="0"/>
              <a:t>aji sprovo</a:t>
            </a:r>
            <a:r>
              <a:rPr lang="sr-Latn-CS" smtClean="0"/>
              <a:t>đ</a:t>
            </a:r>
            <a:r>
              <a:rPr lang="en-US" smtClean="0"/>
              <a:t>enja (SA i AV blokovi II i III stepena, blokovi grana Hiss-ovog snop)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 blok prvog stepena ne predstavlja kontraindikaciju za kineziterapiju.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Kardiolo</a:t>
            </a:r>
            <a:r>
              <a:rPr lang="sr-Latn-CS" smtClean="0"/>
              <a:t>š</a:t>
            </a:r>
            <a:r>
              <a:rPr lang="en-US" smtClean="0"/>
              <a:t>ke </a:t>
            </a:r>
            <a:r>
              <a:rPr lang="en-US"/>
              <a:t>kontraindikacije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A</a:t>
            </a:r>
            <a:r>
              <a:rPr lang="en-US" smtClean="0"/>
              <a:t>kutni miokarditis i perikarditis, </a:t>
            </a:r>
          </a:p>
          <a:p>
            <a:pPr eaLnBrk="1" hangingPunct="1"/>
            <a:r>
              <a:rPr lang="sr-Latn-CS" smtClean="0"/>
              <a:t>N</a:t>
            </a:r>
            <a:r>
              <a:rPr lang="en-US" smtClean="0"/>
              <a:t>epodnosenje ergometrijskih testova od 50W uz pojavu S-T depresije</a:t>
            </a:r>
            <a:endParaRPr lang="sr-Latn-CS" smtClean="0"/>
          </a:p>
          <a:p>
            <a:pPr eaLnBrk="1" hangingPunct="1"/>
            <a:r>
              <a:rPr lang="sr-Latn-CS" smtClean="0"/>
              <a:t>I</a:t>
            </a:r>
            <a:r>
              <a:rPr lang="en-US" smtClean="0"/>
              <a:t>zra</a:t>
            </a:r>
            <a:r>
              <a:rPr lang="sr-Latn-CS" smtClean="0"/>
              <a:t>ž</a:t>
            </a:r>
            <a:r>
              <a:rPr lang="en-US" smtClean="0"/>
              <a:t>en tromboflebitis ekstremiteta ili tromboza unutar srcane supljine</a:t>
            </a:r>
            <a:endParaRPr lang="sr-Latn-CS" smtClean="0"/>
          </a:p>
          <a:p>
            <a:pPr eaLnBrk="1" hangingPunct="1"/>
            <a:r>
              <a:rPr lang="sr-Latn-CS" smtClean="0"/>
              <a:t>T</a:t>
            </a:r>
            <a:r>
              <a:rPr lang="en-US" smtClean="0"/>
              <a:t>romboflebitis i flebotromboza ekstremiteta su kontraindikacija za kineziterapiju, ali se mo</a:t>
            </a:r>
            <a:r>
              <a:rPr lang="sr-Latn-CS" smtClean="0"/>
              <a:t>ž</a:t>
            </a:r>
            <a:r>
              <a:rPr lang="en-US" smtClean="0"/>
              <a:t>e sprovesti pozicioniranje i blaga manuelna masaza radi limfne drena</a:t>
            </a:r>
            <a:r>
              <a:rPr lang="sr-Latn-CS" smtClean="0"/>
              <a:t>ž</a:t>
            </a:r>
            <a:r>
              <a:rPr lang="en-US" smtClean="0"/>
              <a:t>e</a:t>
            </a:r>
            <a:endParaRPr lang="sr-Latn-C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Uvod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en-US" smtClean="0"/>
              <a:t>Po u</a:t>
            </a:r>
            <a:r>
              <a:rPr lang="sr-Latn-CS" smtClean="0"/>
              <a:t>č</a:t>
            </a:r>
            <a:r>
              <a:rPr lang="en-US" smtClean="0"/>
              <a:t>estalosti i posledicama, kardiovaskularne bolesti predstavljaju problem od posebnog javno-zdravstvenog zna</a:t>
            </a:r>
            <a:r>
              <a:rPr lang="sr-Latn-CS" smtClean="0"/>
              <a:t>č</a:t>
            </a:r>
            <a:r>
              <a:rPr lang="en-US" smtClean="0"/>
              <a:t>aja. </a:t>
            </a:r>
            <a:endParaRPr lang="sr-Latn-CS" smtClean="0"/>
          </a:p>
          <a:p>
            <a:pPr algn="just" eaLnBrk="1" hangingPunct="1"/>
            <a:r>
              <a:rPr lang="en-US" smtClean="0"/>
              <a:t>Sa produ</a:t>
            </a:r>
            <a:r>
              <a:rPr lang="sr-Latn-CS" smtClean="0"/>
              <a:t>ž</a:t>
            </a:r>
            <a:r>
              <a:rPr lang="en-US" smtClean="0"/>
              <a:t>enjem </a:t>
            </a:r>
            <a:r>
              <a:rPr lang="sr-Latn-CS" smtClean="0"/>
              <a:t>ž</a:t>
            </a:r>
            <a:r>
              <a:rPr lang="en-US" smtClean="0"/>
              <a:t>ivotnog veka sve vi</a:t>
            </a:r>
            <a:r>
              <a:rPr lang="sr-Latn-CS" smtClean="0"/>
              <a:t>š</a:t>
            </a:r>
            <a:r>
              <a:rPr lang="en-US" smtClean="0"/>
              <a:t>e je osoba koje dolaze u godine kada srce </a:t>
            </a:r>
            <a:r>
              <a:rPr lang="sr-Latn-CS" smtClean="0"/>
              <a:t>počinje da slabi</a:t>
            </a:r>
          </a:p>
          <a:p>
            <a:pPr algn="just" eaLnBrk="1" hangingPunct="1"/>
            <a:r>
              <a:rPr lang="en-US" smtClean="0"/>
              <a:t>Osnovni uslovi da se to popravi su:</a:t>
            </a:r>
            <a:r>
              <a:rPr lang="sr-Latn-CS" smtClean="0"/>
              <a:t> </a:t>
            </a:r>
            <a:r>
              <a:rPr lang="en-US" smtClean="0"/>
              <a:t>prevencija, le</a:t>
            </a:r>
            <a:r>
              <a:rPr lang="sr-Latn-CS" smtClean="0"/>
              <a:t>č</a:t>
            </a:r>
            <a:r>
              <a:rPr lang="en-US" smtClean="0"/>
              <a:t>enje i rehabilitacija.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Uslovi za počinjanje programa</a:t>
            </a:r>
            <a:endParaRPr lang="en-US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Pozitivan EKG odgovor na mala opterećenja (porast SF od 5-15/min, sistolni pritisak za 4-14mmHg)</a:t>
            </a:r>
          </a:p>
          <a:p>
            <a:pPr eaLnBrk="1" hangingPunct="1"/>
            <a:r>
              <a:rPr lang="sr-Latn-CS" smtClean="0"/>
              <a:t>Odsustvo bola zadnjih 24h</a:t>
            </a:r>
          </a:p>
          <a:p>
            <a:pPr eaLnBrk="1" hangingPunct="1"/>
            <a:r>
              <a:rPr lang="sr-Latn-CS" smtClean="0"/>
              <a:t>Stabilan HTA zadnjih 24h</a:t>
            </a:r>
          </a:p>
          <a:p>
            <a:pPr eaLnBrk="1" hangingPunct="1"/>
            <a:r>
              <a:rPr lang="sr-Latn-CS" smtClean="0"/>
              <a:t>Završena evolucija AIM-a</a:t>
            </a:r>
          </a:p>
          <a:p>
            <a:pPr eaLnBrk="1" hangingPunct="1"/>
            <a:r>
              <a:rPr lang="sr-Latn-CS" smtClean="0"/>
              <a:t>Odsustvo znakova srčane insuficijencije</a:t>
            </a:r>
          </a:p>
          <a:p>
            <a:pPr eaLnBrk="1" hangingPunct="1"/>
            <a:r>
              <a:rPr lang="sr-Latn-CS" smtClean="0"/>
              <a:t>Odsustvo poremećaja srčanog ritma</a:t>
            </a:r>
          </a:p>
          <a:p>
            <a:pPr eaLnBrk="1" hangingPunct="1"/>
            <a:r>
              <a:rPr lang="sr-Latn-CS" smtClean="0"/>
              <a:t>Odsustvo embolijskih komplikacija</a:t>
            </a:r>
          </a:p>
          <a:p>
            <a:pPr eaLnBrk="1" hangingPunct="1"/>
            <a:endParaRPr lang="sr-Latn-CS" smtClean="0"/>
          </a:p>
          <a:p>
            <a:pPr eaLnBrk="1" hangingPunct="1"/>
            <a:r>
              <a:rPr lang="sr-Latn-CS" smtClean="0"/>
              <a:t>Ergometrijeski test ne raditi pre 7 dana nakon AIM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Ciljevi rehabilitacije nakon AIM-a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0772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sihomotorna relaksacija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pre</a:t>
            </a:r>
            <a:r>
              <a:rPr lang="sr-Latn-CS" smtClean="0"/>
              <a:t>č</a:t>
            </a:r>
            <a:r>
              <a:rPr lang="en-US" smtClean="0"/>
              <a:t>iti anksioznost </a:t>
            </a:r>
            <a:r>
              <a:rPr lang="sr-Latn-CS" smtClean="0"/>
              <a:t>i </a:t>
            </a:r>
            <a:r>
              <a:rPr lang="en-US" smtClean="0"/>
              <a:t>depresivnu simptomatologiju 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obolj</a:t>
            </a:r>
            <a:r>
              <a:rPr lang="sr-Latn-CS" smtClean="0"/>
              <a:t>š</a:t>
            </a:r>
            <a:r>
              <a:rPr lang="en-US" smtClean="0"/>
              <a:t>ati rad sr</a:t>
            </a:r>
            <a:r>
              <a:rPr lang="sr-Latn-CS" smtClean="0"/>
              <a:t>č</a:t>
            </a:r>
            <a:r>
              <a:rPr lang="en-US" smtClean="0"/>
              <a:t>ane pumpe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odi</a:t>
            </a:r>
            <a:r>
              <a:rPr lang="sr-Latn-CS" smtClean="0"/>
              <a:t>ć</a:t>
            </a:r>
            <a:r>
              <a:rPr lang="en-US" smtClean="0"/>
              <a:t>i prag za anginozni bol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timulisati razvoj kolateralne cirkulacije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V</a:t>
            </a:r>
            <a:r>
              <a:rPr lang="en-US" smtClean="0"/>
              <a:t>ratiti tonus i snagu mi</a:t>
            </a:r>
            <a:r>
              <a:rPr lang="sr-Latn-CS" smtClean="0"/>
              <a:t>š</a:t>
            </a:r>
            <a:r>
              <a:rPr lang="en-US" smtClean="0"/>
              <a:t>i</a:t>
            </a:r>
            <a:r>
              <a:rPr lang="sr-Latn-CS" smtClean="0"/>
              <a:t>ć</a:t>
            </a:r>
            <a:r>
              <a:rPr lang="en-US" smtClean="0"/>
              <a:t>a,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pre</a:t>
            </a:r>
            <a:r>
              <a:rPr lang="sr-Latn-CS" smtClean="0"/>
              <a:t>č</a:t>
            </a:r>
            <a:r>
              <a:rPr lang="en-US" smtClean="0"/>
              <a:t>iti tromboflebitis, hipostatsku pneumoniju i urinarne infekcije (rana mobilizacija),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romeniti lo</a:t>
            </a:r>
            <a:r>
              <a:rPr lang="sr-Latn-CS" smtClean="0"/>
              <a:t>š</a:t>
            </a:r>
            <a:r>
              <a:rPr lang="en-US" smtClean="0"/>
              <a:t>e </a:t>
            </a:r>
            <a:r>
              <a:rPr lang="sr-Latn-CS" smtClean="0"/>
              <a:t>ž</a:t>
            </a:r>
            <a:r>
              <a:rPr lang="en-US" smtClean="0"/>
              <a:t>ivotne navike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rodu</a:t>
            </a:r>
            <a:r>
              <a:rPr lang="sr-Latn-CS" smtClean="0"/>
              <a:t>ž</a:t>
            </a:r>
            <a:r>
              <a:rPr lang="en-US" smtClean="0"/>
              <a:t>iti radni i </a:t>
            </a:r>
            <a:r>
              <a:rPr lang="sr-Latn-CS" smtClean="0"/>
              <a:t>ž</a:t>
            </a:r>
            <a:r>
              <a:rPr lang="en-US" smtClean="0"/>
              <a:t>ivotni vek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obolj</a:t>
            </a:r>
            <a:r>
              <a:rPr lang="sr-Latn-CS" smtClean="0"/>
              <a:t>š</a:t>
            </a:r>
            <a:r>
              <a:rPr lang="en-US" smtClean="0"/>
              <a:t>ati kvalitet </a:t>
            </a:r>
            <a:r>
              <a:rPr lang="sr-Latn-CS" smtClean="0"/>
              <a:t>ž</a:t>
            </a:r>
            <a:r>
              <a:rPr lang="en-US" smtClean="0"/>
              <a:t>ivota</a:t>
            </a:r>
          </a:p>
          <a:p>
            <a:pPr eaLnBrk="1" hangingPunct="1">
              <a:lnSpc>
                <a:spcPct val="90000"/>
              </a:lnSpc>
            </a:pPr>
            <a:endParaRPr lang="en-US" b="1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Proces medicinske rehabilitcije podrazumeva tri faze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sr-Latn-CS" smtClean="0"/>
          </a:p>
          <a:p>
            <a:pPr eaLnBrk="1" hangingPunct="1"/>
            <a:endParaRPr lang="sr-Latn-CS" smtClean="0"/>
          </a:p>
          <a:p>
            <a:pPr eaLnBrk="1" hangingPunct="1"/>
            <a:r>
              <a:rPr lang="en-US" smtClean="0"/>
              <a:t>I-faza	faza hospitalizacije</a:t>
            </a:r>
          </a:p>
          <a:p>
            <a:pPr eaLnBrk="1" hangingPunct="1"/>
            <a:r>
              <a:rPr lang="en-US" smtClean="0"/>
              <a:t>II-faza	faza rekonvalescencije</a:t>
            </a:r>
          </a:p>
          <a:p>
            <a:pPr eaLnBrk="1" hangingPunct="1"/>
            <a:r>
              <a:rPr lang="en-US" smtClean="0"/>
              <a:t>III-faza	faza postrekonvalescencije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 faza- faza hospitalizacije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Program fizi</a:t>
            </a:r>
            <a:r>
              <a:rPr lang="sr-Latn-CS" smtClean="0"/>
              <a:t>č</a:t>
            </a:r>
            <a:r>
              <a:rPr lang="en-US" smtClean="0"/>
              <a:t>ke aktivnosti podrazumeva postupnost</a:t>
            </a:r>
            <a:r>
              <a:rPr lang="sr-Latn-CS" smtClean="0"/>
              <a:t> </a:t>
            </a:r>
            <a:r>
              <a:rPr lang="en-US" smtClean="0"/>
              <a:t>"korak po korak"</a:t>
            </a:r>
            <a:endParaRPr lang="sr-Latn-CS" smtClean="0"/>
          </a:p>
          <a:p>
            <a:pPr eaLnBrk="1" hangingPunct="1"/>
            <a:r>
              <a:rPr lang="en-US" smtClean="0"/>
              <a:t>Mayo klinika preporu</a:t>
            </a:r>
            <a:r>
              <a:rPr lang="sr-Latn-CS" smtClean="0"/>
              <a:t>č</a:t>
            </a:r>
            <a:r>
              <a:rPr lang="en-US" smtClean="0"/>
              <a:t>uje svoj program fizi</a:t>
            </a:r>
            <a:r>
              <a:rPr lang="sr-Latn-CS" smtClean="0"/>
              <a:t>č</a:t>
            </a:r>
            <a:r>
              <a:rPr lang="en-US" smtClean="0"/>
              <a:t>ke aktivnosti</a:t>
            </a:r>
            <a:r>
              <a:rPr lang="sr-Latn-CS" smtClean="0"/>
              <a:t> </a:t>
            </a:r>
            <a:r>
              <a:rPr lang="en-US" smtClean="0"/>
              <a:t>"l0 koraka za 10 dana".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Faza hospitalizacije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Ve</a:t>
            </a:r>
            <a:r>
              <a:rPr lang="sr-Latn-CS" smtClean="0"/>
              <a:t>ž</a:t>
            </a:r>
            <a:r>
              <a:rPr lang="en-US" smtClean="0"/>
              <a:t>be nikada ne po</a:t>
            </a:r>
            <a:r>
              <a:rPr lang="sr-Latn-CS" smtClean="0"/>
              <a:t>č</a:t>
            </a:r>
            <a:r>
              <a:rPr lang="en-US" smtClean="0"/>
              <a:t>injati pre drugog dana od nastanka AIM-a</a:t>
            </a:r>
            <a:endParaRPr lang="sr-Latn-CS" smtClean="0"/>
          </a:p>
          <a:p>
            <a:pPr eaLnBrk="1" hangingPunct="1"/>
            <a:r>
              <a:rPr lang="en-US" smtClean="0"/>
              <a:t>Po</a:t>
            </a:r>
            <a:r>
              <a:rPr lang="sr-Latn-CS" smtClean="0"/>
              <a:t>č</a:t>
            </a:r>
            <a:r>
              <a:rPr lang="en-US" smtClean="0"/>
              <a:t>etak ve</a:t>
            </a:r>
            <a:r>
              <a:rPr lang="sr-Latn-CS" smtClean="0"/>
              <a:t>ž</a:t>
            </a:r>
            <a:r>
              <a:rPr lang="en-US" smtClean="0"/>
              <a:t>bi je individualan. U idealnim uslovima po</a:t>
            </a:r>
            <a:r>
              <a:rPr lang="sr-Latn-CS" smtClean="0"/>
              <a:t>č</a:t>
            </a:r>
            <a:r>
              <a:rPr lang="en-US" smtClean="0"/>
              <a:t>inje drugog dana</a:t>
            </a:r>
            <a:r>
              <a:rPr lang="sr-Latn-CS" smtClean="0"/>
              <a:t>,</a:t>
            </a:r>
            <a:r>
              <a:rPr lang="en-US" smtClean="0"/>
              <a:t> ali u praksi obi</a:t>
            </a:r>
            <a:r>
              <a:rPr lang="sr-Latn-CS" smtClean="0"/>
              <a:t>č</a:t>
            </a:r>
            <a:r>
              <a:rPr lang="en-US" smtClean="0"/>
              <a:t>no tre</a:t>
            </a:r>
            <a:r>
              <a:rPr lang="sr-Latn-CS" smtClean="0"/>
              <a:t>ć</a:t>
            </a:r>
            <a:r>
              <a:rPr lang="en-US" smtClean="0"/>
              <a:t>eg ili </a:t>
            </a:r>
            <a:r>
              <a:rPr lang="sr-Latn-CS" smtClean="0"/>
              <a:t>č</a:t>
            </a:r>
            <a:r>
              <a:rPr lang="en-US" smtClean="0"/>
              <a:t>etvrtog dana. </a:t>
            </a:r>
            <a:endParaRPr lang="sr-Latn-CS" smtClean="0"/>
          </a:p>
          <a:p>
            <a:pPr eaLnBrk="1" hangingPunct="1"/>
            <a:r>
              <a:rPr lang="en-US" smtClean="0"/>
              <a:t>U po</a:t>
            </a:r>
            <a:r>
              <a:rPr lang="sr-Latn-CS" smtClean="0"/>
              <a:t>č</a:t>
            </a:r>
            <a:r>
              <a:rPr lang="en-US" smtClean="0"/>
              <a:t>etku osnovni program je progresivna relaksacija po Šulcu i neforsirano abdominalno disanje (abdominalni tip disanja tro</a:t>
            </a:r>
            <a:r>
              <a:rPr lang="sr-Latn-CS" smtClean="0"/>
              <a:t>š</a:t>
            </a:r>
            <a:r>
              <a:rPr lang="en-US" smtClean="0"/>
              <a:t>i manje energije)</a:t>
            </a:r>
            <a:endParaRPr lang="sr-Latn-CS" smtClean="0"/>
          </a:p>
          <a:p>
            <a:pPr eaLnBrk="1" hangingPunct="1"/>
            <a:r>
              <a:rPr lang="en-US" smtClean="0"/>
              <a:t>Prema danima ve</a:t>
            </a:r>
            <a:r>
              <a:rPr lang="sr-Latn-CS" smtClean="0"/>
              <a:t>ž</a:t>
            </a:r>
            <a:r>
              <a:rPr lang="en-US" smtClean="0"/>
              <a:t>banja u klini</a:t>
            </a:r>
            <a:r>
              <a:rPr lang="sr-Latn-CS" smtClean="0"/>
              <a:t>č</a:t>
            </a:r>
            <a:r>
              <a:rPr lang="en-US" smtClean="0"/>
              <a:t>koj praksi je uhodan slede</a:t>
            </a:r>
            <a:r>
              <a:rPr lang="sr-Latn-CS" smtClean="0"/>
              <a:t>ć</a:t>
            </a:r>
            <a:r>
              <a:rPr lang="en-US" smtClean="0"/>
              <a:t>i obrazac ve</a:t>
            </a:r>
            <a:r>
              <a:rPr lang="sr-Latn-CS" smtClean="0"/>
              <a:t>ž</a:t>
            </a:r>
            <a:r>
              <a:rPr lang="en-US" smtClean="0"/>
              <a:t>bi: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Program </a:t>
            </a:r>
            <a:r>
              <a:rPr lang="sr-Latn-CS" smtClean="0"/>
              <a:t> ,,10 </a:t>
            </a:r>
            <a:r>
              <a:rPr lang="sr-Latn-CS"/>
              <a:t>koraka za </a:t>
            </a:r>
            <a:r>
              <a:rPr lang="sr-Latn-CS" smtClean="0"/>
              <a:t>10 dana’’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I dan ve</a:t>
            </a:r>
            <a:r>
              <a:rPr lang="sr-Latn-CS" b="1" smtClean="0"/>
              <a:t>ž</a:t>
            </a:r>
            <a:r>
              <a:rPr lang="en-US" b="1" smtClean="0"/>
              <a:t>banja-ve</a:t>
            </a:r>
            <a:r>
              <a:rPr lang="sr-Latn-CS" b="1" smtClean="0"/>
              <a:t>ž</a:t>
            </a:r>
            <a:r>
              <a:rPr lang="en-US" b="1" smtClean="0"/>
              <a:t>be u le</a:t>
            </a:r>
            <a:r>
              <a:rPr lang="sr-Latn-CS" b="1" smtClean="0"/>
              <a:t>ž</a:t>
            </a:r>
            <a:r>
              <a:rPr lang="en-US" b="1" smtClean="0"/>
              <a:t>e</a:t>
            </a:r>
            <a:r>
              <a:rPr lang="sr-Latn-CS" b="1" smtClean="0"/>
              <a:t>ć</a:t>
            </a:r>
            <a:r>
              <a:rPr lang="en-US" b="1" smtClean="0"/>
              <a:t>em polo</a:t>
            </a:r>
            <a:r>
              <a:rPr lang="sr-Latn-CS" b="1" smtClean="0"/>
              <a:t>ž</a:t>
            </a:r>
            <a:r>
              <a:rPr lang="en-US" b="1" smtClean="0"/>
              <a:t>aju</a:t>
            </a:r>
            <a:endParaRPr lang="sr-Latn-CS" b="1" smtClean="0"/>
          </a:p>
          <a:p>
            <a:pPr eaLnBrk="1" hangingPunct="1"/>
            <a:r>
              <a:rPr lang="sr-Latn-CS" smtClean="0"/>
              <a:t>- vežbe za vratne mišiće</a:t>
            </a:r>
          </a:p>
          <a:p>
            <a:pPr eaLnBrk="1" hangingPunct="1"/>
            <a:r>
              <a:rPr lang="sr-Latn-CS" smtClean="0"/>
              <a:t>- vežbe za distalne zglobove (F, E i C)</a:t>
            </a:r>
          </a:p>
          <a:p>
            <a:pPr eaLnBrk="1" hangingPunct="1"/>
            <a:r>
              <a:rPr lang="sr-Latn-CS" smtClean="0"/>
              <a:t>- vežbe za srednje zglobove (pasivni pokreti)</a:t>
            </a:r>
          </a:p>
          <a:p>
            <a:pPr eaLnBrk="1" hangingPunct="1"/>
            <a:r>
              <a:rPr lang="sr-Latn-CS" smtClean="0"/>
              <a:t>Vežbe se ponavljaju 10 puta dnevno</a:t>
            </a:r>
          </a:p>
          <a:p>
            <a:pPr eaLnBrk="1" hangingPunct="1"/>
            <a:r>
              <a:rPr lang="sr-Latn-CS" smtClean="0"/>
              <a:t>- sedenje na ivici kreveta sa spuštenim nogama 2x10min  </a:t>
            </a:r>
          </a:p>
          <a:p>
            <a:pPr eaLnBrk="1" hangingPunct="1"/>
            <a:r>
              <a:rPr lang="en-US" b="1" smtClean="0"/>
              <a:t>II dan ve</a:t>
            </a:r>
            <a:r>
              <a:rPr lang="sr-Latn-CS" b="1" smtClean="0"/>
              <a:t>ž</a:t>
            </a:r>
            <a:r>
              <a:rPr lang="en-US" b="1" smtClean="0"/>
              <a:t>banja</a:t>
            </a:r>
            <a:r>
              <a:rPr lang="sr-Latn-CS" b="1" smtClean="0"/>
              <a:t> u sedećem stavu</a:t>
            </a:r>
          </a:p>
          <a:p>
            <a:pPr eaLnBrk="1" hangingPunct="1"/>
            <a:r>
              <a:rPr lang="sr-Latn-CS" smtClean="0"/>
              <a:t>- ponoviti vežbe od prvog dana 10 puta</a:t>
            </a:r>
          </a:p>
          <a:p>
            <a:pPr eaLnBrk="1" hangingPunct="1"/>
            <a:r>
              <a:rPr lang="sr-Latn-CS" smtClean="0"/>
              <a:t>- dodati vežbe za proksimalne zglobove u sedećem položaju na ivici kreveta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Program  ,,10 koraka za 10 dana’’</a:t>
            </a:r>
            <a:endParaRPr lang="en-US"/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b="1" smtClean="0"/>
              <a:t>III dan vežbanje </a:t>
            </a:r>
          </a:p>
          <a:p>
            <a:pPr eaLnBrk="1" hangingPunct="1"/>
            <a:r>
              <a:rPr lang="sr-Latn-CS" smtClean="0"/>
              <a:t>- kineziterapijski program za I i II dan</a:t>
            </a:r>
          </a:p>
          <a:p>
            <a:pPr eaLnBrk="1" hangingPunct="1"/>
            <a:r>
              <a:rPr lang="sr-Latn-CS" smtClean="0"/>
              <a:t>- stajanje pored kreveta i hod u sobi </a:t>
            </a:r>
          </a:p>
          <a:p>
            <a:pPr eaLnBrk="1" hangingPunct="1"/>
            <a:r>
              <a:rPr lang="sr-Latn-CS" b="1" smtClean="0"/>
              <a:t>IV dan vežbanja</a:t>
            </a:r>
          </a:p>
          <a:p>
            <a:pPr eaLnBrk="1" hangingPunct="1"/>
            <a:r>
              <a:rPr lang="sr-Latn-CS" smtClean="0"/>
              <a:t>- ponoviti sve naučene vežbe i hod u sobi i u hodniku do 50 metara</a:t>
            </a:r>
          </a:p>
          <a:p>
            <a:pPr eaLnBrk="1" hangingPunct="1"/>
            <a:r>
              <a:rPr lang="sr-Latn-CS" b="1" smtClean="0"/>
              <a:t>V dan vežbanja</a:t>
            </a:r>
          </a:p>
          <a:p>
            <a:pPr eaLnBrk="1" hangingPunct="1"/>
            <a:r>
              <a:rPr lang="sr-Latn-CS" smtClean="0"/>
              <a:t>- prethodni terapijski program i hod u hodniku do 100 metara</a:t>
            </a:r>
          </a:p>
          <a:p>
            <a:pPr eaLnBrk="1" hangingPunct="1"/>
            <a:r>
              <a:rPr lang="sr-Latn-CS" b="1" smtClean="0"/>
              <a:t>VI dan vežbanja</a:t>
            </a:r>
          </a:p>
          <a:p>
            <a:pPr eaLnBrk="1" hangingPunct="1"/>
            <a:r>
              <a:rPr lang="sr-Latn-CS" smtClean="0"/>
              <a:t>- prethodni program i 200 metara hoda.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Program  ,,10 koraka za 10 dana’’</a:t>
            </a: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VII dan ve</a:t>
            </a:r>
            <a:r>
              <a:rPr lang="sr-Latn-CS" b="1" smtClean="0"/>
              <a:t>ž</a:t>
            </a:r>
            <a:r>
              <a:rPr lang="en-US" b="1" smtClean="0"/>
              <a:t>banja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Najpre ponoviti program od pre</a:t>
            </a:r>
            <a:r>
              <a:rPr lang="sr-Latn-CS" smtClean="0"/>
              <a:t>t</a:t>
            </a:r>
            <a:r>
              <a:rPr lang="en-US" smtClean="0"/>
              <a:t>hodnog dana, a zatim se koriste stepenice i to Milinov stepenik koji se sastoji iz tri ushodna i tri nishodna stepenika.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Pacijent bi trebalo da se pop</a:t>
            </a:r>
            <a:r>
              <a:rPr lang="sr-Latn-CS" smtClean="0"/>
              <a:t>enj</a:t>
            </a:r>
            <a:r>
              <a:rPr lang="en-US" smtClean="0"/>
              <a:t>e i si</a:t>
            </a:r>
            <a:r>
              <a:rPr lang="sr-Latn-CS" smtClean="0"/>
              <a:t>đ</a:t>
            </a:r>
            <a:r>
              <a:rPr lang="en-US" smtClean="0"/>
              <a:t>e 5 puta Milinovim stepenikom. Ovo optere</a:t>
            </a:r>
            <a:r>
              <a:rPr lang="sr-Latn-CS" smtClean="0"/>
              <a:t>ć</a:t>
            </a:r>
            <a:r>
              <a:rPr lang="en-US" smtClean="0"/>
              <a:t>enje odgovara penjanju na I sprat. </a:t>
            </a:r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VIII dan ve</a:t>
            </a:r>
            <a:r>
              <a:rPr lang="sr-Latn-CS" b="1" smtClean="0"/>
              <a:t>ž</a:t>
            </a:r>
            <a:r>
              <a:rPr lang="en-US" b="1" smtClean="0"/>
              <a:t>banja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Ponoviti ceo program predhodnog dana, a zatim poku</a:t>
            </a:r>
            <a:r>
              <a:rPr lang="sr-Latn-CS" smtClean="0"/>
              <a:t>š</a:t>
            </a:r>
            <a:r>
              <a:rPr lang="en-US" smtClean="0"/>
              <a:t>ati penjanje na II sprat.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Program  ,,10 koraka za 10 dana’’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7724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IX dan ve</a:t>
            </a:r>
            <a:r>
              <a:rPr lang="sr-Latn-CS" b="1" smtClean="0"/>
              <a:t>ž</a:t>
            </a:r>
            <a:r>
              <a:rPr lang="en-US" b="1" smtClean="0"/>
              <a:t>banja</a:t>
            </a:r>
          </a:p>
          <a:p>
            <a:pPr eaLnBrk="1" hangingPunct="1"/>
            <a:r>
              <a:rPr lang="en-US" smtClean="0"/>
              <a:t>Ponoviti program ve</a:t>
            </a:r>
            <a:r>
              <a:rPr lang="sr-Latn-CS" smtClean="0"/>
              <a:t>ž</a:t>
            </a:r>
            <a:r>
              <a:rPr lang="en-US" smtClean="0"/>
              <a:t>banja, a zatim penjanje do III sprata. </a:t>
            </a:r>
          </a:p>
          <a:p>
            <a:pPr eaLnBrk="1" hangingPunct="1"/>
            <a:r>
              <a:rPr lang="en-US" b="1" smtClean="0"/>
              <a:t>X dan ve</a:t>
            </a:r>
            <a:r>
              <a:rPr lang="sr-Latn-CS" b="1" smtClean="0"/>
              <a:t>ž</a:t>
            </a:r>
            <a:r>
              <a:rPr lang="en-US" b="1" smtClean="0"/>
              <a:t>banja</a:t>
            </a:r>
          </a:p>
          <a:p>
            <a:pPr eaLnBrk="1" hangingPunct="1"/>
            <a:r>
              <a:rPr lang="en-US" smtClean="0"/>
              <a:t>Isti program kao i pre</a:t>
            </a:r>
            <a:r>
              <a:rPr lang="sr-Latn-CS" smtClean="0"/>
              <a:t>t</a:t>
            </a:r>
            <a:r>
              <a:rPr lang="en-US" smtClean="0"/>
              <a:t>hodnog dana, a zatim se mo</a:t>
            </a:r>
            <a:r>
              <a:rPr lang="sr-Latn-CS" smtClean="0"/>
              <a:t>ž</a:t>
            </a:r>
            <a:r>
              <a:rPr lang="en-US" smtClean="0"/>
              <a:t>e dodati i program optere</a:t>
            </a:r>
            <a:r>
              <a:rPr lang="sr-Latn-CS" smtClean="0"/>
              <a:t>ć</a:t>
            </a:r>
            <a:r>
              <a:rPr lang="en-US" smtClean="0"/>
              <a:t>enja na </a:t>
            </a:r>
            <a:r>
              <a:rPr lang="sr-Latn-CS" smtClean="0"/>
              <a:t>e</a:t>
            </a:r>
            <a:r>
              <a:rPr lang="en-US" smtClean="0"/>
              <a:t>rgobiciklu.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Razlozi za prekid kineziterapijskog programa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T</a:t>
            </a:r>
            <a:r>
              <a:rPr lang="en-US" smtClean="0"/>
              <a:t>ahikardija- sr</a:t>
            </a:r>
            <a:r>
              <a:rPr lang="sr-Latn-CS" smtClean="0"/>
              <a:t>č</a:t>
            </a:r>
            <a:r>
              <a:rPr lang="en-US" smtClean="0"/>
              <a:t>ana frekvencija iznad 130/min ili porast za 30% u odnosu na period mirovanja. Ova pojava ukazuje da su ve</a:t>
            </a:r>
            <a:r>
              <a:rPr lang="sr-Latn-CS" smtClean="0"/>
              <a:t>ž</a:t>
            </a:r>
            <a:r>
              <a:rPr lang="en-US" smtClean="0"/>
              <a:t>be predozirane i u dogovoru sa kardiologom treba smanjiti obim i intenzitet ve</a:t>
            </a:r>
            <a:r>
              <a:rPr lang="sr-Latn-CS" smtClean="0"/>
              <a:t>ž</a:t>
            </a:r>
            <a:r>
              <a:rPr lang="en-US" smtClean="0"/>
              <a:t>bi ili ih prekinuti na neko vreme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ojava aritmija </a:t>
            </a:r>
            <a:r>
              <a:rPr lang="sr-Latn-CS" smtClean="0"/>
              <a:t>i a</a:t>
            </a:r>
            <a:r>
              <a:rPr lang="en-US" smtClean="0"/>
              <a:t>nginozni bol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O</a:t>
            </a:r>
            <a:r>
              <a:rPr lang="en-US" smtClean="0"/>
              <a:t>se</a:t>
            </a:r>
            <a:r>
              <a:rPr lang="sr-Latn-CS" smtClean="0"/>
              <a:t>ć</a:t>
            </a:r>
            <a:r>
              <a:rPr lang="en-US" smtClean="0"/>
              <a:t>aj nedostatka vazduha i brzo zamaranje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N</a:t>
            </a:r>
            <a:r>
              <a:rPr lang="en-US" smtClean="0"/>
              <a:t>astalo bledilo ili cijanoza uz nagli pad arterijske tenzije i pad pulsa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kok arterijske tenzije iznad 180/120 mmHg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D</a:t>
            </a:r>
            <a:r>
              <a:rPr lang="en-US" smtClean="0"/>
              <a:t>ozvoljen skok arterijske tenzije i pulsa je do 30% od vrednosti u miru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Preventivne mere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Teži</a:t>
            </a:r>
            <a:r>
              <a:rPr lang="sr-Latn-CS" smtClean="0"/>
              <a:t>š</a:t>
            </a:r>
            <a:r>
              <a:rPr lang="en-US" smtClean="0"/>
              <a:t>te preventivnih mera </a:t>
            </a:r>
            <a:r>
              <a:rPr lang="sr-Latn-CS" smtClean="0"/>
              <a:t>je smanjivanje</a:t>
            </a:r>
            <a:r>
              <a:rPr lang="en-US" smtClean="0"/>
              <a:t> faktora rizika</a:t>
            </a:r>
            <a:r>
              <a:rPr lang="sr-Latn-CS" smtClean="0"/>
              <a:t>, </a:t>
            </a:r>
            <a:r>
              <a:rPr lang="en-US" smtClean="0"/>
              <a:t>ran</a:t>
            </a:r>
            <a:r>
              <a:rPr lang="sr-Latn-CS" smtClean="0"/>
              <a:t>o</a:t>
            </a:r>
            <a:r>
              <a:rPr lang="en-US" smtClean="0"/>
              <a:t> otkrivanje i adekvatnim le</a:t>
            </a:r>
            <a:r>
              <a:rPr lang="sr-Latn-CS" smtClean="0"/>
              <a:t>č</a:t>
            </a:r>
            <a:r>
              <a:rPr lang="en-US" smtClean="0"/>
              <a:t>enjem "riziko-oboljenja" kao</a:t>
            </a:r>
            <a:r>
              <a:rPr lang="sr-Latn-CS" smtClean="0"/>
              <a:t> š</a:t>
            </a:r>
            <a:r>
              <a:rPr lang="en-US" smtClean="0"/>
              <a:t>to su:</a:t>
            </a:r>
          </a:p>
          <a:p>
            <a:pPr eaLnBrk="1" hangingPunct="1"/>
            <a:r>
              <a:rPr lang="en-US" smtClean="0"/>
              <a:t>hiperholesterolemija, dijabetes, hipertenzija</a:t>
            </a:r>
            <a:r>
              <a:rPr lang="sr-Latn-CS" smtClean="0"/>
              <a:t>, </a:t>
            </a:r>
            <a:r>
              <a:rPr lang="en-US" smtClean="0"/>
              <a:t>pu</a:t>
            </a:r>
            <a:r>
              <a:rPr lang="sr-Latn-CS" smtClean="0"/>
              <a:t>š</a:t>
            </a:r>
            <a:r>
              <a:rPr lang="en-US" smtClean="0"/>
              <a:t>enje, nasledje i dr. </a:t>
            </a:r>
          </a:p>
          <a:p>
            <a:pPr eaLnBrk="1" hangingPunct="1"/>
            <a:r>
              <a:rPr lang="en-US" smtClean="0"/>
              <a:t>primena odgovaruju</a:t>
            </a:r>
            <a:r>
              <a:rPr lang="sr-Latn-CS" smtClean="0"/>
              <a:t>ć</a:t>
            </a:r>
            <a:r>
              <a:rPr lang="en-US" smtClean="0"/>
              <a:t>eg higijensko-dijetetskog režima</a:t>
            </a:r>
          </a:p>
          <a:p>
            <a:pPr eaLnBrk="1" hangingPunct="1"/>
            <a:r>
              <a:rPr lang="en-US" smtClean="0"/>
              <a:t>primenom procedure zdravstvenog prosve</a:t>
            </a:r>
            <a:r>
              <a:rPr lang="sr-Latn-CS" smtClean="0"/>
              <a:t>ć</a:t>
            </a:r>
            <a:r>
              <a:rPr lang="en-US" smtClean="0"/>
              <a:t>ivanja i vaspitanja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Značaj rane rehabilitacije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sistolnog arterijskog pritiska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potreba za O2 u miokardu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sr</a:t>
            </a:r>
            <a:r>
              <a:rPr lang="sr-Latn-CS" smtClean="0"/>
              <a:t>č</a:t>
            </a:r>
            <a:r>
              <a:rPr lang="en-US" smtClean="0"/>
              <a:t>ane frekvencije- pulsa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morbiditeta i mortaliteta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manjenje triglicerida u serumu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M</a:t>
            </a:r>
            <a:r>
              <a:rPr lang="en-US" smtClean="0"/>
              <a:t>enjanje odnosa HDL/LDL u korist protektivnog HDL,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telesne te</a:t>
            </a:r>
            <a:r>
              <a:rPr lang="sr-Latn-CS" smtClean="0"/>
              <a:t>ž</a:t>
            </a:r>
            <a:r>
              <a:rPr lang="en-US" smtClean="0"/>
              <a:t>ine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obolj</a:t>
            </a:r>
            <a:r>
              <a:rPr lang="sr-Latn-CS" smtClean="0"/>
              <a:t>š</a:t>
            </a:r>
            <a:r>
              <a:rPr lang="en-US" smtClean="0"/>
              <a:t>anje koronarnog protoka </a:t>
            </a:r>
            <a:endParaRPr lang="sr-Latn-C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 ubrzanje stvaranja kolateralnog koronarnog krvotoka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Značaj rane rehabilitacije</a:t>
            </a:r>
            <a:endParaRPr lang="en-US"/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manjenje anksioznosti i depresivnih ispoljavanja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R</a:t>
            </a:r>
            <a:r>
              <a:rPr lang="en-US" smtClean="0"/>
              <a:t>edukcija pojave atelektaze pluca i hipostatske pneumonije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manjenje tromboembolijskih komplikacija 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P</a:t>
            </a:r>
            <a:r>
              <a:rPr lang="en-US" smtClean="0"/>
              <a:t>obolj</a:t>
            </a:r>
            <a:r>
              <a:rPr lang="sr-Latn-CS" smtClean="0"/>
              <a:t>š</a:t>
            </a:r>
            <a:r>
              <a:rPr lang="en-US" smtClean="0"/>
              <a:t>anje fibrinoliti</a:t>
            </a:r>
            <a:r>
              <a:rPr lang="sr-Latn-CS" smtClean="0"/>
              <a:t>č</a:t>
            </a:r>
            <a:r>
              <a:rPr lang="en-US" smtClean="0"/>
              <a:t>ke aktivnosti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manjenje boravka u bolnici</a:t>
            </a:r>
          </a:p>
          <a:p>
            <a:pPr eaLnBrk="1" hangingPunct="1">
              <a:lnSpc>
                <a:spcPct val="90000"/>
              </a:lnSpc>
            </a:pPr>
            <a:r>
              <a:rPr lang="sr-Latn-CS" smtClean="0"/>
              <a:t>S</a:t>
            </a:r>
            <a:r>
              <a:rPr lang="en-US" smtClean="0"/>
              <a:t>manjenje fizi</a:t>
            </a:r>
            <a:r>
              <a:rPr lang="sr-Latn-CS" smtClean="0"/>
              <a:t>č</a:t>
            </a:r>
            <a:r>
              <a:rPr lang="en-US" smtClean="0"/>
              <a:t>kog i profesionalnog invaliditeta i dr.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II faza - faza </a:t>
            </a:r>
            <a:r>
              <a:rPr lang="en-US" smtClean="0"/>
              <a:t>rekonvalascencije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4873625"/>
          </a:xfrm>
        </p:spPr>
        <p:txBody>
          <a:bodyPr/>
          <a:lstStyle/>
          <a:p>
            <a:pPr eaLnBrk="1" hangingPunct="1"/>
            <a:r>
              <a:rPr lang="en-US" smtClean="0"/>
              <a:t>U ovoj fazi potrebno je nastaviti zapo</a:t>
            </a:r>
            <a:r>
              <a:rPr lang="sr-Latn-CS" smtClean="0"/>
              <a:t>č</a:t>
            </a:r>
            <a:r>
              <a:rPr lang="en-US" smtClean="0"/>
              <a:t>eti program rane rehabilitacije u specijalizovanim institucijama za kardiovaskularnu rehabilitaciju </a:t>
            </a:r>
            <a:endParaRPr lang="sr-Latn-CS" smtClean="0"/>
          </a:p>
          <a:p>
            <a:pPr eaLnBrk="1" hangingPunct="1"/>
            <a:r>
              <a:rPr lang="sr-Latn-CS" smtClean="0"/>
              <a:t>F</a:t>
            </a:r>
            <a:r>
              <a:rPr lang="en-US" smtClean="0"/>
              <a:t>izi</a:t>
            </a:r>
            <a:r>
              <a:rPr lang="sr-Latn-CS" smtClean="0"/>
              <a:t>č</a:t>
            </a:r>
            <a:r>
              <a:rPr lang="en-US" smtClean="0"/>
              <a:t>k</a:t>
            </a:r>
            <a:r>
              <a:rPr lang="sr-Latn-CS" smtClean="0"/>
              <a:t>u</a:t>
            </a:r>
            <a:r>
              <a:rPr lang="en-US" smtClean="0"/>
              <a:t> aktivnost treba</a:t>
            </a:r>
            <a:r>
              <a:rPr lang="sr-Latn-CS" smtClean="0"/>
              <a:t> ponavljati svakodnevno.</a:t>
            </a:r>
          </a:p>
          <a:p>
            <a:pPr eaLnBrk="1" hangingPunct="1"/>
            <a:r>
              <a:rPr lang="sr-Latn-CS" smtClean="0"/>
              <a:t>I faza</a:t>
            </a:r>
          </a:p>
          <a:p>
            <a:pPr eaLnBrk="1" hangingPunct="1"/>
            <a:r>
              <a:rPr lang="sr-Latn-CS" smtClean="0"/>
              <a:t>Prvog dana početi sa hodom po ravnom 20 min 3 km/h</a:t>
            </a:r>
          </a:p>
          <a:p>
            <a:pPr eaLnBrk="1" hangingPunct="1"/>
            <a:r>
              <a:rPr lang="sr-Latn-CS" smtClean="0"/>
              <a:t>Svakog sledećeg dana dodavati po 10 min do 90 min</a:t>
            </a:r>
          </a:p>
          <a:p>
            <a:pPr eaLnBrk="1" hangingPunct="1"/>
            <a:r>
              <a:rPr lang="sr-Latn-CS" smtClean="0"/>
              <a:t>II faza</a:t>
            </a:r>
          </a:p>
          <a:p>
            <a:pPr eaLnBrk="1" hangingPunct="1"/>
            <a:r>
              <a:rPr lang="sr-Latn-CS" smtClean="0"/>
              <a:t>Povećati brzinu hodanja na 4 km/h i početi sa 20 min</a:t>
            </a:r>
          </a:p>
          <a:p>
            <a:pPr eaLnBrk="1" hangingPunct="1"/>
            <a:r>
              <a:rPr lang="sr-Latn-CS" smtClean="0"/>
              <a:t>Svakog sledećeg dana dodavati po 10 min do 90 min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II faza - faza rekonvalascencije</a:t>
            </a:r>
            <a:endParaRPr lang="en-US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III faza</a:t>
            </a:r>
          </a:p>
          <a:p>
            <a:pPr eaLnBrk="1" hangingPunct="1"/>
            <a:r>
              <a:rPr lang="sr-Latn-CS" smtClean="0"/>
              <a:t>Povećati brzinu hodanja na 6 km/h i početi sa 20 min</a:t>
            </a:r>
          </a:p>
          <a:p>
            <a:pPr eaLnBrk="1" hangingPunct="1"/>
            <a:r>
              <a:rPr lang="sr-Latn-CS" smtClean="0"/>
              <a:t>Svakog sledećeg dana dodavati po 10 min do 90 min</a:t>
            </a:r>
          </a:p>
          <a:p>
            <a:pPr eaLnBrk="1" hangingPunct="1"/>
            <a:r>
              <a:rPr lang="sr-Latn-CS" smtClean="0"/>
              <a:t>Posle ovog perioda dodati program hoda po neravnom terenu, uzbrdicama, nizbrdicama i dr</a:t>
            </a:r>
          </a:p>
          <a:p>
            <a:pPr eaLnBrk="1" hangingPunct="1"/>
            <a:r>
              <a:rPr lang="sr-Latn-CS" smtClean="0"/>
              <a:t>Vežbe sprovoditi u večernjim satima zbog manje vlažnosti u vazduhu</a:t>
            </a:r>
            <a:endParaRPr 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II faza - faza rekonvalascencije</a:t>
            </a:r>
            <a:endParaRPr lang="en-US"/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Neophodna je svakodnevna kontrola od strane kardiologa</a:t>
            </a:r>
          </a:p>
          <a:p>
            <a:pPr eaLnBrk="1" hangingPunct="1"/>
            <a:r>
              <a:rPr lang="sr-Latn-CS" smtClean="0"/>
              <a:t>Na osnovu kardioloških testova i subjektivnog osećaja pacijenta određujemo intezitet fizičke aktivnosti</a:t>
            </a:r>
          </a:p>
          <a:p>
            <a:pPr eaLnBrk="1" hangingPunct="1"/>
            <a:r>
              <a:rPr lang="sr-Latn-CS" smtClean="0"/>
              <a:t>Intezitet treninga treba da se izvodi pri srčanoj frekvenciji koja je 70-85% od one koja se bezbedno postiže na testu opterećenja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III-faza	faza postrekonvalescencije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Fizičku aktivnost treba sprovoditi svakodnevno do kraja života</a:t>
            </a:r>
          </a:p>
          <a:p>
            <a:pPr eaLnBrk="1" hangingPunct="1"/>
            <a:r>
              <a:rPr lang="sr-Latn-CS" smtClean="0"/>
              <a:t>Prekid fizičke aktivnosti u trajanju od samo 15 dana dovodi do gubitka povoljnih efekata</a:t>
            </a:r>
          </a:p>
          <a:p>
            <a:pPr eaLnBrk="1" hangingPunct="1"/>
            <a:r>
              <a:rPr lang="sr-Latn-CS" smtClean="0"/>
              <a:t>Dozirana fizička aktivnost prema Andersonovoj formuli</a:t>
            </a:r>
          </a:p>
          <a:p>
            <a:pPr eaLnBrk="1" hangingPunct="1"/>
            <a:r>
              <a:rPr lang="sr-Latn-CS" smtClean="0"/>
              <a:t>Max SF = 200(210) - godine života ± 5</a:t>
            </a:r>
          </a:p>
          <a:p>
            <a:pPr eaLnBrk="1" hangingPunct="1"/>
            <a:r>
              <a:rPr lang="sr-Latn-CS" smtClean="0"/>
              <a:t>Optimalno vreme za povratak na posao je oko dva meseca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Saveti pacijentu po izlasku iz bolnice</a:t>
            </a:r>
            <a:endParaRPr lang="en-US"/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sr-Latn-CS" smtClean="0"/>
              <a:t>Ograničenje unosa slane i masne hrane</a:t>
            </a:r>
          </a:p>
          <a:p>
            <a:pPr eaLnBrk="1" hangingPunct="1"/>
            <a:r>
              <a:rPr lang="sr-Latn-CS" smtClean="0"/>
              <a:t>Izbegavati obilne obroke</a:t>
            </a:r>
          </a:p>
          <a:p>
            <a:pPr eaLnBrk="1" hangingPunct="1"/>
            <a:r>
              <a:rPr lang="sr-Latn-CS" smtClean="0"/>
              <a:t>Smanjiti telesnu težinu </a:t>
            </a:r>
          </a:p>
          <a:p>
            <a:pPr eaLnBrk="1" hangingPunct="1"/>
            <a:r>
              <a:rPr lang="sr-Latn-CS" smtClean="0"/>
              <a:t>Prestanak pušenja</a:t>
            </a:r>
          </a:p>
          <a:p>
            <a:pPr eaLnBrk="1" hangingPunct="1"/>
            <a:r>
              <a:rPr lang="sr-Latn-CS" smtClean="0"/>
              <a:t>Smanjiti unos šećera, gaziranih pića i alkohola</a:t>
            </a:r>
          </a:p>
          <a:p>
            <a:pPr eaLnBrk="1" hangingPunct="1"/>
            <a:r>
              <a:rPr lang="sr-Latn-CS" smtClean="0"/>
              <a:t>Izbegavati stresne situacije</a:t>
            </a:r>
          </a:p>
          <a:p>
            <a:pPr eaLnBrk="1" hangingPunct="1"/>
            <a:r>
              <a:rPr lang="sr-Latn-CS" smtClean="0"/>
              <a:t>Redovna kontrola kks i laboratorijske analize</a:t>
            </a:r>
          </a:p>
          <a:p>
            <a:pPr eaLnBrk="1" hangingPunct="1"/>
            <a:r>
              <a:rPr lang="sr-Latn-CS" smtClean="0"/>
              <a:t>Redovne kontrole kardiologa </a:t>
            </a:r>
          </a:p>
          <a:p>
            <a:pPr eaLnBrk="1" hangingPunct="1"/>
            <a:r>
              <a:rPr lang="sr-Latn-CS" smtClean="0"/>
              <a:t>Redovno uzimanje terapije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Rehabilitacija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U procesu</a:t>
            </a:r>
            <a:r>
              <a:rPr lang="sr-Latn-CS" smtClean="0"/>
              <a:t> rehabiliatacije</a:t>
            </a:r>
            <a:r>
              <a:rPr lang="en-US" smtClean="0"/>
              <a:t>, primarni zn</a:t>
            </a:r>
            <a:r>
              <a:rPr lang="sr-Latn-CS" smtClean="0"/>
              <a:t>ač</a:t>
            </a:r>
            <a:r>
              <a:rPr lang="en-US" smtClean="0"/>
              <a:t>aj je poznavanje patolo</a:t>
            </a:r>
            <a:r>
              <a:rPr lang="sr-Latn-CS" smtClean="0"/>
              <a:t>š</a:t>
            </a:r>
            <a:r>
              <a:rPr lang="en-US" smtClean="0"/>
              <a:t>ke i terapijske klasifikacije svih oboljenja srca u skladu s normama koje je postavilo Njujor</a:t>
            </a:r>
            <a:r>
              <a:rPr lang="sr-Latn-CS" smtClean="0"/>
              <a:t>š</a:t>
            </a:r>
            <a:r>
              <a:rPr lang="en-US" smtClean="0"/>
              <a:t>ko udru</a:t>
            </a:r>
            <a:r>
              <a:rPr lang="sr-Latn-CS" smtClean="0"/>
              <a:t>ž</a:t>
            </a:r>
            <a:r>
              <a:rPr lang="en-US" smtClean="0"/>
              <a:t>enje za bolesti srca (New York Heart Association).*  </a:t>
            </a:r>
            <a:endParaRPr lang="sr-Latn-CS" smtClean="0"/>
          </a:p>
          <a:p>
            <a:pPr eaLnBrk="1" hangingPunct="1"/>
            <a:r>
              <a:rPr lang="en-US" smtClean="0"/>
              <a:t>Bez detaljnog poznavanja i razumevanja navedenih normi ne bi se smela poku</a:t>
            </a:r>
            <a:r>
              <a:rPr lang="sr-Latn-CS" smtClean="0"/>
              <a:t>š</a:t>
            </a:r>
            <a:r>
              <a:rPr lang="en-US" smtClean="0"/>
              <a:t>ati nikakva rehabilitacija.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Patolo</a:t>
            </a:r>
            <a:r>
              <a:rPr lang="sr-Latn-CS"/>
              <a:t>š</a:t>
            </a:r>
            <a:r>
              <a:rPr lang="en-US"/>
              <a:t>ka klasifikacija pacijenata sa oboljenjem srca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Arterios</a:t>
            </a:r>
            <a:r>
              <a:rPr lang="sr-Latn-CS" smtClean="0"/>
              <a:t>k</a:t>
            </a:r>
            <a:r>
              <a:rPr lang="en-US" smtClean="0"/>
              <a:t>leroti</a:t>
            </a:r>
            <a:r>
              <a:rPr lang="sr-Latn-CS" smtClean="0"/>
              <a:t>č</a:t>
            </a:r>
            <a:r>
              <a:rPr lang="en-US" smtClean="0"/>
              <a:t>na oboljenja</a:t>
            </a:r>
          </a:p>
          <a:p>
            <a:pPr eaLnBrk="1" hangingPunct="1"/>
            <a:r>
              <a:rPr lang="en-US" smtClean="0"/>
              <a:t>Hipertoni</a:t>
            </a:r>
            <a:r>
              <a:rPr lang="sr-Latn-CS" smtClean="0"/>
              <a:t>č</a:t>
            </a:r>
            <a:r>
              <a:rPr lang="en-US" smtClean="0"/>
              <a:t>na oboljenja srca</a:t>
            </a:r>
          </a:p>
          <a:p>
            <a:pPr eaLnBrk="1" hangingPunct="1"/>
            <a:r>
              <a:rPr lang="en-US" smtClean="0"/>
              <a:t>Reumati</a:t>
            </a:r>
            <a:r>
              <a:rPr lang="sr-Latn-CS" smtClean="0"/>
              <a:t>č</a:t>
            </a:r>
            <a:r>
              <a:rPr lang="en-US" smtClean="0"/>
              <a:t>na oboljenja srca</a:t>
            </a:r>
          </a:p>
          <a:p>
            <a:pPr eaLnBrk="1" hangingPunct="1"/>
            <a:r>
              <a:rPr lang="en-US" smtClean="0"/>
              <a:t>Kongenitalna oboljenja srca</a:t>
            </a:r>
          </a:p>
          <a:p>
            <a:pPr eaLnBrk="1" hangingPunct="1"/>
            <a:r>
              <a:rPr lang="en-US" smtClean="0"/>
              <a:t>Druga oboljenja srca (virusna oboljenja i dr).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839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</a:rPr>
              <a:t>Terapijska klasifikacija pacijenata sa oboljenjima srca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981200"/>
            <a:ext cx="84582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Razred "A"	</a:t>
            </a:r>
            <a:r>
              <a:rPr lang="sr-Latn-CS" smtClean="0"/>
              <a:t>- </a:t>
            </a:r>
            <a:r>
              <a:rPr lang="en-US" smtClean="0"/>
              <a:t>pacijenti sa oboljenjem srca </a:t>
            </a:r>
            <a:r>
              <a:rPr lang="sr-Latn-CS" smtClean="0"/>
              <a:t>č</a:t>
            </a:r>
            <a:r>
              <a:rPr lang="en-US" smtClean="0"/>
              <a:t>iju fi</a:t>
            </a:r>
            <a:r>
              <a:rPr lang="sr-Latn-CS" smtClean="0"/>
              <a:t>z</a:t>
            </a:r>
            <a:r>
              <a:rPr lang="en-US" smtClean="0"/>
              <a:t>i</a:t>
            </a:r>
            <a:r>
              <a:rPr lang="sr-Latn-CS" smtClean="0"/>
              <a:t>č</a:t>
            </a:r>
            <a:r>
              <a:rPr lang="en-US" smtClean="0"/>
              <a:t>ku aktivnost nije potrebno ograni</a:t>
            </a:r>
            <a:r>
              <a:rPr lang="sr-Latn-CS" smtClean="0"/>
              <a:t>č</a:t>
            </a:r>
            <a:r>
              <a:rPr lang="en-US" smtClean="0"/>
              <a:t>iti.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Razred "B"	</a:t>
            </a:r>
            <a:r>
              <a:rPr lang="sr-Latn-CS" smtClean="0"/>
              <a:t>- </a:t>
            </a:r>
            <a:r>
              <a:rPr lang="en-US" smtClean="0"/>
              <a:t>pacijenti </a:t>
            </a:r>
            <a:r>
              <a:rPr lang="sr-Latn-CS" smtClean="0"/>
              <a:t>č</a:t>
            </a:r>
            <a:r>
              <a:rPr lang="en-US" smtClean="0"/>
              <a:t>ije redovne fizi</a:t>
            </a:r>
            <a:r>
              <a:rPr lang="sr-Latn-CS" smtClean="0"/>
              <a:t>č</a:t>
            </a:r>
            <a:r>
              <a:rPr lang="en-US" smtClean="0"/>
              <a:t>ke aktivnosti nije potrebno ograni</a:t>
            </a:r>
            <a:r>
              <a:rPr lang="sr-Latn-CS" smtClean="0"/>
              <a:t>č</a:t>
            </a:r>
            <a:r>
              <a:rPr lang="en-US" smtClean="0"/>
              <a:t>iti, ali za koje nije uputan veliki napor ili </a:t>
            </a:r>
            <a:r>
              <a:rPr lang="sr-Latn-CS" smtClean="0"/>
              <a:t>stesogen</a:t>
            </a:r>
            <a:r>
              <a:rPr lang="en-US" smtClean="0"/>
              <a:t> pos</a:t>
            </a:r>
            <a:r>
              <a:rPr lang="sr-Latn-CS" smtClean="0"/>
              <a:t>ao</a:t>
            </a:r>
            <a:r>
              <a:rPr lang="en-US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Razred "C"	</a:t>
            </a:r>
            <a:r>
              <a:rPr lang="sr-Latn-CS" smtClean="0"/>
              <a:t>- </a:t>
            </a:r>
            <a:r>
              <a:rPr lang="en-US" smtClean="0"/>
              <a:t>pacijenti kojima treba fizi</a:t>
            </a:r>
            <a:r>
              <a:rPr lang="sr-Latn-CS" smtClean="0"/>
              <a:t>č</a:t>
            </a:r>
            <a:r>
              <a:rPr lang="en-US" smtClean="0"/>
              <a:t>ke aktivnosti umereno ograni</a:t>
            </a:r>
            <a:r>
              <a:rPr lang="sr-Latn-CS" smtClean="0"/>
              <a:t>č</a:t>
            </a:r>
            <a:r>
              <a:rPr lang="en-US" smtClean="0"/>
              <a:t>iti, a kojima se zabranjuju ve</a:t>
            </a:r>
            <a:r>
              <a:rPr lang="sr-Latn-CS" smtClean="0"/>
              <a:t>ć</a:t>
            </a:r>
            <a:r>
              <a:rPr lang="en-US" smtClean="0"/>
              <a:t>i fizi</a:t>
            </a:r>
            <a:r>
              <a:rPr lang="sr-Latn-CS" smtClean="0"/>
              <a:t>č</a:t>
            </a:r>
            <a:r>
              <a:rPr lang="en-US" smtClean="0"/>
              <a:t>ki napori.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Razred "D"</a:t>
            </a:r>
            <a:r>
              <a:rPr lang="sr-Latn-CS" smtClean="0"/>
              <a:t> - </a:t>
            </a:r>
            <a:r>
              <a:rPr lang="en-US" smtClean="0"/>
              <a:t>pacijenti </a:t>
            </a:r>
            <a:r>
              <a:rPr lang="sr-Latn-CS" smtClean="0"/>
              <a:t>č</a:t>
            </a:r>
            <a:r>
              <a:rPr lang="en-US" smtClean="0"/>
              <a:t>ije redovne fi</a:t>
            </a:r>
            <a:r>
              <a:rPr lang="sr-Latn-CS" smtClean="0"/>
              <a:t>z</a:t>
            </a:r>
            <a:r>
              <a:rPr lang="en-US" smtClean="0"/>
              <a:t>i</a:t>
            </a:r>
            <a:r>
              <a:rPr lang="sr-Latn-CS" smtClean="0"/>
              <a:t>č</a:t>
            </a:r>
            <a:r>
              <a:rPr lang="en-US" smtClean="0"/>
              <a:t>ke aktivnosti treba znatno ograni</a:t>
            </a:r>
            <a:r>
              <a:rPr lang="sr-Latn-CS" smtClean="0"/>
              <a:t>č</a:t>
            </a:r>
            <a:r>
              <a:rPr lang="en-US" smtClean="0"/>
              <a:t>iti.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Razred "E"	</a:t>
            </a:r>
            <a:r>
              <a:rPr lang="sr-Latn-CS" smtClean="0"/>
              <a:t>- </a:t>
            </a:r>
            <a:r>
              <a:rPr lang="en-US" smtClean="0"/>
              <a:t>pacijenti koji moraju potpuno mirovati, i to u krevetu ili invalidskim kolicima.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mtClean="0"/>
              <a:t>Fiziološka klasifikacija na osnovu ergometrijskih parametara</a:t>
            </a:r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type="tbl" idx="1"/>
          </p:nvPr>
        </p:nvGraphicFramePr>
        <p:xfrm>
          <a:off x="1219200" y="1905000"/>
          <a:ext cx="7272338" cy="4114800"/>
        </p:xfrm>
        <a:graphic>
          <a:graphicData uri="http://schemas.openxmlformats.org/presentationml/2006/ole">
            <p:oleObj spid="_x0000_s1026" name="Document" r:id="rId3" imgW="5605200" imgH="3171960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/>
              <a:t>Zanimanje i energetska potrošnja</a:t>
            </a:r>
            <a:endParaRPr lang="en-US"/>
          </a:p>
        </p:txBody>
      </p:sp>
      <p:grpSp>
        <p:nvGrpSpPr>
          <p:cNvPr id="17411" name="Group 6"/>
          <p:cNvGrpSpPr>
            <a:grpSpLocks/>
          </p:cNvGrpSpPr>
          <p:nvPr/>
        </p:nvGrpSpPr>
        <p:grpSpPr bwMode="auto">
          <a:xfrm>
            <a:off x="304800" y="838200"/>
            <a:ext cx="8229600" cy="6019800"/>
            <a:chOff x="-3" y="-3"/>
            <a:chExt cx="3356" cy="5328"/>
          </a:xfrm>
        </p:grpSpPr>
        <p:grpSp>
          <p:nvGrpSpPr>
            <p:cNvPr id="17412" name="Group 7"/>
            <p:cNvGrpSpPr>
              <a:grpSpLocks/>
            </p:cNvGrpSpPr>
            <p:nvPr/>
          </p:nvGrpSpPr>
          <p:grpSpPr bwMode="auto">
            <a:xfrm>
              <a:off x="0" y="0"/>
              <a:ext cx="3350" cy="5322"/>
              <a:chOff x="0" y="0"/>
              <a:chExt cx="3350" cy="5322"/>
            </a:xfrm>
          </p:grpSpPr>
          <p:grpSp>
            <p:nvGrpSpPr>
              <p:cNvPr id="17414" name="Group 8"/>
              <p:cNvGrpSpPr>
                <a:grpSpLocks/>
              </p:cNvGrpSpPr>
              <p:nvPr/>
            </p:nvGrpSpPr>
            <p:grpSpPr bwMode="auto">
              <a:xfrm>
                <a:off x="0" y="0"/>
                <a:ext cx="1136" cy="460"/>
                <a:chOff x="0" y="0"/>
                <a:chExt cx="1136" cy="460"/>
              </a:xfrm>
            </p:grpSpPr>
            <p:sp>
              <p:nvSpPr>
                <p:cNvPr id="17580" name="Rectangle 9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050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aktivnosti ili zvanje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81" name="Rectangle 1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136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5" name="Group 11"/>
              <p:cNvGrpSpPr>
                <a:grpSpLocks/>
              </p:cNvGrpSpPr>
              <p:nvPr/>
            </p:nvGrpSpPr>
            <p:grpSpPr bwMode="auto">
              <a:xfrm>
                <a:off x="1136" y="0"/>
                <a:ext cx="633" cy="460"/>
                <a:chOff x="1136" y="0"/>
                <a:chExt cx="633" cy="460"/>
              </a:xfrm>
            </p:grpSpPr>
            <p:sp>
              <p:nvSpPr>
                <p:cNvPr id="17578" name="Rectangle 12"/>
                <p:cNvSpPr>
                  <a:spLocks noChangeArrowheads="1"/>
                </p:cNvSpPr>
                <p:nvPr/>
              </p:nvSpPr>
              <p:spPr bwMode="auto">
                <a:xfrm>
                  <a:off x="1179" y="0"/>
                  <a:ext cx="54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energija </a:t>
                  </a:r>
                  <a:b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</a:br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(kal/min)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79" name="Rectangle 13"/>
                <p:cNvSpPr>
                  <a:spLocks noChangeArrowheads="1"/>
                </p:cNvSpPr>
                <p:nvPr/>
              </p:nvSpPr>
              <p:spPr bwMode="auto">
                <a:xfrm>
                  <a:off x="1136" y="0"/>
                  <a:ext cx="633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6" name="Group 14"/>
              <p:cNvGrpSpPr>
                <a:grpSpLocks/>
              </p:cNvGrpSpPr>
              <p:nvPr/>
            </p:nvGrpSpPr>
            <p:grpSpPr bwMode="auto">
              <a:xfrm>
                <a:off x="1769" y="0"/>
                <a:ext cx="948" cy="460"/>
                <a:chOff x="1769" y="0"/>
                <a:chExt cx="948" cy="460"/>
              </a:xfrm>
            </p:grpSpPr>
            <p:sp>
              <p:nvSpPr>
                <p:cNvPr id="17576" name="Rectangle 15"/>
                <p:cNvSpPr>
                  <a:spLocks noChangeArrowheads="1"/>
                </p:cNvSpPr>
                <p:nvPr/>
              </p:nvSpPr>
              <p:spPr bwMode="auto">
                <a:xfrm>
                  <a:off x="1812" y="0"/>
                  <a:ext cx="862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aktivnost ili zvanje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77" name="Rectangle 16"/>
                <p:cNvSpPr>
                  <a:spLocks noChangeArrowheads="1"/>
                </p:cNvSpPr>
                <p:nvPr/>
              </p:nvSpPr>
              <p:spPr bwMode="auto">
                <a:xfrm>
                  <a:off x="1769" y="0"/>
                  <a:ext cx="948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7" name="Group 17"/>
              <p:cNvGrpSpPr>
                <a:grpSpLocks/>
              </p:cNvGrpSpPr>
              <p:nvPr/>
            </p:nvGrpSpPr>
            <p:grpSpPr bwMode="auto">
              <a:xfrm>
                <a:off x="2717" y="0"/>
                <a:ext cx="633" cy="460"/>
                <a:chOff x="2717" y="0"/>
                <a:chExt cx="633" cy="460"/>
              </a:xfrm>
            </p:grpSpPr>
            <p:sp>
              <p:nvSpPr>
                <p:cNvPr id="175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760" y="0"/>
                  <a:ext cx="547" cy="4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energija</a:t>
                  </a:r>
                  <a:b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</a:br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(kal/min)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75" name="Rectangle 19"/>
                <p:cNvSpPr>
                  <a:spLocks noChangeArrowheads="1"/>
                </p:cNvSpPr>
                <p:nvPr/>
              </p:nvSpPr>
              <p:spPr bwMode="auto">
                <a:xfrm>
                  <a:off x="2717" y="0"/>
                  <a:ext cx="633" cy="46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8" name="Group 20"/>
              <p:cNvGrpSpPr>
                <a:grpSpLocks/>
              </p:cNvGrpSpPr>
              <p:nvPr/>
            </p:nvGrpSpPr>
            <p:grpSpPr bwMode="auto">
              <a:xfrm>
                <a:off x="0" y="460"/>
                <a:ext cx="1136" cy="374"/>
                <a:chOff x="0" y="460"/>
                <a:chExt cx="1136" cy="374"/>
              </a:xfrm>
            </p:grpSpPr>
            <p:sp>
              <p:nvSpPr>
                <p:cNvPr id="17572" name="Rectangle 21"/>
                <p:cNvSpPr>
                  <a:spLocks noChangeArrowheads="1"/>
                </p:cNvSpPr>
                <p:nvPr/>
              </p:nvSpPr>
              <p:spPr bwMode="auto">
                <a:xfrm>
                  <a:off x="43" y="460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umivanje i oblačenje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73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460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19" name="Group 23"/>
              <p:cNvGrpSpPr>
                <a:grpSpLocks/>
              </p:cNvGrpSpPr>
              <p:nvPr/>
            </p:nvGrpSpPr>
            <p:grpSpPr bwMode="auto">
              <a:xfrm>
                <a:off x="1136" y="460"/>
                <a:ext cx="633" cy="374"/>
                <a:chOff x="1136" y="460"/>
                <a:chExt cx="633" cy="374"/>
              </a:xfrm>
            </p:grpSpPr>
            <p:sp>
              <p:nvSpPr>
                <p:cNvPr id="17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179" y="46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l,6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1136" y="46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0" name="Group 26"/>
              <p:cNvGrpSpPr>
                <a:grpSpLocks/>
              </p:cNvGrpSpPr>
              <p:nvPr/>
            </p:nvGrpSpPr>
            <p:grpSpPr bwMode="auto">
              <a:xfrm>
                <a:off x="1769" y="460"/>
                <a:ext cx="948" cy="374"/>
                <a:chOff x="1769" y="460"/>
                <a:chExt cx="948" cy="374"/>
              </a:xfrm>
            </p:grpSpPr>
            <p:sp>
              <p:nvSpPr>
                <p:cNvPr id="17568" name="Rectangle 27"/>
                <p:cNvSpPr>
                  <a:spLocks noChangeArrowheads="1"/>
                </p:cNvSpPr>
                <p:nvPr/>
              </p:nvSpPr>
              <p:spPr bwMode="auto">
                <a:xfrm>
                  <a:off x="1812" y="460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štampar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69" name="Rectangle 28"/>
                <p:cNvSpPr>
                  <a:spLocks noChangeArrowheads="1"/>
                </p:cNvSpPr>
                <p:nvPr/>
              </p:nvSpPr>
              <p:spPr bwMode="auto">
                <a:xfrm>
                  <a:off x="1769" y="460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1" name="Group 29"/>
              <p:cNvGrpSpPr>
                <a:grpSpLocks/>
              </p:cNvGrpSpPr>
              <p:nvPr/>
            </p:nvGrpSpPr>
            <p:grpSpPr bwMode="auto">
              <a:xfrm>
                <a:off x="2717" y="460"/>
                <a:ext cx="633" cy="374"/>
                <a:chOff x="2717" y="460"/>
                <a:chExt cx="633" cy="374"/>
              </a:xfrm>
            </p:grpSpPr>
            <p:sp>
              <p:nvSpPr>
                <p:cNvPr id="17566" name="Rectangle 30"/>
                <p:cNvSpPr>
                  <a:spLocks noChangeArrowheads="1"/>
                </p:cNvSpPr>
                <p:nvPr/>
              </p:nvSpPr>
              <p:spPr bwMode="auto">
                <a:xfrm>
                  <a:off x="2760" y="46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2,0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67" name="Rectangle 31"/>
                <p:cNvSpPr>
                  <a:spLocks noChangeArrowheads="1"/>
                </p:cNvSpPr>
                <p:nvPr/>
              </p:nvSpPr>
              <p:spPr bwMode="auto">
                <a:xfrm>
                  <a:off x="2717" y="46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2" name="Group 32"/>
              <p:cNvGrpSpPr>
                <a:grpSpLocks/>
              </p:cNvGrpSpPr>
              <p:nvPr/>
            </p:nvGrpSpPr>
            <p:grpSpPr bwMode="auto">
              <a:xfrm>
                <a:off x="0" y="834"/>
                <a:ext cx="1136" cy="374"/>
                <a:chOff x="0" y="834"/>
                <a:chExt cx="1136" cy="374"/>
              </a:xfrm>
            </p:grpSpPr>
            <p:sp>
              <p:nvSpPr>
                <p:cNvPr id="17564" name="Rectangle 33"/>
                <p:cNvSpPr>
                  <a:spLocks noChangeArrowheads="1"/>
                </p:cNvSpPr>
                <p:nvPr/>
              </p:nvSpPr>
              <p:spPr bwMode="auto">
                <a:xfrm>
                  <a:off x="43" y="834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pranje lica i češljanje kose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65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834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3" name="Group 35"/>
              <p:cNvGrpSpPr>
                <a:grpSpLocks/>
              </p:cNvGrpSpPr>
              <p:nvPr/>
            </p:nvGrpSpPr>
            <p:grpSpPr bwMode="auto">
              <a:xfrm>
                <a:off x="1136" y="834"/>
                <a:ext cx="633" cy="374"/>
                <a:chOff x="1136" y="834"/>
                <a:chExt cx="633" cy="374"/>
              </a:xfrm>
            </p:grpSpPr>
            <p:sp>
              <p:nvSpPr>
                <p:cNvPr id="17562" name="Rectangle 36"/>
                <p:cNvSpPr>
                  <a:spLocks noChangeArrowheads="1"/>
                </p:cNvSpPr>
                <p:nvPr/>
              </p:nvSpPr>
              <p:spPr bwMode="auto">
                <a:xfrm>
                  <a:off x="1179" y="83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2,5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63" name="Rectangle 37"/>
                <p:cNvSpPr>
                  <a:spLocks noChangeArrowheads="1"/>
                </p:cNvSpPr>
                <p:nvPr/>
              </p:nvSpPr>
              <p:spPr bwMode="auto">
                <a:xfrm>
                  <a:off x="1136" y="83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4" name="Group 38"/>
              <p:cNvGrpSpPr>
                <a:grpSpLocks/>
              </p:cNvGrpSpPr>
              <p:nvPr/>
            </p:nvGrpSpPr>
            <p:grpSpPr bwMode="auto">
              <a:xfrm>
                <a:off x="1769" y="834"/>
                <a:ext cx="948" cy="374"/>
                <a:chOff x="1769" y="834"/>
                <a:chExt cx="948" cy="374"/>
              </a:xfrm>
            </p:grpSpPr>
            <p:sp>
              <p:nvSpPr>
                <p:cNvPr id="17560" name="Rectangle 39"/>
                <p:cNvSpPr>
                  <a:spLocks noChangeArrowheads="1"/>
                </p:cNvSpPr>
                <p:nvPr/>
              </p:nvSpPr>
              <p:spPr bwMode="auto">
                <a:xfrm>
                  <a:off x="1812" y="834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obućar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61" name="Rectangle 40"/>
                <p:cNvSpPr>
                  <a:spLocks noChangeArrowheads="1"/>
                </p:cNvSpPr>
                <p:nvPr/>
              </p:nvSpPr>
              <p:spPr bwMode="auto">
                <a:xfrm>
                  <a:off x="1769" y="834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5" name="Group 41"/>
              <p:cNvGrpSpPr>
                <a:grpSpLocks/>
              </p:cNvGrpSpPr>
              <p:nvPr/>
            </p:nvGrpSpPr>
            <p:grpSpPr bwMode="auto">
              <a:xfrm>
                <a:off x="2717" y="834"/>
                <a:ext cx="633" cy="374"/>
                <a:chOff x="2717" y="834"/>
                <a:chExt cx="633" cy="374"/>
              </a:xfrm>
            </p:grpSpPr>
            <p:sp>
              <p:nvSpPr>
                <p:cNvPr id="17558" name="Rectangle 42"/>
                <p:cNvSpPr>
                  <a:spLocks noChangeArrowheads="1"/>
                </p:cNvSpPr>
                <p:nvPr/>
              </p:nvSpPr>
              <p:spPr bwMode="auto">
                <a:xfrm>
                  <a:off x="2760" y="83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3,0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59" name="Rectangle 43"/>
                <p:cNvSpPr>
                  <a:spLocks noChangeArrowheads="1"/>
                </p:cNvSpPr>
                <p:nvPr/>
              </p:nvSpPr>
              <p:spPr bwMode="auto">
                <a:xfrm>
                  <a:off x="2717" y="83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6" name="Group 44"/>
              <p:cNvGrpSpPr>
                <a:grpSpLocks/>
              </p:cNvGrpSpPr>
              <p:nvPr/>
            </p:nvGrpSpPr>
            <p:grpSpPr bwMode="auto">
              <a:xfrm>
                <a:off x="0" y="1208"/>
                <a:ext cx="1136" cy="374"/>
                <a:chOff x="0" y="1208"/>
                <a:chExt cx="1136" cy="374"/>
              </a:xfrm>
            </p:grpSpPr>
            <p:sp>
              <p:nvSpPr>
                <p:cNvPr id="17556" name="Rectangle 45"/>
                <p:cNvSpPr>
                  <a:spLocks noChangeArrowheads="1"/>
                </p:cNvSpPr>
                <p:nvPr/>
              </p:nvSpPr>
              <p:spPr bwMode="auto">
                <a:xfrm>
                  <a:off x="43" y="1208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sedenje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57" name="Rectangle 46"/>
                <p:cNvSpPr>
                  <a:spLocks noChangeArrowheads="1"/>
                </p:cNvSpPr>
                <p:nvPr/>
              </p:nvSpPr>
              <p:spPr bwMode="auto">
                <a:xfrm>
                  <a:off x="0" y="1208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7" name="Group 47"/>
              <p:cNvGrpSpPr>
                <a:grpSpLocks/>
              </p:cNvGrpSpPr>
              <p:nvPr/>
            </p:nvGrpSpPr>
            <p:grpSpPr bwMode="auto">
              <a:xfrm>
                <a:off x="1136" y="1208"/>
                <a:ext cx="633" cy="374"/>
                <a:chOff x="1136" y="1208"/>
                <a:chExt cx="633" cy="374"/>
              </a:xfrm>
            </p:grpSpPr>
            <p:sp>
              <p:nvSpPr>
                <p:cNvPr id="17554" name="Rectangle 48"/>
                <p:cNvSpPr>
                  <a:spLocks noChangeArrowheads="1"/>
                </p:cNvSpPr>
                <p:nvPr/>
              </p:nvSpPr>
              <p:spPr bwMode="auto">
                <a:xfrm>
                  <a:off x="1179" y="120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l,2-l,6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55" name="Rectangle 49"/>
                <p:cNvSpPr>
                  <a:spLocks noChangeArrowheads="1"/>
                </p:cNvSpPr>
                <p:nvPr/>
              </p:nvSpPr>
              <p:spPr bwMode="auto">
                <a:xfrm>
                  <a:off x="1136" y="120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8" name="Group 50"/>
              <p:cNvGrpSpPr>
                <a:grpSpLocks/>
              </p:cNvGrpSpPr>
              <p:nvPr/>
            </p:nvGrpSpPr>
            <p:grpSpPr bwMode="auto">
              <a:xfrm>
                <a:off x="1769" y="1208"/>
                <a:ext cx="948" cy="374"/>
                <a:chOff x="1769" y="1208"/>
                <a:chExt cx="948" cy="374"/>
              </a:xfrm>
            </p:grpSpPr>
            <p:sp>
              <p:nvSpPr>
                <p:cNvPr id="17552" name="Rectangle 51"/>
                <p:cNvSpPr>
                  <a:spLocks noChangeArrowheads="1"/>
                </p:cNvSpPr>
                <p:nvPr/>
              </p:nvSpPr>
              <p:spPr bwMode="auto">
                <a:xfrm>
                  <a:off x="1812" y="1208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rad sa lopatom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53" name="Rectangle 52"/>
                <p:cNvSpPr>
                  <a:spLocks noChangeArrowheads="1"/>
                </p:cNvSpPr>
                <p:nvPr/>
              </p:nvSpPr>
              <p:spPr bwMode="auto">
                <a:xfrm>
                  <a:off x="1769" y="1208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29" name="Group 53"/>
              <p:cNvGrpSpPr>
                <a:grpSpLocks/>
              </p:cNvGrpSpPr>
              <p:nvPr/>
            </p:nvGrpSpPr>
            <p:grpSpPr bwMode="auto">
              <a:xfrm>
                <a:off x="2717" y="1208"/>
                <a:ext cx="633" cy="374"/>
                <a:chOff x="2717" y="1208"/>
                <a:chExt cx="633" cy="374"/>
              </a:xfrm>
            </p:grpSpPr>
            <p:sp>
              <p:nvSpPr>
                <p:cNvPr id="17550" name="Rectangle 54"/>
                <p:cNvSpPr>
                  <a:spLocks noChangeArrowheads="1"/>
                </p:cNvSpPr>
                <p:nvPr/>
              </p:nvSpPr>
              <p:spPr bwMode="auto">
                <a:xfrm>
                  <a:off x="2760" y="120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10,0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51" name="Rectangle 55"/>
                <p:cNvSpPr>
                  <a:spLocks noChangeArrowheads="1"/>
                </p:cNvSpPr>
                <p:nvPr/>
              </p:nvSpPr>
              <p:spPr bwMode="auto">
                <a:xfrm>
                  <a:off x="2717" y="120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0" name="Group 56"/>
              <p:cNvGrpSpPr>
                <a:grpSpLocks/>
              </p:cNvGrpSpPr>
              <p:nvPr/>
            </p:nvGrpSpPr>
            <p:grpSpPr bwMode="auto">
              <a:xfrm>
                <a:off x="0" y="1582"/>
                <a:ext cx="1136" cy="374"/>
                <a:chOff x="0" y="1582"/>
                <a:chExt cx="1136" cy="374"/>
              </a:xfrm>
            </p:grpSpPr>
            <p:sp>
              <p:nvSpPr>
                <p:cNvPr id="17548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1582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stajanje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49" name="Rectangle 58"/>
                <p:cNvSpPr>
                  <a:spLocks noChangeArrowheads="1"/>
                </p:cNvSpPr>
                <p:nvPr/>
              </p:nvSpPr>
              <p:spPr bwMode="auto">
                <a:xfrm>
                  <a:off x="0" y="1582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1" name="Group 59"/>
              <p:cNvGrpSpPr>
                <a:grpSpLocks/>
              </p:cNvGrpSpPr>
              <p:nvPr/>
            </p:nvGrpSpPr>
            <p:grpSpPr bwMode="auto">
              <a:xfrm>
                <a:off x="1136" y="1582"/>
                <a:ext cx="633" cy="374"/>
                <a:chOff x="1136" y="1582"/>
                <a:chExt cx="633" cy="374"/>
              </a:xfrm>
            </p:grpSpPr>
            <p:sp>
              <p:nvSpPr>
                <p:cNvPr id="17546" name="Rectangle 60"/>
                <p:cNvSpPr>
                  <a:spLocks noChangeArrowheads="1"/>
                </p:cNvSpPr>
                <p:nvPr/>
              </p:nvSpPr>
              <p:spPr bwMode="auto">
                <a:xfrm>
                  <a:off x="1179" y="1582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2,0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47" name="Rectangle 61"/>
                <p:cNvSpPr>
                  <a:spLocks noChangeArrowheads="1"/>
                </p:cNvSpPr>
                <p:nvPr/>
              </p:nvSpPr>
              <p:spPr bwMode="auto">
                <a:xfrm>
                  <a:off x="1136" y="1582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2" name="Group 62"/>
              <p:cNvGrpSpPr>
                <a:grpSpLocks/>
              </p:cNvGrpSpPr>
              <p:nvPr/>
            </p:nvGrpSpPr>
            <p:grpSpPr bwMode="auto">
              <a:xfrm>
                <a:off x="1769" y="1582"/>
                <a:ext cx="948" cy="374"/>
                <a:chOff x="1769" y="1582"/>
                <a:chExt cx="948" cy="374"/>
              </a:xfrm>
            </p:grpSpPr>
            <p:sp>
              <p:nvSpPr>
                <p:cNvPr id="17544" name="Rectangle 63"/>
                <p:cNvSpPr>
                  <a:spLocks noChangeArrowheads="1"/>
                </p:cNvSpPr>
                <p:nvPr/>
              </p:nvSpPr>
              <p:spPr bwMode="auto">
                <a:xfrm>
                  <a:off x="1812" y="1582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poštonoša koji pešači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45" name="Rectangle 64"/>
                <p:cNvSpPr>
                  <a:spLocks noChangeArrowheads="1"/>
                </p:cNvSpPr>
                <p:nvPr/>
              </p:nvSpPr>
              <p:spPr bwMode="auto">
                <a:xfrm>
                  <a:off x="1769" y="1582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3" name="Group 65"/>
              <p:cNvGrpSpPr>
                <a:grpSpLocks/>
              </p:cNvGrpSpPr>
              <p:nvPr/>
            </p:nvGrpSpPr>
            <p:grpSpPr bwMode="auto">
              <a:xfrm>
                <a:off x="2717" y="1582"/>
                <a:ext cx="633" cy="374"/>
                <a:chOff x="2717" y="1582"/>
                <a:chExt cx="633" cy="374"/>
              </a:xfrm>
            </p:grpSpPr>
            <p:sp>
              <p:nvSpPr>
                <p:cNvPr id="17542" name="Rectangle 66"/>
                <p:cNvSpPr>
                  <a:spLocks noChangeArrowheads="1"/>
                </p:cNvSpPr>
                <p:nvPr/>
              </p:nvSpPr>
              <p:spPr bwMode="auto">
                <a:xfrm>
                  <a:off x="2760" y="1582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10,0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43" name="Rectangle 67"/>
                <p:cNvSpPr>
                  <a:spLocks noChangeArrowheads="1"/>
                </p:cNvSpPr>
                <p:nvPr/>
              </p:nvSpPr>
              <p:spPr bwMode="auto">
                <a:xfrm>
                  <a:off x="2717" y="1582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4" name="Group 68"/>
              <p:cNvGrpSpPr>
                <a:grpSpLocks/>
              </p:cNvGrpSpPr>
              <p:nvPr/>
            </p:nvGrpSpPr>
            <p:grpSpPr bwMode="auto">
              <a:xfrm>
                <a:off x="0" y="1956"/>
                <a:ext cx="1136" cy="374"/>
                <a:chOff x="0" y="1956"/>
                <a:chExt cx="1136" cy="374"/>
              </a:xfrm>
            </p:grpSpPr>
            <p:sp>
              <p:nvSpPr>
                <p:cNvPr id="17540" name="Rectangle 69"/>
                <p:cNvSpPr>
                  <a:spLocks noChangeArrowheads="1"/>
                </p:cNvSpPr>
                <p:nvPr/>
              </p:nvSpPr>
              <p:spPr bwMode="auto">
                <a:xfrm>
                  <a:off x="43" y="1956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šivenje, 30 uboda u minuti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41" name="Rectangle 70"/>
                <p:cNvSpPr>
                  <a:spLocks noChangeArrowheads="1"/>
                </p:cNvSpPr>
                <p:nvPr/>
              </p:nvSpPr>
              <p:spPr bwMode="auto">
                <a:xfrm>
                  <a:off x="0" y="1956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5" name="Group 71"/>
              <p:cNvGrpSpPr>
                <a:grpSpLocks/>
              </p:cNvGrpSpPr>
              <p:nvPr/>
            </p:nvGrpSpPr>
            <p:grpSpPr bwMode="auto">
              <a:xfrm>
                <a:off x="1136" y="1956"/>
                <a:ext cx="633" cy="374"/>
                <a:chOff x="1136" y="1956"/>
                <a:chExt cx="633" cy="374"/>
              </a:xfrm>
            </p:grpSpPr>
            <p:sp>
              <p:nvSpPr>
                <p:cNvPr id="17538" name="Rectangle 72"/>
                <p:cNvSpPr>
                  <a:spLocks noChangeArrowheads="1"/>
                </p:cNvSpPr>
                <p:nvPr/>
              </p:nvSpPr>
              <p:spPr bwMode="auto">
                <a:xfrm>
                  <a:off x="1179" y="1956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1,1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39" name="Rectangle 73"/>
                <p:cNvSpPr>
                  <a:spLocks noChangeArrowheads="1"/>
                </p:cNvSpPr>
                <p:nvPr/>
              </p:nvSpPr>
              <p:spPr bwMode="auto">
                <a:xfrm>
                  <a:off x="1136" y="1956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6" name="Group 74"/>
              <p:cNvGrpSpPr>
                <a:grpSpLocks/>
              </p:cNvGrpSpPr>
              <p:nvPr/>
            </p:nvGrpSpPr>
            <p:grpSpPr bwMode="auto">
              <a:xfrm>
                <a:off x="1769" y="1956"/>
                <a:ext cx="948" cy="374"/>
                <a:chOff x="1769" y="1956"/>
                <a:chExt cx="948" cy="374"/>
              </a:xfrm>
            </p:grpSpPr>
            <p:sp>
              <p:nvSpPr>
                <p:cNvPr id="17536" name="Rectangle 75"/>
                <p:cNvSpPr>
                  <a:spLocks noChangeArrowheads="1"/>
                </p:cNvSpPr>
                <p:nvPr/>
              </p:nvSpPr>
              <p:spPr bwMode="auto">
                <a:xfrm>
                  <a:off x="1812" y="1956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rendanje trvdog drveta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37" name="Rectangle 76"/>
                <p:cNvSpPr>
                  <a:spLocks noChangeArrowheads="1"/>
                </p:cNvSpPr>
                <p:nvPr/>
              </p:nvSpPr>
              <p:spPr bwMode="auto">
                <a:xfrm>
                  <a:off x="1769" y="1956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7" name="Group 77"/>
              <p:cNvGrpSpPr>
                <a:grpSpLocks/>
              </p:cNvGrpSpPr>
              <p:nvPr/>
            </p:nvGrpSpPr>
            <p:grpSpPr bwMode="auto">
              <a:xfrm>
                <a:off x="2717" y="1956"/>
                <a:ext cx="633" cy="374"/>
                <a:chOff x="2717" y="1956"/>
                <a:chExt cx="633" cy="374"/>
              </a:xfrm>
            </p:grpSpPr>
            <p:sp>
              <p:nvSpPr>
                <p:cNvPr id="17534" name="Rectangle 78"/>
                <p:cNvSpPr>
                  <a:spLocks noChangeArrowheads="1"/>
                </p:cNvSpPr>
                <p:nvPr/>
              </p:nvSpPr>
              <p:spPr bwMode="auto">
                <a:xfrm>
                  <a:off x="2760" y="1956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9,1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35" name="Rectangle 79"/>
                <p:cNvSpPr>
                  <a:spLocks noChangeArrowheads="1"/>
                </p:cNvSpPr>
                <p:nvPr/>
              </p:nvSpPr>
              <p:spPr bwMode="auto">
                <a:xfrm>
                  <a:off x="2717" y="1956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8" name="Group 80"/>
              <p:cNvGrpSpPr>
                <a:grpSpLocks/>
              </p:cNvGrpSpPr>
              <p:nvPr/>
            </p:nvGrpSpPr>
            <p:grpSpPr bwMode="auto">
              <a:xfrm>
                <a:off x="0" y="2330"/>
                <a:ext cx="1136" cy="374"/>
                <a:chOff x="0" y="2330"/>
                <a:chExt cx="1136" cy="374"/>
              </a:xfrm>
            </p:grpSpPr>
            <p:sp>
              <p:nvSpPr>
                <p:cNvPr id="17532" name="Rectangle 81"/>
                <p:cNvSpPr>
                  <a:spLocks noChangeArrowheads="1"/>
                </p:cNvSpPr>
                <p:nvPr/>
              </p:nvSpPr>
              <p:spPr bwMode="auto">
                <a:xfrm>
                  <a:off x="43" y="2330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glačanje poda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33" name="Rectangle 82"/>
                <p:cNvSpPr>
                  <a:spLocks noChangeArrowheads="1"/>
                </p:cNvSpPr>
                <p:nvPr/>
              </p:nvSpPr>
              <p:spPr bwMode="auto">
                <a:xfrm>
                  <a:off x="0" y="2330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39" name="Group 83"/>
              <p:cNvGrpSpPr>
                <a:grpSpLocks/>
              </p:cNvGrpSpPr>
              <p:nvPr/>
            </p:nvGrpSpPr>
            <p:grpSpPr bwMode="auto">
              <a:xfrm>
                <a:off x="1136" y="2330"/>
                <a:ext cx="633" cy="374"/>
                <a:chOff x="1136" y="2330"/>
                <a:chExt cx="633" cy="374"/>
              </a:xfrm>
            </p:grpSpPr>
            <p:sp>
              <p:nvSpPr>
                <p:cNvPr id="17530" name="Rectangle 84"/>
                <p:cNvSpPr>
                  <a:spLocks noChangeArrowheads="1"/>
                </p:cNvSpPr>
                <p:nvPr/>
              </p:nvSpPr>
              <p:spPr bwMode="auto">
                <a:xfrm>
                  <a:off x="1179" y="233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4,5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31" name="Rectangle 85"/>
                <p:cNvSpPr>
                  <a:spLocks noChangeArrowheads="1"/>
                </p:cNvSpPr>
                <p:nvPr/>
              </p:nvSpPr>
              <p:spPr bwMode="auto">
                <a:xfrm>
                  <a:off x="1136" y="233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0" name="Group 86"/>
              <p:cNvGrpSpPr>
                <a:grpSpLocks/>
              </p:cNvGrpSpPr>
              <p:nvPr/>
            </p:nvGrpSpPr>
            <p:grpSpPr bwMode="auto">
              <a:xfrm>
                <a:off x="1769" y="2330"/>
                <a:ext cx="948" cy="374"/>
                <a:chOff x="1769" y="2330"/>
                <a:chExt cx="948" cy="374"/>
              </a:xfrm>
            </p:grpSpPr>
            <p:sp>
              <p:nvSpPr>
                <p:cNvPr id="17528" name="Rectangle 87"/>
                <p:cNvSpPr>
                  <a:spLocks noChangeArrowheads="1"/>
                </p:cNvSpPr>
                <p:nvPr/>
              </p:nvSpPr>
              <p:spPr bwMode="auto">
                <a:xfrm>
                  <a:off x="1812" y="2330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šišanje trave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29" name="Rectangle 88"/>
                <p:cNvSpPr>
                  <a:spLocks noChangeArrowheads="1"/>
                </p:cNvSpPr>
                <p:nvPr/>
              </p:nvSpPr>
              <p:spPr bwMode="auto">
                <a:xfrm>
                  <a:off x="1769" y="2330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1" name="Group 89"/>
              <p:cNvGrpSpPr>
                <a:grpSpLocks/>
              </p:cNvGrpSpPr>
              <p:nvPr/>
            </p:nvGrpSpPr>
            <p:grpSpPr bwMode="auto">
              <a:xfrm>
                <a:off x="2717" y="2330"/>
                <a:ext cx="633" cy="374"/>
                <a:chOff x="2717" y="2330"/>
                <a:chExt cx="633" cy="374"/>
              </a:xfrm>
            </p:grpSpPr>
            <p:sp>
              <p:nvSpPr>
                <p:cNvPr id="17526" name="Rectangle 90"/>
                <p:cNvSpPr>
                  <a:spLocks noChangeArrowheads="1"/>
                </p:cNvSpPr>
                <p:nvPr/>
              </p:nvSpPr>
              <p:spPr bwMode="auto">
                <a:xfrm>
                  <a:off x="2760" y="233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4,3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27" name="Rectangle 91"/>
                <p:cNvSpPr>
                  <a:spLocks noChangeArrowheads="1"/>
                </p:cNvSpPr>
                <p:nvPr/>
              </p:nvSpPr>
              <p:spPr bwMode="auto">
                <a:xfrm>
                  <a:off x="2717" y="233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2" name="Group 92"/>
              <p:cNvGrpSpPr>
                <a:grpSpLocks/>
              </p:cNvGrpSpPr>
              <p:nvPr/>
            </p:nvGrpSpPr>
            <p:grpSpPr bwMode="auto">
              <a:xfrm>
                <a:off x="0" y="2704"/>
                <a:ext cx="1136" cy="374"/>
                <a:chOff x="0" y="2704"/>
                <a:chExt cx="1136" cy="374"/>
              </a:xfrm>
            </p:grpSpPr>
            <p:sp>
              <p:nvSpPr>
                <p:cNvPr id="17524" name="Rectangle 93"/>
                <p:cNvSpPr>
                  <a:spLocks noChangeArrowheads="1"/>
                </p:cNvSpPr>
                <p:nvPr/>
              </p:nvSpPr>
              <p:spPr bwMode="auto">
                <a:xfrm>
                  <a:off x="43" y="2704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ljuštenje krompira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25" name="Rectangle 94"/>
                <p:cNvSpPr>
                  <a:spLocks noChangeArrowheads="1"/>
                </p:cNvSpPr>
                <p:nvPr/>
              </p:nvSpPr>
              <p:spPr bwMode="auto">
                <a:xfrm>
                  <a:off x="0" y="2704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3" name="Group 95"/>
              <p:cNvGrpSpPr>
                <a:grpSpLocks/>
              </p:cNvGrpSpPr>
              <p:nvPr/>
            </p:nvGrpSpPr>
            <p:grpSpPr bwMode="auto">
              <a:xfrm>
                <a:off x="1136" y="2704"/>
                <a:ext cx="633" cy="374"/>
                <a:chOff x="1136" y="2704"/>
                <a:chExt cx="633" cy="374"/>
              </a:xfrm>
            </p:grpSpPr>
            <p:sp>
              <p:nvSpPr>
                <p:cNvPr id="17522" name="Rectangle 96"/>
                <p:cNvSpPr>
                  <a:spLocks noChangeArrowheads="1"/>
                </p:cNvSpPr>
                <p:nvPr/>
              </p:nvSpPr>
              <p:spPr bwMode="auto">
                <a:xfrm>
                  <a:off x="1179" y="270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2,4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23" name="Rectangle 97"/>
                <p:cNvSpPr>
                  <a:spLocks noChangeArrowheads="1"/>
                </p:cNvSpPr>
                <p:nvPr/>
              </p:nvSpPr>
              <p:spPr bwMode="auto">
                <a:xfrm>
                  <a:off x="1136" y="270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4" name="Group 98"/>
              <p:cNvGrpSpPr>
                <a:grpSpLocks/>
              </p:cNvGrpSpPr>
              <p:nvPr/>
            </p:nvGrpSpPr>
            <p:grpSpPr bwMode="auto">
              <a:xfrm>
                <a:off x="1769" y="2704"/>
                <a:ext cx="948" cy="374"/>
                <a:chOff x="1769" y="2704"/>
                <a:chExt cx="948" cy="374"/>
              </a:xfrm>
            </p:grpSpPr>
            <p:sp>
              <p:nvSpPr>
                <p:cNvPr id="17520" name="Rectangle 99"/>
                <p:cNvSpPr>
                  <a:spLocks noChangeArrowheads="1"/>
                </p:cNvSpPr>
                <p:nvPr/>
              </p:nvSpPr>
              <p:spPr bwMode="auto">
                <a:xfrm>
                  <a:off x="1812" y="2704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rad u vrtu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21" name="Rectangle 100"/>
                <p:cNvSpPr>
                  <a:spLocks noChangeArrowheads="1"/>
                </p:cNvSpPr>
                <p:nvPr/>
              </p:nvSpPr>
              <p:spPr bwMode="auto">
                <a:xfrm>
                  <a:off x="1769" y="2704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5" name="Group 101"/>
              <p:cNvGrpSpPr>
                <a:grpSpLocks/>
              </p:cNvGrpSpPr>
              <p:nvPr/>
            </p:nvGrpSpPr>
            <p:grpSpPr bwMode="auto">
              <a:xfrm>
                <a:off x="2717" y="2704"/>
                <a:ext cx="633" cy="374"/>
                <a:chOff x="2717" y="2704"/>
                <a:chExt cx="633" cy="374"/>
              </a:xfrm>
            </p:grpSpPr>
            <p:sp>
              <p:nvSpPr>
                <p:cNvPr id="17518" name="Rectangle 102"/>
                <p:cNvSpPr>
                  <a:spLocks noChangeArrowheads="1"/>
                </p:cNvSpPr>
                <p:nvPr/>
              </p:nvSpPr>
              <p:spPr bwMode="auto">
                <a:xfrm>
                  <a:off x="2760" y="270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4,4-5,6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19" name="Rectangle 103"/>
                <p:cNvSpPr>
                  <a:spLocks noChangeArrowheads="1"/>
                </p:cNvSpPr>
                <p:nvPr/>
              </p:nvSpPr>
              <p:spPr bwMode="auto">
                <a:xfrm>
                  <a:off x="2717" y="270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6" name="Group 104"/>
              <p:cNvGrpSpPr>
                <a:grpSpLocks/>
              </p:cNvGrpSpPr>
              <p:nvPr/>
            </p:nvGrpSpPr>
            <p:grpSpPr bwMode="auto">
              <a:xfrm>
                <a:off x="0" y="3078"/>
                <a:ext cx="1136" cy="374"/>
                <a:chOff x="0" y="3078"/>
                <a:chExt cx="1136" cy="374"/>
              </a:xfrm>
            </p:grpSpPr>
            <p:sp>
              <p:nvSpPr>
                <p:cNvPr id="17516" name="Rectangle 105"/>
                <p:cNvSpPr>
                  <a:spLocks noChangeArrowheads="1"/>
                </p:cNvSpPr>
                <p:nvPr/>
              </p:nvSpPr>
              <p:spPr bwMode="auto">
                <a:xfrm>
                  <a:off x="43" y="3078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spremanje kreveta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17" name="Rectangle 106"/>
                <p:cNvSpPr>
                  <a:spLocks noChangeArrowheads="1"/>
                </p:cNvSpPr>
                <p:nvPr/>
              </p:nvSpPr>
              <p:spPr bwMode="auto">
                <a:xfrm>
                  <a:off x="0" y="3078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7" name="Group 107"/>
              <p:cNvGrpSpPr>
                <a:grpSpLocks/>
              </p:cNvGrpSpPr>
              <p:nvPr/>
            </p:nvGrpSpPr>
            <p:grpSpPr bwMode="auto">
              <a:xfrm>
                <a:off x="1136" y="3078"/>
                <a:ext cx="633" cy="374"/>
                <a:chOff x="1136" y="3078"/>
                <a:chExt cx="633" cy="374"/>
              </a:xfrm>
            </p:grpSpPr>
            <p:sp>
              <p:nvSpPr>
                <p:cNvPr id="17514" name="Rectangle 108"/>
                <p:cNvSpPr>
                  <a:spLocks noChangeArrowheads="1"/>
                </p:cNvSpPr>
                <p:nvPr/>
              </p:nvSpPr>
              <p:spPr bwMode="auto">
                <a:xfrm>
                  <a:off x="1179" y="307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5,4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15" name="Rectangle 109"/>
                <p:cNvSpPr>
                  <a:spLocks noChangeArrowheads="1"/>
                </p:cNvSpPr>
                <p:nvPr/>
              </p:nvSpPr>
              <p:spPr bwMode="auto">
                <a:xfrm>
                  <a:off x="1136" y="307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8" name="Group 110"/>
              <p:cNvGrpSpPr>
                <a:grpSpLocks/>
              </p:cNvGrpSpPr>
              <p:nvPr/>
            </p:nvGrpSpPr>
            <p:grpSpPr bwMode="auto">
              <a:xfrm>
                <a:off x="1769" y="3078"/>
                <a:ext cx="948" cy="374"/>
                <a:chOff x="1769" y="3078"/>
                <a:chExt cx="948" cy="374"/>
              </a:xfrm>
            </p:grpSpPr>
            <p:sp>
              <p:nvSpPr>
                <p:cNvPr id="17512" name="Rectangle 111"/>
                <p:cNvSpPr>
                  <a:spLocks noChangeArrowheads="1"/>
                </p:cNvSpPr>
                <p:nvPr/>
              </p:nvSpPr>
              <p:spPr bwMode="auto">
                <a:xfrm>
                  <a:off x="1812" y="3078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okopavanje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13" name="Rectangle 112"/>
                <p:cNvSpPr>
                  <a:spLocks noChangeArrowheads="1"/>
                </p:cNvSpPr>
                <p:nvPr/>
              </p:nvSpPr>
              <p:spPr bwMode="auto">
                <a:xfrm>
                  <a:off x="1769" y="3078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49" name="Group 113"/>
              <p:cNvGrpSpPr>
                <a:grpSpLocks/>
              </p:cNvGrpSpPr>
              <p:nvPr/>
            </p:nvGrpSpPr>
            <p:grpSpPr bwMode="auto">
              <a:xfrm>
                <a:off x="2717" y="3078"/>
                <a:ext cx="633" cy="374"/>
                <a:chOff x="2717" y="3078"/>
                <a:chExt cx="633" cy="374"/>
              </a:xfrm>
            </p:grpSpPr>
            <p:sp>
              <p:nvSpPr>
                <p:cNvPr id="17510" name="Rectangle 114"/>
                <p:cNvSpPr>
                  <a:spLocks noChangeArrowheads="1"/>
                </p:cNvSpPr>
                <p:nvPr/>
              </p:nvSpPr>
              <p:spPr bwMode="auto">
                <a:xfrm>
                  <a:off x="2760" y="307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4,4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11" name="Rectangle 115"/>
                <p:cNvSpPr>
                  <a:spLocks noChangeArrowheads="1"/>
                </p:cNvSpPr>
                <p:nvPr/>
              </p:nvSpPr>
              <p:spPr bwMode="auto">
                <a:xfrm>
                  <a:off x="2717" y="307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0" name="Group 116"/>
              <p:cNvGrpSpPr>
                <a:grpSpLocks/>
              </p:cNvGrpSpPr>
              <p:nvPr/>
            </p:nvGrpSpPr>
            <p:grpSpPr bwMode="auto">
              <a:xfrm>
                <a:off x="0" y="3452"/>
                <a:ext cx="1136" cy="374"/>
                <a:chOff x="0" y="3452"/>
                <a:chExt cx="1136" cy="374"/>
              </a:xfrm>
            </p:grpSpPr>
            <p:sp>
              <p:nvSpPr>
                <p:cNvPr id="17508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" y="3452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tresenje i četkanje ćilima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09" name="Rectangle 118"/>
                <p:cNvSpPr>
                  <a:spLocks noChangeArrowheads="1"/>
                </p:cNvSpPr>
                <p:nvPr/>
              </p:nvSpPr>
              <p:spPr bwMode="auto">
                <a:xfrm>
                  <a:off x="0" y="3452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1" name="Group 119"/>
              <p:cNvGrpSpPr>
                <a:grpSpLocks/>
              </p:cNvGrpSpPr>
              <p:nvPr/>
            </p:nvGrpSpPr>
            <p:grpSpPr bwMode="auto">
              <a:xfrm>
                <a:off x="1136" y="3452"/>
                <a:ext cx="633" cy="374"/>
                <a:chOff x="1136" y="3452"/>
                <a:chExt cx="633" cy="374"/>
              </a:xfrm>
            </p:grpSpPr>
            <p:sp>
              <p:nvSpPr>
                <p:cNvPr id="17506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79" y="3452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7,8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07" name="Rectangle 121"/>
                <p:cNvSpPr>
                  <a:spLocks noChangeArrowheads="1"/>
                </p:cNvSpPr>
                <p:nvPr/>
              </p:nvSpPr>
              <p:spPr bwMode="auto">
                <a:xfrm>
                  <a:off x="1136" y="3452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2" name="Group 122"/>
              <p:cNvGrpSpPr>
                <a:grpSpLocks/>
              </p:cNvGrpSpPr>
              <p:nvPr/>
            </p:nvGrpSpPr>
            <p:grpSpPr bwMode="auto">
              <a:xfrm>
                <a:off x="1769" y="3452"/>
                <a:ext cx="948" cy="374"/>
                <a:chOff x="1769" y="3452"/>
                <a:chExt cx="948" cy="374"/>
              </a:xfrm>
            </p:grpSpPr>
            <p:sp>
              <p:nvSpPr>
                <p:cNvPr id="17504" name="Rectangle 123"/>
                <p:cNvSpPr>
                  <a:spLocks noChangeArrowheads="1"/>
                </p:cNvSpPr>
                <p:nvPr/>
              </p:nvSpPr>
              <p:spPr bwMode="auto">
                <a:xfrm>
                  <a:off x="1812" y="3452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šofiranje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05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69" y="3452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3" name="Group 125"/>
              <p:cNvGrpSpPr>
                <a:grpSpLocks/>
              </p:cNvGrpSpPr>
              <p:nvPr/>
            </p:nvGrpSpPr>
            <p:grpSpPr bwMode="auto">
              <a:xfrm>
                <a:off x="2717" y="3452"/>
                <a:ext cx="633" cy="374"/>
                <a:chOff x="2717" y="3452"/>
                <a:chExt cx="633" cy="374"/>
              </a:xfrm>
            </p:grpSpPr>
            <p:sp>
              <p:nvSpPr>
                <p:cNvPr id="17502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60" y="3452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2,8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03" name="Rectangle 127"/>
                <p:cNvSpPr>
                  <a:spLocks noChangeArrowheads="1"/>
                </p:cNvSpPr>
                <p:nvPr/>
              </p:nvSpPr>
              <p:spPr bwMode="auto">
                <a:xfrm>
                  <a:off x="2717" y="3452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4" name="Group 128"/>
              <p:cNvGrpSpPr>
                <a:grpSpLocks/>
              </p:cNvGrpSpPr>
              <p:nvPr/>
            </p:nvGrpSpPr>
            <p:grpSpPr bwMode="auto">
              <a:xfrm>
                <a:off x="0" y="3826"/>
                <a:ext cx="1136" cy="374"/>
                <a:chOff x="0" y="3826"/>
                <a:chExt cx="1136" cy="374"/>
              </a:xfrm>
            </p:grpSpPr>
            <p:sp>
              <p:nvSpPr>
                <p:cNvPr id="17500" name="Rectangle 129"/>
                <p:cNvSpPr>
                  <a:spLocks noChangeArrowheads="1"/>
                </p:cNvSpPr>
                <p:nvPr/>
              </p:nvSpPr>
              <p:spPr bwMode="auto">
                <a:xfrm>
                  <a:off x="43" y="3826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penjanje stepenicama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501" name="Rectangle 130"/>
                <p:cNvSpPr>
                  <a:spLocks noChangeArrowheads="1"/>
                </p:cNvSpPr>
                <p:nvPr/>
              </p:nvSpPr>
              <p:spPr bwMode="auto">
                <a:xfrm>
                  <a:off x="0" y="3826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5" name="Group 131"/>
              <p:cNvGrpSpPr>
                <a:grpSpLocks/>
              </p:cNvGrpSpPr>
              <p:nvPr/>
            </p:nvGrpSpPr>
            <p:grpSpPr bwMode="auto">
              <a:xfrm>
                <a:off x="1136" y="3826"/>
                <a:ext cx="633" cy="374"/>
                <a:chOff x="1136" y="3826"/>
                <a:chExt cx="633" cy="374"/>
              </a:xfrm>
            </p:grpSpPr>
            <p:sp>
              <p:nvSpPr>
                <p:cNvPr id="17498" name="Rectangle 132"/>
                <p:cNvSpPr>
                  <a:spLocks noChangeArrowheads="1"/>
                </p:cNvSpPr>
                <p:nvPr/>
              </p:nvSpPr>
              <p:spPr bwMode="auto">
                <a:xfrm>
                  <a:off x="1179" y="3826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6,0-10,0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99" name="Rectangle 133"/>
                <p:cNvSpPr>
                  <a:spLocks noChangeArrowheads="1"/>
                </p:cNvSpPr>
                <p:nvPr/>
              </p:nvSpPr>
              <p:spPr bwMode="auto">
                <a:xfrm>
                  <a:off x="1136" y="3826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6" name="Group 134"/>
              <p:cNvGrpSpPr>
                <a:grpSpLocks/>
              </p:cNvGrpSpPr>
              <p:nvPr/>
            </p:nvGrpSpPr>
            <p:grpSpPr bwMode="auto">
              <a:xfrm>
                <a:off x="1769" y="3826"/>
                <a:ext cx="948" cy="374"/>
                <a:chOff x="1769" y="3826"/>
                <a:chExt cx="948" cy="374"/>
              </a:xfrm>
            </p:grpSpPr>
            <p:sp>
              <p:nvSpPr>
                <p:cNvPr id="17496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12" y="3826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igranje golfa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97" name="Rectangle 136"/>
                <p:cNvSpPr>
                  <a:spLocks noChangeArrowheads="1"/>
                </p:cNvSpPr>
                <p:nvPr/>
              </p:nvSpPr>
              <p:spPr bwMode="auto">
                <a:xfrm>
                  <a:off x="1769" y="3826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7" name="Group 137"/>
              <p:cNvGrpSpPr>
                <a:grpSpLocks/>
              </p:cNvGrpSpPr>
              <p:nvPr/>
            </p:nvGrpSpPr>
            <p:grpSpPr bwMode="auto">
              <a:xfrm>
                <a:off x="2717" y="3826"/>
                <a:ext cx="633" cy="374"/>
                <a:chOff x="2717" y="3826"/>
                <a:chExt cx="633" cy="374"/>
              </a:xfrm>
            </p:grpSpPr>
            <p:sp>
              <p:nvSpPr>
                <p:cNvPr id="17494" name="Rectangle 138"/>
                <p:cNvSpPr>
                  <a:spLocks noChangeArrowheads="1"/>
                </p:cNvSpPr>
                <p:nvPr/>
              </p:nvSpPr>
              <p:spPr bwMode="auto">
                <a:xfrm>
                  <a:off x="2760" y="3826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95" name="Rectangle 139"/>
                <p:cNvSpPr>
                  <a:spLocks noChangeArrowheads="1"/>
                </p:cNvSpPr>
                <p:nvPr/>
              </p:nvSpPr>
              <p:spPr bwMode="auto">
                <a:xfrm>
                  <a:off x="2717" y="3826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8" name="Group 140"/>
              <p:cNvGrpSpPr>
                <a:grpSpLocks/>
              </p:cNvGrpSpPr>
              <p:nvPr/>
            </p:nvGrpSpPr>
            <p:grpSpPr bwMode="auto">
              <a:xfrm>
                <a:off x="0" y="4200"/>
                <a:ext cx="1136" cy="374"/>
                <a:chOff x="0" y="4200"/>
                <a:chExt cx="1136" cy="374"/>
              </a:xfrm>
            </p:grpSpPr>
            <p:sp>
              <p:nvSpPr>
                <p:cNvPr id="17492" name="Rectangle 141"/>
                <p:cNvSpPr>
                  <a:spLocks noChangeArrowheads="1"/>
                </p:cNvSpPr>
                <p:nvPr/>
              </p:nvSpPr>
              <p:spPr bwMode="auto">
                <a:xfrm>
                  <a:off x="43" y="4200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hodanje 3 milje na sat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93" name="Rectangle 142"/>
                <p:cNvSpPr>
                  <a:spLocks noChangeArrowheads="1"/>
                </p:cNvSpPr>
                <p:nvPr/>
              </p:nvSpPr>
              <p:spPr bwMode="auto">
                <a:xfrm>
                  <a:off x="0" y="4200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59" name="Group 143"/>
              <p:cNvGrpSpPr>
                <a:grpSpLocks/>
              </p:cNvGrpSpPr>
              <p:nvPr/>
            </p:nvGrpSpPr>
            <p:grpSpPr bwMode="auto">
              <a:xfrm>
                <a:off x="1136" y="4200"/>
                <a:ext cx="633" cy="374"/>
                <a:chOff x="1136" y="4200"/>
                <a:chExt cx="633" cy="374"/>
              </a:xfrm>
            </p:grpSpPr>
            <p:sp>
              <p:nvSpPr>
                <p:cNvPr id="17490" name="Rectangle 144"/>
                <p:cNvSpPr>
                  <a:spLocks noChangeArrowheads="1"/>
                </p:cNvSpPr>
                <p:nvPr/>
              </p:nvSpPr>
              <p:spPr bwMode="auto">
                <a:xfrm>
                  <a:off x="1179" y="420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91" name="Rectangle 145"/>
                <p:cNvSpPr>
                  <a:spLocks noChangeArrowheads="1"/>
                </p:cNvSpPr>
                <p:nvPr/>
              </p:nvSpPr>
              <p:spPr bwMode="auto">
                <a:xfrm>
                  <a:off x="1136" y="420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0" name="Group 146"/>
              <p:cNvGrpSpPr>
                <a:grpSpLocks/>
              </p:cNvGrpSpPr>
              <p:nvPr/>
            </p:nvGrpSpPr>
            <p:grpSpPr bwMode="auto">
              <a:xfrm>
                <a:off x="1769" y="4200"/>
                <a:ext cx="948" cy="374"/>
                <a:chOff x="1769" y="4200"/>
                <a:chExt cx="948" cy="374"/>
              </a:xfrm>
            </p:grpSpPr>
            <p:sp>
              <p:nvSpPr>
                <p:cNvPr id="17488" name="Rectangle 147"/>
                <p:cNvSpPr>
                  <a:spLocks noChangeArrowheads="1"/>
                </p:cNvSpPr>
                <p:nvPr/>
              </p:nvSpPr>
              <p:spPr bwMode="auto">
                <a:xfrm>
                  <a:off x="1812" y="4200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tenis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89" name="Rectangle 148"/>
                <p:cNvSpPr>
                  <a:spLocks noChangeArrowheads="1"/>
                </p:cNvSpPr>
                <p:nvPr/>
              </p:nvSpPr>
              <p:spPr bwMode="auto">
                <a:xfrm>
                  <a:off x="1769" y="4200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1" name="Group 149"/>
              <p:cNvGrpSpPr>
                <a:grpSpLocks/>
              </p:cNvGrpSpPr>
              <p:nvPr/>
            </p:nvGrpSpPr>
            <p:grpSpPr bwMode="auto">
              <a:xfrm>
                <a:off x="2717" y="4200"/>
                <a:ext cx="633" cy="374"/>
                <a:chOff x="2717" y="4200"/>
                <a:chExt cx="633" cy="374"/>
              </a:xfrm>
            </p:grpSpPr>
            <p:sp>
              <p:nvSpPr>
                <p:cNvPr id="17486" name="Rectangle 150"/>
                <p:cNvSpPr>
                  <a:spLocks noChangeArrowheads="1"/>
                </p:cNvSpPr>
                <p:nvPr/>
              </p:nvSpPr>
              <p:spPr bwMode="auto">
                <a:xfrm>
                  <a:off x="2760" y="4200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87" name="Rectangle 151"/>
                <p:cNvSpPr>
                  <a:spLocks noChangeArrowheads="1"/>
                </p:cNvSpPr>
                <p:nvPr/>
              </p:nvSpPr>
              <p:spPr bwMode="auto">
                <a:xfrm>
                  <a:off x="2717" y="4200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2" name="Group 152"/>
              <p:cNvGrpSpPr>
                <a:grpSpLocks/>
              </p:cNvGrpSpPr>
              <p:nvPr/>
            </p:nvGrpSpPr>
            <p:grpSpPr bwMode="auto">
              <a:xfrm>
                <a:off x="0" y="4574"/>
                <a:ext cx="1136" cy="374"/>
                <a:chOff x="0" y="4574"/>
                <a:chExt cx="1136" cy="374"/>
              </a:xfrm>
            </p:grpSpPr>
            <p:sp>
              <p:nvSpPr>
                <p:cNvPr id="17484" name="Rectangle 153"/>
                <p:cNvSpPr>
                  <a:spLocks noChangeArrowheads="1"/>
                </p:cNvSpPr>
                <p:nvPr/>
              </p:nvSpPr>
              <p:spPr bwMode="auto">
                <a:xfrm>
                  <a:off x="43" y="4574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kucanje na mašini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85" name="Rectangle 154"/>
                <p:cNvSpPr>
                  <a:spLocks noChangeArrowheads="1"/>
                </p:cNvSpPr>
                <p:nvPr/>
              </p:nvSpPr>
              <p:spPr bwMode="auto">
                <a:xfrm>
                  <a:off x="0" y="4574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3" name="Group 155"/>
              <p:cNvGrpSpPr>
                <a:grpSpLocks/>
              </p:cNvGrpSpPr>
              <p:nvPr/>
            </p:nvGrpSpPr>
            <p:grpSpPr bwMode="auto">
              <a:xfrm>
                <a:off x="1136" y="4574"/>
                <a:ext cx="633" cy="374"/>
                <a:chOff x="1136" y="4574"/>
                <a:chExt cx="633" cy="374"/>
              </a:xfrm>
            </p:grpSpPr>
            <p:sp>
              <p:nvSpPr>
                <p:cNvPr id="17482" name="Rectangle 156"/>
                <p:cNvSpPr>
                  <a:spLocks noChangeArrowheads="1"/>
                </p:cNvSpPr>
                <p:nvPr/>
              </p:nvSpPr>
              <p:spPr bwMode="auto">
                <a:xfrm>
                  <a:off x="1179" y="457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1,5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83" name="Rectangle 157"/>
                <p:cNvSpPr>
                  <a:spLocks noChangeArrowheads="1"/>
                </p:cNvSpPr>
                <p:nvPr/>
              </p:nvSpPr>
              <p:spPr bwMode="auto">
                <a:xfrm>
                  <a:off x="1136" y="457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4" name="Group 158"/>
              <p:cNvGrpSpPr>
                <a:grpSpLocks/>
              </p:cNvGrpSpPr>
              <p:nvPr/>
            </p:nvGrpSpPr>
            <p:grpSpPr bwMode="auto">
              <a:xfrm>
                <a:off x="1769" y="4574"/>
                <a:ext cx="948" cy="374"/>
                <a:chOff x="1769" y="4574"/>
                <a:chExt cx="948" cy="374"/>
              </a:xfrm>
            </p:grpSpPr>
            <p:sp>
              <p:nvSpPr>
                <p:cNvPr id="17480" name="Rectangle 159"/>
                <p:cNvSpPr>
                  <a:spLocks noChangeArrowheads="1"/>
                </p:cNvSpPr>
                <p:nvPr/>
              </p:nvSpPr>
              <p:spPr bwMode="auto">
                <a:xfrm>
                  <a:off x="1812" y="4574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biciklizam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81" name="Rectangle 160"/>
                <p:cNvSpPr>
                  <a:spLocks noChangeArrowheads="1"/>
                </p:cNvSpPr>
                <p:nvPr/>
              </p:nvSpPr>
              <p:spPr bwMode="auto">
                <a:xfrm>
                  <a:off x="1769" y="4574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5" name="Group 161"/>
              <p:cNvGrpSpPr>
                <a:grpSpLocks/>
              </p:cNvGrpSpPr>
              <p:nvPr/>
            </p:nvGrpSpPr>
            <p:grpSpPr bwMode="auto">
              <a:xfrm>
                <a:off x="2717" y="4574"/>
                <a:ext cx="633" cy="374"/>
                <a:chOff x="2717" y="4574"/>
                <a:chExt cx="633" cy="374"/>
              </a:xfrm>
            </p:grpSpPr>
            <p:sp>
              <p:nvSpPr>
                <p:cNvPr id="17478" name="Rectangle 162"/>
                <p:cNvSpPr>
                  <a:spLocks noChangeArrowheads="1"/>
                </p:cNvSpPr>
                <p:nvPr/>
              </p:nvSpPr>
              <p:spPr bwMode="auto">
                <a:xfrm>
                  <a:off x="2760" y="4574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5,0-10,0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79" name="Rectangle 163"/>
                <p:cNvSpPr>
                  <a:spLocks noChangeArrowheads="1"/>
                </p:cNvSpPr>
                <p:nvPr/>
              </p:nvSpPr>
              <p:spPr bwMode="auto">
                <a:xfrm>
                  <a:off x="2717" y="4574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6" name="Group 164"/>
              <p:cNvGrpSpPr>
                <a:grpSpLocks/>
              </p:cNvGrpSpPr>
              <p:nvPr/>
            </p:nvGrpSpPr>
            <p:grpSpPr bwMode="auto">
              <a:xfrm>
                <a:off x="0" y="4948"/>
                <a:ext cx="1136" cy="374"/>
                <a:chOff x="0" y="4948"/>
                <a:chExt cx="1136" cy="374"/>
              </a:xfrm>
            </p:grpSpPr>
            <p:sp>
              <p:nvSpPr>
                <p:cNvPr id="17476" name="Rectangle 165"/>
                <p:cNvSpPr>
                  <a:spLocks noChangeArrowheads="1"/>
                </p:cNvSpPr>
                <p:nvPr/>
              </p:nvSpPr>
              <p:spPr bwMode="auto">
                <a:xfrm>
                  <a:off x="43" y="4948"/>
                  <a:ext cx="1050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poslovodja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77" name="Rectangle 166"/>
                <p:cNvSpPr>
                  <a:spLocks noChangeArrowheads="1"/>
                </p:cNvSpPr>
                <p:nvPr/>
              </p:nvSpPr>
              <p:spPr bwMode="auto">
                <a:xfrm>
                  <a:off x="0" y="4948"/>
                  <a:ext cx="1136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7" name="Group 167"/>
              <p:cNvGrpSpPr>
                <a:grpSpLocks/>
              </p:cNvGrpSpPr>
              <p:nvPr/>
            </p:nvGrpSpPr>
            <p:grpSpPr bwMode="auto">
              <a:xfrm>
                <a:off x="1136" y="4948"/>
                <a:ext cx="633" cy="374"/>
                <a:chOff x="1136" y="4948"/>
                <a:chExt cx="633" cy="374"/>
              </a:xfrm>
            </p:grpSpPr>
            <p:sp>
              <p:nvSpPr>
                <p:cNvPr id="17474" name="Rectangle 168"/>
                <p:cNvSpPr>
                  <a:spLocks noChangeArrowheads="1"/>
                </p:cNvSpPr>
                <p:nvPr/>
              </p:nvSpPr>
              <p:spPr bwMode="auto">
                <a:xfrm>
                  <a:off x="1179" y="494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l,2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75" name="Rectangle 169"/>
                <p:cNvSpPr>
                  <a:spLocks noChangeArrowheads="1"/>
                </p:cNvSpPr>
                <p:nvPr/>
              </p:nvSpPr>
              <p:spPr bwMode="auto">
                <a:xfrm>
                  <a:off x="1136" y="494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8" name="Group 170"/>
              <p:cNvGrpSpPr>
                <a:grpSpLocks/>
              </p:cNvGrpSpPr>
              <p:nvPr/>
            </p:nvGrpSpPr>
            <p:grpSpPr bwMode="auto">
              <a:xfrm>
                <a:off x="1769" y="4948"/>
                <a:ext cx="948" cy="374"/>
                <a:chOff x="1769" y="4948"/>
                <a:chExt cx="948" cy="374"/>
              </a:xfrm>
            </p:grpSpPr>
            <p:sp>
              <p:nvSpPr>
                <p:cNvPr id="17472" name="Rectangle 171"/>
                <p:cNvSpPr>
                  <a:spLocks noChangeArrowheads="1"/>
                </p:cNvSpPr>
                <p:nvPr/>
              </p:nvSpPr>
              <p:spPr bwMode="auto">
                <a:xfrm>
                  <a:off x="1812" y="4948"/>
                  <a:ext cx="862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plesanje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just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73" name="Rectangle 172"/>
                <p:cNvSpPr>
                  <a:spLocks noChangeArrowheads="1"/>
                </p:cNvSpPr>
                <p:nvPr/>
              </p:nvSpPr>
              <p:spPr bwMode="auto">
                <a:xfrm>
                  <a:off x="1769" y="4948"/>
                  <a:ext cx="948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7469" name="Group 173"/>
              <p:cNvGrpSpPr>
                <a:grpSpLocks/>
              </p:cNvGrpSpPr>
              <p:nvPr/>
            </p:nvGrpSpPr>
            <p:grpSpPr bwMode="auto">
              <a:xfrm>
                <a:off x="2717" y="4948"/>
                <a:ext cx="633" cy="374"/>
                <a:chOff x="2717" y="4948"/>
                <a:chExt cx="633" cy="374"/>
              </a:xfrm>
            </p:grpSpPr>
            <p:sp>
              <p:nvSpPr>
                <p:cNvPr id="17470" name="Rectangle 174"/>
                <p:cNvSpPr>
                  <a:spLocks noChangeArrowheads="1"/>
                </p:cNvSpPr>
                <p:nvPr/>
              </p:nvSpPr>
              <p:spPr bwMode="auto">
                <a:xfrm>
                  <a:off x="2760" y="4948"/>
                  <a:ext cx="547" cy="37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/>
                  <a:r>
                    <a:rPr lang="en-US" sz="1200">
                      <a:solidFill>
                        <a:schemeClr val="folHlink"/>
                      </a:solidFill>
                      <a:latin typeface="Vagrounded Light YU" pitchFamily="34" charset="0"/>
                      <a:cs typeface="Times New Roman" pitchFamily="18" charset="0"/>
                    </a:rPr>
                    <a:t>5,2</a:t>
                  </a:r>
                  <a:endParaRPr lang="en-GB" sz="1200">
                    <a:solidFill>
                      <a:schemeClr val="folHlink"/>
                    </a:solidFill>
                    <a:latin typeface="Vagrounded Light YU" pitchFamily="34" charset="0"/>
                    <a:cs typeface="Times New Roman" pitchFamily="18" charset="0"/>
                  </a:endParaRPr>
                </a:p>
                <a:p>
                  <a:pPr algn="ctr" eaLnBrk="0" hangingPunct="0"/>
                  <a:endParaRPr lang="en-GB" sz="1200">
                    <a:solidFill>
                      <a:schemeClr val="folHlink"/>
                    </a:solidFill>
                  </a:endParaRPr>
                </a:p>
              </p:txBody>
            </p:sp>
            <p:sp>
              <p:nvSpPr>
                <p:cNvPr id="17471" name="Rectangle 175"/>
                <p:cNvSpPr>
                  <a:spLocks noChangeArrowheads="1"/>
                </p:cNvSpPr>
                <p:nvPr/>
              </p:nvSpPr>
              <p:spPr bwMode="auto">
                <a:xfrm>
                  <a:off x="2717" y="4948"/>
                  <a:ext cx="633" cy="37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7413" name="Rectangle 176"/>
            <p:cNvSpPr>
              <a:spLocks noChangeArrowheads="1"/>
            </p:cNvSpPr>
            <p:nvPr/>
          </p:nvSpPr>
          <p:spPr bwMode="auto">
            <a:xfrm>
              <a:off x="-3" y="-3"/>
              <a:ext cx="3356" cy="532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Klini</a:t>
            </a:r>
            <a:r>
              <a:rPr lang="sr-Latn-CS" smtClean="0"/>
              <a:t>č</a:t>
            </a:r>
            <a:r>
              <a:rPr lang="en-US" smtClean="0"/>
              <a:t>ka </a:t>
            </a:r>
            <a:r>
              <a:rPr lang="en-US"/>
              <a:t>procena funkcionalnih sposobnosti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mtClean="0"/>
              <a:t>Danas se smatra da je najbolji parametar, funkcionalne mogu</a:t>
            </a:r>
            <a:r>
              <a:rPr lang="sr-Latn-CS" smtClean="0"/>
              <a:t>ć</a:t>
            </a:r>
            <a:r>
              <a:rPr lang="en-US" smtClean="0"/>
              <a:t>nosti sr</a:t>
            </a:r>
            <a:r>
              <a:rPr lang="sr-Latn-CS" smtClean="0"/>
              <a:t>č</a:t>
            </a:r>
            <a:r>
              <a:rPr lang="en-US" smtClean="0"/>
              <a:t>anih bolesnika, odre</a:t>
            </a:r>
            <a:r>
              <a:rPr lang="sr-Latn-CS" smtClean="0"/>
              <a:t>đ</a:t>
            </a:r>
            <a:r>
              <a:rPr lang="en-US" smtClean="0"/>
              <a:t>ivanje potro</a:t>
            </a:r>
            <a:r>
              <a:rPr lang="sr-Latn-CS" smtClean="0"/>
              <a:t>š</a:t>
            </a:r>
            <a:r>
              <a:rPr lang="en-US" smtClean="0"/>
              <a:t>nje kiseonika (VO2 max) i "anaerobnog praga". </a:t>
            </a:r>
          </a:p>
          <a:p>
            <a:pPr eaLnBrk="1" hangingPunct="1"/>
            <a:r>
              <a:rPr lang="en-US" smtClean="0"/>
              <a:t>VO2 max-je izraz najve</a:t>
            </a:r>
            <a:r>
              <a:rPr lang="sr-Latn-CS" smtClean="0"/>
              <a:t>ć</a:t>
            </a:r>
            <a:r>
              <a:rPr lang="en-US" smtClean="0"/>
              <a:t>e koli</a:t>
            </a:r>
            <a:r>
              <a:rPr lang="sr-Latn-CS" smtClean="0"/>
              <a:t>č</a:t>
            </a:r>
            <a:r>
              <a:rPr lang="en-US" smtClean="0"/>
              <a:t>ine krvi koju srce mo</a:t>
            </a:r>
            <a:r>
              <a:rPr lang="sr-Latn-CS" smtClean="0"/>
              <a:t>ž</a:t>
            </a:r>
            <a:r>
              <a:rPr lang="en-US" smtClean="0"/>
              <a:t>e da pru</a:t>
            </a:r>
            <a:r>
              <a:rPr lang="sr-Latn-CS" smtClean="0"/>
              <a:t>ž</a:t>
            </a:r>
            <a:r>
              <a:rPr lang="en-US" smtClean="0"/>
              <a:t>i tkivima i najve</a:t>
            </a:r>
            <a:r>
              <a:rPr lang="sr-Latn-CS" smtClean="0"/>
              <a:t>ć</a:t>
            </a:r>
            <a:r>
              <a:rPr lang="en-US" smtClean="0"/>
              <a:t>e koli</a:t>
            </a:r>
            <a:r>
              <a:rPr lang="sr-Latn-CS" smtClean="0"/>
              <a:t>č</a:t>
            </a:r>
            <a:r>
              <a:rPr lang="en-US" smtClean="0"/>
              <a:t>ine O2, koju mi</a:t>
            </a:r>
            <a:r>
              <a:rPr lang="sr-Latn-CS" smtClean="0"/>
              <a:t>š</a:t>
            </a:r>
            <a:r>
              <a:rPr lang="en-US" smtClean="0"/>
              <a:t>i</a:t>
            </a:r>
            <a:r>
              <a:rPr lang="sr-Latn-CS" smtClean="0"/>
              <a:t>ć</a:t>
            </a:r>
            <a:r>
              <a:rPr lang="en-US" smtClean="0"/>
              <a:t>na vlakna mogu da utro</a:t>
            </a:r>
            <a:r>
              <a:rPr lang="sr-Latn-CS" smtClean="0"/>
              <a:t>š</a:t>
            </a:r>
            <a:r>
              <a:rPr lang="en-US" smtClean="0"/>
              <a:t>e u toku fizi</a:t>
            </a:r>
            <a:r>
              <a:rPr lang="sr-Latn-CS" smtClean="0"/>
              <a:t>č</a:t>
            </a:r>
            <a:r>
              <a:rPr lang="en-US" smtClean="0"/>
              <a:t>kog zamaranja. </a:t>
            </a:r>
            <a:endParaRPr lang="sr-Latn-CS" smtClean="0"/>
          </a:p>
          <a:p>
            <a:pPr eaLnBrk="1" hangingPunct="1"/>
            <a:r>
              <a:rPr lang="en-US" smtClean="0"/>
              <a:t>Ova vrednost se obi</a:t>
            </a:r>
            <a:r>
              <a:rPr lang="sr-Latn-CS" smtClean="0"/>
              <a:t>č</a:t>
            </a:r>
            <a:r>
              <a:rPr lang="en-US" smtClean="0"/>
              <a:t>no izra</a:t>
            </a:r>
            <a:r>
              <a:rPr lang="sr-Latn-CS" smtClean="0"/>
              <a:t>ž</a:t>
            </a:r>
            <a:r>
              <a:rPr lang="en-US" smtClean="0"/>
              <a:t>ava jedinicama metaboli</a:t>
            </a:r>
            <a:r>
              <a:rPr lang="sr-Latn-CS" smtClean="0"/>
              <a:t>č</a:t>
            </a:r>
            <a:r>
              <a:rPr lang="en-US" smtClean="0"/>
              <a:t>kog ekvivalenta (MET) u mirovanju. </a:t>
            </a:r>
            <a:endParaRPr lang="sr-Latn-CS" smtClean="0"/>
          </a:p>
          <a:p>
            <a:pPr eaLnBrk="1" hangingPunct="1"/>
            <a:r>
              <a:rPr lang="en-US" smtClean="0"/>
              <a:t>1 MET odgovara utro</a:t>
            </a:r>
            <a:r>
              <a:rPr lang="sr-Latn-CS" smtClean="0"/>
              <a:t>š</a:t>
            </a:r>
            <a:r>
              <a:rPr lang="en-US" smtClean="0"/>
              <a:t>ku 3,5 ml O2 na kg/tt/min. 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1963</Words>
  <Application>Microsoft Office PowerPoint</Application>
  <PresentationFormat>On-screen Show (4:3)</PresentationFormat>
  <Paragraphs>268</Paragraphs>
  <Slides>36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Times New Roman</vt:lpstr>
      <vt:lpstr>Arial</vt:lpstr>
      <vt:lpstr>Century Schoolbook</vt:lpstr>
      <vt:lpstr>Wingdings</vt:lpstr>
      <vt:lpstr>Wingdings 2</vt:lpstr>
      <vt:lpstr>Calibri</vt:lpstr>
      <vt:lpstr>Vagrounded Light YU</vt:lpstr>
      <vt:lpstr>Oriel</vt:lpstr>
      <vt:lpstr>Microsoft Word Document</vt:lpstr>
      <vt:lpstr>Kineziterapija AIM</vt:lpstr>
      <vt:lpstr>Uvod</vt:lpstr>
      <vt:lpstr>Preventivne mere</vt:lpstr>
      <vt:lpstr>Rehabilitacija</vt:lpstr>
      <vt:lpstr>Patološka klasifikacija pacijenata sa oboljenjem srca</vt:lpstr>
      <vt:lpstr>Terapijska klasifikacija pacijenata sa oboljenjima srca</vt:lpstr>
      <vt:lpstr>Fiziološka klasifikacija na osnovu ergometrijskih parametara</vt:lpstr>
      <vt:lpstr>Zanimanje i energetska potrošnja</vt:lpstr>
      <vt:lpstr>Klinička procena funkcionalnih sposobnosti</vt:lpstr>
      <vt:lpstr>Klinički značaj MET za najveće fizičko opterećenje*</vt:lpstr>
      <vt:lpstr>Klinička procena funkcionalnih sposobnosti</vt:lpstr>
      <vt:lpstr>Klinička procena funkcionalnih sposobnosti</vt:lpstr>
      <vt:lpstr>Metode ispitivanja srčanih bolesnika</vt:lpstr>
      <vt:lpstr> Metode ispitivanja srcanih bolesnika</vt:lpstr>
      <vt:lpstr>Rehabilitacija bolesnika sa akutnim infarktom miokarda</vt:lpstr>
      <vt:lpstr>Parametri koji ukazuju na postojanje AIM-a</vt:lpstr>
      <vt:lpstr>Kontraindikacije za rehabilitaciju nakon AIM-a</vt:lpstr>
      <vt:lpstr>Kardiološke kontraindikacije</vt:lpstr>
      <vt:lpstr>Kardiološke kontraindikacije</vt:lpstr>
      <vt:lpstr>Uslovi za počinjanje programa</vt:lpstr>
      <vt:lpstr>Ciljevi rehabilitacije nakon AIM-a</vt:lpstr>
      <vt:lpstr>Proces medicinske rehabilitcije podrazumeva tri faze</vt:lpstr>
      <vt:lpstr>I faza- faza hospitalizacije</vt:lpstr>
      <vt:lpstr>Faza hospitalizacije</vt:lpstr>
      <vt:lpstr>Program  ,,10 koraka za 10 dana’’</vt:lpstr>
      <vt:lpstr>Program  ,,10 koraka za 10 dana’’</vt:lpstr>
      <vt:lpstr>Program  ,,10 koraka za 10 dana’’</vt:lpstr>
      <vt:lpstr>Program  ,,10 koraka za 10 dana’’</vt:lpstr>
      <vt:lpstr>Razlozi za prekid kineziterapijskog programa</vt:lpstr>
      <vt:lpstr>Značaj rane rehabilitacije</vt:lpstr>
      <vt:lpstr>Značaj rane rehabilitacije</vt:lpstr>
      <vt:lpstr>II faza - faza rekonvalascencije</vt:lpstr>
      <vt:lpstr>II faza - faza rekonvalascencije</vt:lpstr>
      <vt:lpstr>II faza - faza rekonvalascencije</vt:lpstr>
      <vt:lpstr>III-faza faza postrekonvalescencije</vt:lpstr>
      <vt:lpstr>Saveti pacijentu po izlasku iz bolnice</vt:lpstr>
    </vt:vector>
  </TitlesOfParts>
  <Company>BOOX Computers, Kragujevac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Rehabilitacija AIM</dc:title>
  <dc:creator>WIN98SE</dc:creator>
  <cp:lastModifiedBy>Win7</cp:lastModifiedBy>
  <cp:revision>47</cp:revision>
  <dcterms:created xsi:type="dcterms:W3CDTF">2003-11-20T14:35:16Z</dcterms:created>
  <dcterms:modified xsi:type="dcterms:W3CDTF">2014-10-07T12:35:25Z</dcterms:modified>
</cp:coreProperties>
</file>