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70" r:id="rId9"/>
    <p:sldId id="307" r:id="rId10"/>
    <p:sldId id="308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282" r:id="rId24"/>
    <p:sldId id="283" r:id="rId25"/>
    <p:sldId id="284" r:id="rId26"/>
    <p:sldId id="285" r:id="rId27"/>
    <p:sldId id="286" r:id="rId28"/>
    <p:sldId id="287" r:id="rId29"/>
    <p:sldId id="310" r:id="rId30"/>
    <p:sldId id="311" r:id="rId31"/>
    <p:sldId id="312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7BE85-C5D3-401A-B473-7197E787F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B0590-E74C-49DA-88D0-A86FCB1A5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CB7B8-9000-49CA-A921-DE62833B1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49D80-76CC-4B51-9C39-97C51D4E3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783042-9264-4FE7-8E3F-57418CFB3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BEC24-5A53-4ACB-9521-3A64858EC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4330A-D603-41D3-9CC4-55B2ED3C4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7CB4-2C38-4EF6-A699-57A33583E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F673FA-B7F8-4763-9620-D31954850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268C-75B6-437B-A9C5-FFE52131B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6080C02-0B74-4E68-99C9-BEDB4385B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E55763-4C7E-40BA-BBEA-11990A75A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4146E2B-1686-439B-8123-1B2F05AF3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31" r:id="rId4"/>
    <p:sldLayoutId id="2147483732" r:id="rId5"/>
    <p:sldLayoutId id="2147483740" r:id="rId6"/>
    <p:sldLayoutId id="2147483733" r:id="rId7"/>
    <p:sldLayoutId id="2147483741" r:id="rId8"/>
    <p:sldLayoutId id="2147483742" r:id="rId9"/>
    <p:sldLayoutId id="2147483734" r:id="rId10"/>
    <p:sldLayoutId id="2147483735" r:id="rId11"/>
    <p:sldLayoutId id="214748373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C2C2C2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EBEBE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5D5D5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de.wikipedia.org/wiki/Bild:746px-Hip_replacement_Image_3684-PH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Endoproteze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Endoproteza kuka</a:t>
            </a:r>
            <a:endParaRPr lang="en-US"/>
          </a:p>
        </p:txBody>
      </p:sp>
      <p:pic>
        <p:nvPicPr>
          <p:cNvPr id="17411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5875" y="1600200"/>
            <a:ext cx="4070350" cy="4873625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Kineziterapija </a:t>
            </a:r>
            <a:endParaRPr lang="en-US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00" cy="4873625"/>
          </a:xfrm>
        </p:spPr>
        <p:txBody>
          <a:bodyPr/>
          <a:lstStyle/>
          <a:p>
            <a:pPr eaLnBrk="1" hangingPunct="1"/>
            <a:r>
              <a:rPr lang="sr-Latn-CS" smtClean="0"/>
              <a:t>Kineziterapijski program počinje prvog dana </a:t>
            </a:r>
          </a:p>
          <a:p>
            <a:pPr eaLnBrk="1" hangingPunct="1"/>
            <a:r>
              <a:rPr lang="sr-Latn-CS" smtClean="0"/>
              <a:t>Nakon funkcionalne procene uraditi individualni kineziterapijski program</a:t>
            </a:r>
          </a:p>
          <a:p>
            <a:pPr eaLnBrk="1" hangingPunct="1"/>
            <a:r>
              <a:rPr lang="sr-Latn-CS" smtClean="0"/>
              <a:t>Modifikovana šema po D</a:t>
            </a:r>
            <a:r>
              <a:rPr lang="el-GR" smtClean="0"/>
              <a:t>ϋ</a:t>
            </a:r>
            <a:r>
              <a:rPr lang="sr-Latn-CS" smtClean="0"/>
              <a:t>ltgenu predstavlja optimalni način osposobljavanja ovih pacijenata</a:t>
            </a:r>
          </a:p>
          <a:p>
            <a:pPr eaLnBrk="1" hangingPunct="1"/>
            <a:r>
              <a:rPr lang="sr-Latn-CS" smtClean="0"/>
              <a:t>Od prvog dana nakon operacije aktivno sprovođenje vežbi za povećanje obima pokreta u pravcima abdukcije, spoljne rotacije i fleksije (OPREZ)</a:t>
            </a:r>
          </a:p>
          <a:p>
            <a:pPr eaLnBrk="1" hangingPunct="1"/>
            <a:r>
              <a:rPr lang="sr-Latn-CS" smtClean="0"/>
              <a:t>Jačanje muskulature aktivne kroz dinamičke i statičke vežbe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Kineziterapija </a:t>
            </a:r>
            <a:endParaRPr lang="en-US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63" cy="4873625"/>
          </a:xfrm>
        </p:spPr>
        <p:txBody>
          <a:bodyPr/>
          <a:lstStyle/>
          <a:p>
            <a:pPr eaLnBrk="1" hangingPunct="1"/>
            <a:r>
              <a:rPr lang="sr-Latn-CS" smtClean="0"/>
              <a:t>Stajanje i vertikalizacija počinju od trećeg dana</a:t>
            </a:r>
          </a:p>
          <a:p>
            <a:pPr eaLnBrk="1" hangingPunct="1"/>
            <a:r>
              <a:rPr lang="sr-Latn-CS" smtClean="0"/>
              <a:t>Doziranost opterećenja zavisi od stava operatora, vrste tehnike operacije, vrste i tipa proteze</a:t>
            </a:r>
          </a:p>
          <a:p>
            <a:pPr eaLnBrk="1" hangingPunct="1"/>
            <a:r>
              <a:rPr lang="sr-Latn-CS" smtClean="0"/>
              <a:t>U početku trotaktni hod uz pomoć podpazušnih štaka sa ,,touch’’ osloncem</a:t>
            </a:r>
          </a:p>
          <a:p>
            <a:pPr eaLnBrk="1" hangingPunct="1"/>
            <a:r>
              <a:rPr lang="sr-Latn-CS" smtClean="0"/>
              <a:t>Podpazušne štake se nose od 6 - 8 nedelja pa jedna štaka ili štap</a:t>
            </a:r>
          </a:p>
          <a:p>
            <a:pPr eaLnBrk="1" hangingPunct="1"/>
            <a:r>
              <a:rPr lang="sr-Latn-CS" smtClean="0"/>
              <a:t>Sedenje dozvoljeno od petog dana nakon operacije</a:t>
            </a:r>
          </a:p>
          <a:p>
            <a:pPr eaLnBrk="1" hangingPunct="1"/>
            <a:r>
              <a:rPr lang="sr-Latn-CS" smtClean="0"/>
              <a:t>Limitacija fleksije u kuku</a:t>
            </a:r>
          </a:p>
          <a:p>
            <a:pPr eaLnBrk="1" hangingPunct="1"/>
            <a:r>
              <a:rPr lang="sr-Latn-CS" smtClean="0"/>
              <a:t>Predlaže se korišćenje visokih stolica</a:t>
            </a: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Kineziterapija </a:t>
            </a:r>
            <a:endParaRPr lang="en-US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Spavanje na leđima uz lako abdukovane noge, radi sigurnosti jastuk između nogu</a:t>
            </a:r>
          </a:p>
          <a:p>
            <a:pPr eaLnBrk="1" hangingPunct="1"/>
            <a:r>
              <a:rPr lang="sr-Latn-CS" smtClean="0"/>
              <a:t>Nakon 6 nedelja dozvoljeno okretanje u krevetu</a:t>
            </a:r>
          </a:p>
          <a:p>
            <a:pPr eaLnBrk="1" hangingPunct="1"/>
            <a:r>
              <a:rPr lang="sr-Latn-CS" smtClean="0"/>
              <a:t>U prvih mesec dana izbegavati ležanje na trbuhu</a:t>
            </a:r>
          </a:p>
          <a:p>
            <a:pPr eaLnBrk="1" hangingPunct="1"/>
            <a:endParaRPr lang="sr-Latn-C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Kineziterapija </a:t>
            </a:r>
            <a:endParaRPr lang="en-US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U prvih šest nedelja zabranjeno je:</a:t>
            </a:r>
          </a:p>
          <a:p>
            <a:pPr eaLnBrk="1" hangingPunct="1"/>
            <a:r>
              <a:rPr lang="sr-Latn-CS" smtClean="0"/>
              <a:t> </a:t>
            </a:r>
          </a:p>
          <a:p>
            <a:pPr eaLnBrk="1" hangingPunct="1"/>
            <a:r>
              <a:rPr lang="sr-Latn-CS" smtClean="0"/>
              <a:t> - fleksija ukuku preko 90 stepeni</a:t>
            </a:r>
          </a:p>
          <a:p>
            <a:pPr eaLnBrk="1" hangingPunct="1"/>
            <a:r>
              <a:rPr lang="sr-Latn-CS" smtClean="0"/>
              <a:t> - addukcija kuka preko srednje linijeđ</a:t>
            </a:r>
          </a:p>
          <a:p>
            <a:pPr eaLnBrk="1" hangingPunct="1"/>
            <a:r>
              <a:rPr lang="sr-Latn-CS" smtClean="0"/>
              <a:t> - izražena spoljna i unutrašnja rotacija</a:t>
            </a:r>
          </a:p>
          <a:p>
            <a:pPr eaLnBrk="1" hangingPunct="1"/>
            <a:r>
              <a:rPr lang="sr-Latn-CS" smtClean="0"/>
              <a:t> - aktivna abdukcija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Celoga života su zabranjeni poslovi koji su vezani za prinudne položaje i velika opterećenja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Nije dozvoljeno</a:t>
            </a:r>
            <a:endParaRPr lang="en-US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175" cy="4873625"/>
          </a:xfrm>
        </p:spPr>
        <p:txBody>
          <a:bodyPr/>
          <a:lstStyle/>
          <a:p>
            <a:pPr eaLnBrk="1" hangingPunct="1"/>
            <a:r>
              <a:rPr lang="sr-Latn-CS" smtClean="0"/>
              <a:t>Sedenje sa prekrštenim nogama                   celog života</a:t>
            </a:r>
          </a:p>
          <a:p>
            <a:pPr eaLnBrk="1" hangingPunct="1"/>
            <a:r>
              <a:rPr lang="sr-Latn-CS" smtClean="0"/>
              <a:t>Sedenje na niskoj stolici i čučanje</a:t>
            </a:r>
          </a:p>
          <a:p>
            <a:pPr eaLnBrk="1" hangingPunct="1"/>
            <a:r>
              <a:rPr lang="sr-Latn-CS" smtClean="0"/>
              <a:t>Naglo okretanje i stajanje na OP nogu</a:t>
            </a:r>
          </a:p>
          <a:p>
            <a:pPr eaLnBrk="1" hangingPunct="1">
              <a:buFont typeface="Wingdings" pitchFamily="2" charset="2"/>
              <a:buNone/>
            </a:pPr>
            <a:endParaRPr lang="sr-Latn-CS" smtClean="0"/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Ležanje na operisanom kuku                           tri meseca</a:t>
            </a:r>
          </a:p>
          <a:p>
            <a:pPr eaLnBrk="1" hangingPunct="1"/>
            <a:r>
              <a:rPr lang="sr-Latn-CS" smtClean="0"/>
              <a:t>Kupanje u kadi</a:t>
            </a:r>
          </a:p>
          <a:p>
            <a:pPr eaLnBrk="1" hangingPunct="1"/>
            <a:r>
              <a:rPr lang="sr-Latn-CS" smtClean="0"/>
              <a:t>Približavanje OP noge zdravoj nozi</a:t>
            </a:r>
          </a:p>
          <a:p>
            <a:pPr eaLnBrk="1" hangingPunct="1"/>
            <a:r>
              <a:rPr lang="sr-Latn-CS" smtClean="0"/>
              <a:t>Sečenje noktiju i vezivanje pertli</a:t>
            </a: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Potrebno je</a:t>
            </a:r>
            <a:endParaRPr lang="en-US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13" cy="4873625"/>
          </a:xfrm>
        </p:spPr>
        <p:txBody>
          <a:bodyPr/>
          <a:lstStyle/>
          <a:p>
            <a:pPr eaLnBrk="1" hangingPunct="1"/>
            <a:r>
              <a:rPr lang="sr-Latn-CS" smtClean="0"/>
              <a:t>Svakodnevno vežbanje                                    celog života</a:t>
            </a:r>
          </a:p>
          <a:p>
            <a:pPr eaLnBrk="1" hangingPunct="1"/>
            <a:endParaRPr lang="sr-Latn-CS" smtClean="0"/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Nošenje elastičnih čarapa                                 tri meseca</a:t>
            </a:r>
          </a:p>
          <a:p>
            <a:pPr eaLnBrk="1" hangingPunct="1"/>
            <a:r>
              <a:rPr lang="sr-Latn-CS" smtClean="0"/>
              <a:t>Sedenje na visokoj stolici</a:t>
            </a:r>
          </a:p>
          <a:p>
            <a:pPr eaLnBrk="1" hangingPunct="1"/>
            <a:r>
              <a:rPr lang="sr-Latn-CS" smtClean="0"/>
              <a:t>Sedenje u krevetu sa ispruženim nogama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dozvoljeno</a:t>
            </a:r>
            <a:endParaRPr lang="en-US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50" cy="4873625"/>
          </a:xfrm>
        </p:spPr>
        <p:txBody>
          <a:bodyPr/>
          <a:lstStyle/>
          <a:p>
            <a:pPr eaLnBrk="1" hangingPunct="1"/>
            <a:r>
              <a:rPr lang="sr-Latn-CS" smtClean="0"/>
              <a:t>Hodanje sa štakama tri meseca, a kasnije sa štapom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Kupanje pod tušem                                       posle 14 dana</a:t>
            </a:r>
          </a:p>
          <a:p>
            <a:pPr eaLnBrk="1" hangingPunct="1"/>
            <a:r>
              <a:rPr lang="sr-Latn-CS" smtClean="0"/>
              <a:t>Plivanje u bazenu                                         posle 30 dana</a:t>
            </a:r>
          </a:p>
          <a:p>
            <a:pPr eaLnBrk="1" hangingPunct="1"/>
            <a:r>
              <a:rPr lang="sr-Latn-CS" smtClean="0"/>
              <a:t>Vožnja automobila                                      posle 3 meseca </a:t>
            </a:r>
          </a:p>
          <a:p>
            <a:pPr eaLnBrk="1" hangingPunct="1"/>
            <a:r>
              <a:rPr lang="sr-Latn-CS" smtClean="0"/>
              <a:t>Sve životne aktivnosti                                posle 3 meseca     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Šematski prikaz vežbi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1. Leđna pozicija</a:t>
            </a:r>
            <a:endParaRPr lang="en-US" smtClean="0"/>
          </a:p>
          <a:p>
            <a:pPr eaLnBrk="1" hangingPunct="1"/>
            <a:r>
              <a:rPr lang="sr-Latn-CS" b="1" smtClean="0"/>
              <a:t>Vežbe statičkih kontrakcija – zatezanje</a:t>
            </a:r>
            <a:endParaRPr lang="en-US" smtClean="0"/>
          </a:p>
          <a:p>
            <a:pPr eaLnBrk="1" hangingPunct="1"/>
            <a:r>
              <a:rPr lang="sr-Latn-CS" smtClean="0"/>
              <a:t> Stopalo zategnuti i vući ka dorzalnoj fleksiji, kolena gurati na dole ka podlozi, zategnuti zadnjicu – 5 sekundi 10x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2. </a:t>
            </a:r>
            <a:r>
              <a:rPr lang="en-GB" smtClean="0"/>
              <a:t>Le</a:t>
            </a:r>
            <a:r>
              <a:rPr lang="sr-Latn-CS" smtClean="0"/>
              <a:t>đ</a:t>
            </a:r>
            <a:r>
              <a:rPr lang="en-GB" smtClean="0"/>
              <a:t>na pozicija </a:t>
            </a:r>
            <a:endParaRPr lang="en-US" smtClean="0"/>
          </a:p>
          <a:p>
            <a:pPr eaLnBrk="1" hangingPunct="1"/>
            <a:r>
              <a:rPr lang="en-GB" b="1" smtClean="0"/>
              <a:t>Savijanje kuka</a:t>
            </a:r>
            <a:endParaRPr lang="en-US" b="1" smtClean="0"/>
          </a:p>
          <a:p>
            <a:pPr eaLnBrk="1" hangingPunct="1"/>
            <a:r>
              <a:rPr lang="en-GB" smtClean="0"/>
              <a:t>Stopalo je na podlozi, savija se koleno i kuk, podići prednji deo stopala, peta je celo vreme na podlozi.</a:t>
            </a: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Šematski prikaz vežbi</a:t>
            </a:r>
            <a:endParaRPr lang="en-US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3. </a:t>
            </a:r>
            <a:r>
              <a:rPr lang="en-GB" smtClean="0"/>
              <a:t>Le</a:t>
            </a:r>
            <a:r>
              <a:rPr lang="sr-Latn-CS" smtClean="0"/>
              <a:t>đ</a:t>
            </a:r>
            <a:r>
              <a:rPr lang="en-GB" smtClean="0"/>
              <a:t>na pozicija</a:t>
            </a:r>
            <a:endParaRPr lang="en-US" smtClean="0"/>
          </a:p>
          <a:p>
            <a:pPr eaLnBrk="1" hangingPunct="1"/>
            <a:r>
              <a:rPr lang="en-GB" b="1" smtClean="0"/>
              <a:t>Povećanje fleksije kuka</a:t>
            </a:r>
            <a:endParaRPr lang="en-US" b="1" smtClean="0"/>
          </a:p>
          <a:p>
            <a:pPr eaLnBrk="1" hangingPunct="1"/>
            <a:r>
              <a:rPr lang="sr-Latn-CS" smtClean="0"/>
              <a:t> Koleno i kuk saviti do 90 stepeni, podići petu kroz plantarnu fleksiju stopala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4. </a:t>
            </a:r>
            <a:r>
              <a:rPr lang="en-GB" smtClean="0"/>
              <a:t>Le</a:t>
            </a:r>
            <a:r>
              <a:rPr lang="sr-Latn-CS" smtClean="0"/>
              <a:t>đ</a:t>
            </a:r>
            <a:r>
              <a:rPr lang="en-GB" smtClean="0"/>
              <a:t>na pozicija</a:t>
            </a:r>
            <a:endParaRPr lang="en-US" smtClean="0"/>
          </a:p>
          <a:p>
            <a:pPr eaLnBrk="1" hangingPunct="1"/>
            <a:r>
              <a:rPr lang="sr-Latn-CS" b="1" smtClean="0"/>
              <a:t>Abdukcija-addukcija</a:t>
            </a:r>
            <a:r>
              <a:rPr lang="en-GB" b="1" smtClean="0"/>
              <a:t> nogu</a:t>
            </a:r>
            <a:endParaRPr lang="en-US" b="1" smtClean="0"/>
          </a:p>
          <a:p>
            <a:pPr eaLnBrk="1" hangingPunct="1"/>
            <a:r>
              <a:rPr lang="en-GB" smtClean="0"/>
              <a:t>Obe noge ispružiti. Operisana noga se zateže i odvodi u stranu i vraća nazad.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Anamneza</a:t>
            </a:r>
            <a:endParaRPr lang="en-US" smtClean="0"/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smtClean="0"/>
              <a:t>Osnovne varijable: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Inicijali pacijenta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Godine starosti pacijenta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Evaluacija tegoba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Dosadašnji tok oboljenja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Dosadašnja dijagnostika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Preduzete terapijske mere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Korišćene metode funkcionalne evaluacije </a:t>
            </a:r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Šematski prikaz vežbi</a:t>
            </a:r>
            <a:endParaRPr lang="en-US"/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5. </a:t>
            </a:r>
            <a:r>
              <a:rPr lang="en-GB" smtClean="0"/>
              <a:t>Le</a:t>
            </a:r>
            <a:r>
              <a:rPr lang="sr-Latn-CS" smtClean="0"/>
              <a:t>đ</a:t>
            </a:r>
            <a:r>
              <a:rPr lang="en-GB" smtClean="0"/>
              <a:t>na pozicija</a:t>
            </a:r>
            <a:endParaRPr lang="en-US" smtClean="0"/>
          </a:p>
          <a:p>
            <a:pPr eaLnBrk="1" hangingPunct="1"/>
            <a:r>
              <a:rPr lang="en-GB" b="1" smtClean="0"/>
              <a:t>Vežbe sa maramom</a:t>
            </a:r>
            <a:endParaRPr lang="en-US" b="1" smtClean="0"/>
          </a:p>
          <a:p>
            <a:pPr eaLnBrk="1" hangingPunct="1"/>
            <a:r>
              <a:rPr lang="en-GB" smtClean="0"/>
              <a:t> Maramu staviti ispod savijene nadkolenice operisane noge. Stopalo podići, a koleno ispružiti nagore.</a:t>
            </a:r>
            <a:endParaRPr lang="sr-Latn-CS" smtClean="0"/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6. </a:t>
            </a:r>
            <a:r>
              <a:rPr lang="sr-Latn-CS" b="1" smtClean="0"/>
              <a:t>Vežbe u sedećoj poziciji</a:t>
            </a:r>
            <a:endParaRPr lang="en-US" smtClean="0"/>
          </a:p>
          <a:p>
            <a:pPr eaLnBrk="1" hangingPunct="1"/>
            <a:r>
              <a:rPr lang="sr-Latn-CS" smtClean="0"/>
              <a:t>Sedeti na višoj stolici, nadkolenica leži čvrsto na podlozi, a podkolenica se ispruža nagore.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Pravila za vreme boravka u bolnici i za kući</a:t>
            </a:r>
            <a:endParaRPr lang="en-US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Cipele moraju biti ravne i čvrste. Pri obuvanju cipela koristiti dugačku kašiku za obuvanje cipela.</a:t>
            </a:r>
            <a:endParaRPr lang="en-US" smtClean="0"/>
          </a:p>
          <a:p>
            <a:pPr eaLnBrk="1" hangingPunct="1"/>
            <a:r>
              <a:rPr lang="sr-Latn-CS" smtClean="0"/>
              <a:t>Prvih 10-12 nedelja pacijent se okreće samo na zdravu stranu, i pri tome koristiti jastuk između nogu.</a:t>
            </a:r>
          </a:p>
          <a:p>
            <a:pPr eaLnBrk="1" hangingPunct="1"/>
            <a:r>
              <a:rPr lang="sr-Latn-CS" smtClean="0"/>
              <a:t>Noge ne prekrštati jednu preko druge. Ne praviti ekstremne pokrete u pravcu spoljne i unutrašnje rotacije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Pravila za vreme boravka u bolnici i za kući</a:t>
            </a:r>
            <a:endParaRPr lang="en-US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Kukove ne savijati nikada preko 90 stepeni. Izbegavati  sedenje na niskim stolicama, foteljama i klupama u parku.</a:t>
            </a:r>
          </a:p>
          <a:p>
            <a:pPr eaLnBrk="1" hangingPunct="1"/>
            <a:r>
              <a:rPr lang="sr-Latn-CS" smtClean="0"/>
              <a:t>Samostalna vožnja automobilom tek posle tri meseca</a:t>
            </a:r>
          </a:p>
          <a:p>
            <a:pPr eaLnBrk="1" hangingPunct="1"/>
            <a:r>
              <a:rPr lang="sr-Latn-CS" smtClean="0"/>
              <a:t>Bicikl voziti tek u dogovoru sa lekarom.</a:t>
            </a:r>
            <a:endParaRPr lang="en-US" smtClean="0"/>
          </a:p>
          <a:p>
            <a:pPr eaLnBrk="1" hangingPunct="1"/>
            <a:r>
              <a:rPr lang="sr-Latn-CS" smtClean="0"/>
              <a:t>Izbegavati nošenje većih tereta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smtClean="0"/>
              <a:t>Salvati-Wilson skala-</a:t>
            </a:r>
            <a:br>
              <a:rPr lang="en-US" sz="2800" b="1" smtClean="0"/>
            </a:br>
            <a:r>
              <a:rPr lang="en-US" sz="2800" b="1" smtClean="0"/>
              <a:t>modifikovana po M. Jevti</a:t>
            </a:r>
            <a:r>
              <a:rPr lang="sr-Latn-CS" sz="2800" b="1" smtClean="0"/>
              <a:t>ć</a:t>
            </a:r>
            <a:r>
              <a:rPr lang="en-US" sz="2800" b="1" smtClean="0"/>
              <a:t>u-M.Todoroviću</a:t>
            </a:r>
            <a:endParaRPr lang="sr-Latn-CS" sz="2800" b="1" smtClean="0"/>
          </a:p>
        </p:txBody>
      </p:sp>
      <p:graphicFrame>
        <p:nvGraphicFramePr>
          <p:cNvPr id="36923" name="Group 59"/>
          <p:cNvGraphicFramePr>
            <a:graphicFrameLocks noGrp="1"/>
          </p:cNvGraphicFramePr>
          <p:nvPr>
            <p:ph type="tbl" idx="1"/>
          </p:nvPr>
        </p:nvGraphicFramePr>
        <p:xfrm>
          <a:off x="1476375" y="3429000"/>
          <a:ext cx="5983288" cy="431800"/>
        </p:xfrm>
        <a:graphic>
          <a:graphicData uri="http://schemas.openxmlformats.org/drawingml/2006/table">
            <a:tbl>
              <a:tblPr/>
              <a:tblGrid>
                <a:gridCol w="541338"/>
                <a:gridCol w="620712"/>
                <a:gridCol w="619125"/>
                <a:gridCol w="620713"/>
                <a:gridCol w="619125"/>
                <a:gridCol w="620712"/>
                <a:gridCol w="619125"/>
                <a:gridCol w="620713"/>
                <a:gridCol w="620712"/>
                <a:gridCol w="48101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YU" charset="0"/>
                          <a:cs typeface="Times New Roman" pitchFamily="18" charset="0"/>
                        </a:rPr>
                        <a:t>0-1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YU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YU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YU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YU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YU" charset="0"/>
                          <a:cs typeface="Times New Roman" pitchFamily="18" charset="0"/>
                        </a:rPr>
                        <a:t>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YU" charset="0"/>
                          <a:cs typeface="Times New Roman" pitchFamily="18" charset="0"/>
                        </a:rPr>
                        <a:t>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YU" charset="0"/>
                          <a:cs typeface="Times New Roman" pitchFamily="18" charset="0"/>
                        </a:rPr>
                        <a:t>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YU" charset="0"/>
                          <a:cs typeface="Times New Roman" pitchFamily="18" charset="0"/>
                        </a:rPr>
                        <a:t>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YU" charset="0"/>
                          <a:cs typeface="Times New Roman" pitchFamily="18" charset="0"/>
                        </a:rPr>
                        <a:t>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b="1" smtClean="0"/>
              <a:t>A) Bol</a:t>
            </a:r>
          </a:p>
          <a:p>
            <a:pPr eaLnBrk="1" hangingPunct="1"/>
            <a:r>
              <a:rPr lang="en-US" b="1" smtClean="0"/>
              <a:t>Inverzna VAS skala</a:t>
            </a:r>
            <a:r>
              <a:rPr lang="en-US" smtClean="0"/>
              <a:t>	</a:t>
            </a:r>
            <a:endParaRPr lang="sr-Latn-CS" smtClean="0"/>
          </a:p>
        </p:txBody>
      </p:sp>
      <p:grpSp>
        <p:nvGrpSpPr>
          <p:cNvPr id="30748" name="Group 81"/>
          <p:cNvGrpSpPr>
            <a:grpSpLocks/>
          </p:cNvGrpSpPr>
          <p:nvPr/>
        </p:nvGrpSpPr>
        <p:grpSpPr bwMode="auto">
          <a:xfrm>
            <a:off x="1763713" y="4437063"/>
            <a:ext cx="720725" cy="720725"/>
            <a:chOff x="1701" y="3397"/>
            <a:chExt cx="720" cy="720"/>
          </a:xfrm>
        </p:grpSpPr>
        <p:sp>
          <p:nvSpPr>
            <p:cNvPr id="30754" name="AutoShape 82"/>
            <p:cNvSpPr>
              <a:spLocks noChangeArrowheads="1"/>
            </p:cNvSpPr>
            <p:nvPr/>
          </p:nvSpPr>
          <p:spPr bwMode="auto">
            <a:xfrm rot="-243088">
              <a:off x="1885" y="3756"/>
              <a:ext cx="339" cy="3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4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55" name="Group 83"/>
            <p:cNvGrpSpPr>
              <a:grpSpLocks/>
            </p:cNvGrpSpPr>
            <p:nvPr/>
          </p:nvGrpSpPr>
          <p:grpSpPr bwMode="auto">
            <a:xfrm>
              <a:off x="1701" y="3397"/>
              <a:ext cx="720" cy="720"/>
              <a:chOff x="1938" y="3429"/>
              <a:chExt cx="565" cy="565"/>
            </a:xfrm>
          </p:grpSpPr>
          <p:sp>
            <p:nvSpPr>
              <p:cNvPr id="30756" name="Oval 84"/>
              <p:cNvSpPr>
                <a:spLocks noChangeArrowheads="1"/>
              </p:cNvSpPr>
              <p:nvPr/>
            </p:nvSpPr>
            <p:spPr bwMode="auto">
              <a:xfrm>
                <a:off x="1938" y="3429"/>
                <a:ext cx="565" cy="56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7" name="Oval 85"/>
              <p:cNvSpPr>
                <a:spLocks noChangeArrowheads="1"/>
              </p:cNvSpPr>
              <p:nvPr/>
            </p:nvSpPr>
            <p:spPr bwMode="auto">
              <a:xfrm>
                <a:off x="2051" y="3542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8" name="Oval 86"/>
              <p:cNvSpPr>
                <a:spLocks noChangeArrowheads="1"/>
              </p:cNvSpPr>
              <p:nvPr/>
            </p:nvSpPr>
            <p:spPr bwMode="auto">
              <a:xfrm>
                <a:off x="2277" y="3542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49" name="AutoShape 87"/>
          <p:cNvSpPr>
            <a:spLocks noChangeArrowheads="1"/>
          </p:cNvSpPr>
          <p:nvPr/>
        </p:nvSpPr>
        <p:spPr bwMode="auto">
          <a:xfrm rot="-243088">
            <a:off x="2051050" y="4868863"/>
            <a:ext cx="215900" cy="228600"/>
          </a:xfrm>
          <a:custGeom>
            <a:avLst/>
            <a:gdLst>
              <a:gd name="T0" fmla="*/ 107800070 w 21600"/>
              <a:gd name="T1" fmla="*/ 0 h 21600"/>
              <a:gd name="T2" fmla="*/ 26950517 w 21600"/>
              <a:gd name="T3" fmla="*/ 135491975 h 21600"/>
              <a:gd name="T4" fmla="*/ 107800070 w 21600"/>
              <a:gd name="T5" fmla="*/ 67745945 h 21600"/>
              <a:gd name="T6" fmla="*/ 188650553 w 21600"/>
              <a:gd name="T7" fmla="*/ 1354919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0" name="Oval 89"/>
          <p:cNvSpPr>
            <a:spLocks noChangeArrowheads="1"/>
          </p:cNvSpPr>
          <p:nvPr/>
        </p:nvSpPr>
        <p:spPr bwMode="auto">
          <a:xfrm>
            <a:off x="6011863" y="4424363"/>
            <a:ext cx="647700" cy="660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1" name="AutoShape 90"/>
          <p:cNvSpPr>
            <a:spLocks noChangeArrowheads="1"/>
          </p:cNvSpPr>
          <p:nvPr/>
        </p:nvSpPr>
        <p:spPr bwMode="auto">
          <a:xfrm flipV="1">
            <a:off x="6300788" y="4652963"/>
            <a:ext cx="214312" cy="142875"/>
          </a:xfrm>
          <a:custGeom>
            <a:avLst/>
            <a:gdLst>
              <a:gd name="T0" fmla="*/ 104663315 w 21600"/>
              <a:gd name="T1" fmla="*/ 0 h 21600"/>
              <a:gd name="T2" fmla="*/ 26165789 w 21600"/>
              <a:gd name="T3" fmla="*/ 20674594 h 21600"/>
              <a:gd name="T4" fmla="*/ 104663315 w 21600"/>
              <a:gd name="T5" fmla="*/ 10337277 h 21600"/>
              <a:gd name="T6" fmla="*/ 183160732 w 21600"/>
              <a:gd name="T7" fmla="*/ 206745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2" name="Oval 91"/>
          <p:cNvSpPr>
            <a:spLocks noChangeArrowheads="1"/>
          </p:cNvSpPr>
          <p:nvPr/>
        </p:nvSpPr>
        <p:spPr bwMode="auto">
          <a:xfrm>
            <a:off x="6300788" y="4581525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3" name="Oval 92"/>
          <p:cNvSpPr>
            <a:spLocks noChangeArrowheads="1"/>
          </p:cNvSpPr>
          <p:nvPr/>
        </p:nvSpPr>
        <p:spPr bwMode="auto">
          <a:xfrm>
            <a:off x="6443663" y="4581525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900988" cy="4873625"/>
          </a:xfrm>
        </p:spPr>
        <p:txBody>
          <a:bodyPr/>
          <a:lstStyle/>
          <a:p>
            <a:pPr eaLnBrk="1" hangingPunct="1"/>
            <a:r>
              <a:rPr lang="en-US" sz="2800" smtClean="0"/>
              <a:t>0 – nepodno</a:t>
            </a:r>
            <a:r>
              <a:rPr lang="sr-Latn-CS" sz="2800" smtClean="0"/>
              <a:t>š</a:t>
            </a:r>
            <a:r>
              <a:rPr lang="en-US" sz="2800" smtClean="0"/>
              <a:t>ljiv bol - potrebni jaki analgetici</a:t>
            </a:r>
          </a:p>
          <a:p>
            <a:pPr eaLnBrk="1" hangingPunct="1"/>
            <a:r>
              <a:rPr lang="en-US" sz="2800" smtClean="0"/>
              <a:t>2 - intezivan bol- bla</a:t>
            </a:r>
            <a:r>
              <a:rPr lang="sr-Latn-CS" sz="2800" smtClean="0"/>
              <a:t>ž</a:t>
            </a:r>
            <a:r>
              <a:rPr lang="en-US" sz="2800" smtClean="0"/>
              <a:t>i analgetici</a:t>
            </a:r>
          </a:p>
          <a:p>
            <a:pPr eaLnBrk="1" hangingPunct="1"/>
            <a:r>
              <a:rPr lang="en-US" sz="2800" smtClean="0"/>
              <a:t>4 - jak bol- kupira se fizikalnim procedurama</a:t>
            </a:r>
          </a:p>
          <a:p>
            <a:pPr eaLnBrk="1" hangingPunct="1"/>
            <a:r>
              <a:rPr lang="en-US" sz="2800" smtClean="0"/>
              <a:t>6 - bol srednjeg inteziteta</a:t>
            </a:r>
          </a:p>
          <a:p>
            <a:pPr eaLnBrk="1" hangingPunct="1"/>
            <a:r>
              <a:rPr lang="en-US" sz="2800" smtClean="0"/>
              <a:t>8 - umeren bol</a:t>
            </a:r>
          </a:p>
          <a:p>
            <a:pPr eaLnBrk="1" hangingPunct="1"/>
            <a:r>
              <a:rPr lang="en-US" sz="2800" smtClean="0"/>
              <a:t>10 - blag bol									</a:t>
            </a:r>
            <a:endParaRPr lang="sr-Latn-CS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27088" y="1341438"/>
            <a:ext cx="7772400" cy="4114800"/>
          </a:xfrm>
          <a:solidFill>
            <a:schemeClr val="bg2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a-DK" sz="2800" b="1" smtClean="0"/>
              <a:t>B) Obim pokreta									</a:t>
            </a:r>
            <a:endParaRPr lang="pl-PL" sz="2800" smtClean="0"/>
          </a:p>
          <a:p>
            <a:pPr eaLnBrk="1" hangingPunct="1">
              <a:lnSpc>
                <a:spcPct val="80000"/>
              </a:lnSpc>
            </a:pPr>
            <a:r>
              <a:rPr lang="pl-PL" sz="2800" smtClean="0"/>
              <a:t>0 - ankiloza</a:t>
            </a:r>
          </a:p>
          <a:p>
            <a:pPr eaLnBrk="1" hangingPunct="1">
              <a:lnSpc>
                <a:spcPct val="80000"/>
              </a:lnSpc>
            </a:pPr>
            <a:r>
              <a:rPr lang="pl-PL" sz="2800" smtClean="0"/>
              <a:t>2 - kontraktura sa dobrom funkcionalnom pozicijom</a:t>
            </a:r>
          </a:p>
          <a:p>
            <a:pPr eaLnBrk="1" hangingPunct="1">
              <a:lnSpc>
                <a:spcPct val="80000"/>
              </a:lnSpc>
            </a:pPr>
            <a:r>
              <a:rPr lang="pl-PL" sz="2800" smtClean="0"/>
              <a:t>4 - ograničenost pokreta do 2/3 (75%)</a:t>
            </a:r>
          </a:p>
          <a:p>
            <a:pPr eaLnBrk="1" hangingPunct="1">
              <a:lnSpc>
                <a:spcPct val="80000"/>
              </a:lnSpc>
            </a:pPr>
            <a:r>
              <a:rPr lang="pl-PL" sz="2800" smtClean="0"/>
              <a:t>6 - ograničenost pokreta do 1/2 (50%)</a:t>
            </a:r>
          </a:p>
          <a:p>
            <a:pPr eaLnBrk="1" hangingPunct="1">
              <a:lnSpc>
                <a:spcPct val="80000"/>
              </a:lnSpc>
            </a:pPr>
            <a:r>
              <a:rPr lang="pl-PL" sz="2800" smtClean="0"/>
              <a:t>8 - ograničenost pokreta do 1/3 (30%)</a:t>
            </a:r>
          </a:p>
          <a:p>
            <a:pPr eaLnBrk="1" hangingPunct="1">
              <a:lnSpc>
                <a:spcPct val="80000"/>
              </a:lnSpc>
            </a:pPr>
            <a:r>
              <a:rPr lang="pl-PL" sz="2800" smtClean="0"/>
              <a:t>10 - normalna pokretljivost</a:t>
            </a:r>
            <a:endParaRPr lang="sr-Latn-CS" sz="28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55650" y="1341438"/>
            <a:ext cx="7772400" cy="4114800"/>
          </a:xfrm>
          <a:solidFill>
            <a:schemeClr val="bg2"/>
          </a:solidFill>
          <a:ln w="57150" cmpd="thickThin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pl-PL" b="1" smtClean="0"/>
              <a:t>C) Snaga mišića		</a:t>
            </a:r>
          </a:p>
          <a:p>
            <a:pPr eaLnBrk="1" hangingPunct="1"/>
            <a:r>
              <a:rPr lang="pl-PL" sz="2800" b="1" i="1" u="sng" smtClean="0"/>
              <a:t>Evaluacija prati i</a:t>
            </a:r>
            <a:r>
              <a:rPr lang="pl-PL" b="1" i="1" u="sng" smtClean="0"/>
              <a:t> </a:t>
            </a:r>
            <a:r>
              <a:rPr lang="pl-PL" sz="2800" b="1" i="1" u="sng" smtClean="0"/>
              <a:t>ove pokazatelje</a:t>
            </a:r>
            <a:r>
              <a:rPr lang="pl-PL" b="1" smtClean="0"/>
              <a:t>  </a:t>
            </a:r>
            <a:endParaRPr lang="pl-PL" smtClean="0"/>
          </a:p>
          <a:p>
            <a:pPr eaLnBrk="1" hangingPunct="1"/>
            <a:r>
              <a:rPr lang="pl-PL" sz="2000" smtClean="0"/>
              <a:t>0 - 0%			</a:t>
            </a:r>
            <a:r>
              <a:rPr lang="pl-PL" sz="2000" b="1" smtClean="0"/>
              <a:t>Vreme vertikalizacije</a:t>
            </a:r>
            <a:r>
              <a:rPr lang="pl-PL" sz="2000" smtClean="0"/>
              <a:t>	</a:t>
            </a:r>
          </a:p>
          <a:p>
            <a:pPr eaLnBrk="1" hangingPunct="1"/>
            <a:r>
              <a:rPr lang="pl-PL" sz="2000" smtClean="0"/>
              <a:t>2 - 10%			</a:t>
            </a:r>
            <a:r>
              <a:rPr lang="pl-PL" sz="2000" b="1" smtClean="0"/>
              <a:t>kada je dozvoljen oslonac</a:t>
            </a:r>
            <a:endParaRPr lang="pl-PL" sz="2000" smtClean="0"/>
          </a:p>
          <a:p>
            <a:pPr eaLnBrk="1" hangingPunct="1"/>
            <a:r>
              <a:rPr lang="pl-PL" sz="2000" smtClean="0"/>
              <a:t>4 - 25%				</a:t>
            </a:r>
            <a:r>
              <a:rPr lang="pl-PL" sz="2000" b="1" smtClean="0"/>
              <a:t>egalitet nogu</a:t>
            </a:r>
            <a:endParaRPr lang="sv-SE" sz="2000" smtClean="0"/>
          </a:p>
          <a:p>
            <a:pPr eaLnBrk="1" hangingPunct="1"/>
            <a:r>
              <a:rPr lang="sv-SE" sz="2000" smtClean="0"/>
              <a:t>6 - 50%				</a:t>
            </a:r>
            <a:r>
              <a:rPr lang="sv-SE" sz="2000" b="1" smtClean="0"/>
              <a:t>infekcija</a:t>
            </a:r>
            <a:endParaRPr lang="sv-SE" sz="2000" smtClean="0"/>
          </a:p>
          <a:p>
            <a:pPr eaLnBrk="1" hangingPunct="1"/>
            <a:r>
              <a:rPr lang="sv-SE" sz="2000" smtClean="0"/>
              <a:t>8 - 75%				</a:t>
            </a:r>
            <a:r>
              <a:rPr lang="sv-SE" sz="2000" b="1" smtClean="0"/>
              <a:t>mortalitet</a:t>
            </a:r>
            <a:endParaRPr lang="sv-SE" sz="2000" smtClean="0"/>
          </a:p>
          <a:p>
            <a:pPr eaLnBrk="1" hangingPunct="1"/>
            <a:r>
              <a:rPr lang="sv-SE" sz="2000" smtClean="0"/>
              <a:t>10 - 100%</a:t>
            </a:r>
            <a:endParaRPr lang="sr-Latn-CS" sz="20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55650" y="1268413"/>
            <a:ext cx="7772400" cy="4537075"/>
          </a:xfrm>
          <a:solidFill>
            <a:schemeClr val="bg2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2800" b="1" smtClean="0"/>
              <a:t>D) Hodanje</a:t>
            </a:r>
            <a:endParaRPr lang="sv-SE" sz="2800" smtClean="0"/>
          </a:p>
          <a:p>
            <a:pPr eaLnBrk="1" hangingPunct="1">
              <a:lnSpc>
                <a:spcPct val="90000"/>
              </a:lnSpc>
            </a:pPr>
            <a:r>
              <a:rPr lang="sv-SE" sz="2800" smtClean="0"/>
              <a:t>0 - vezan za krevet</a:t>
            </a:r>
            <a:endParaRPr lang="pl-PL" sz="2800" smtClean="0"/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2 - vezan za kolica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4 - vezan za šetalicu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6 - upotreba jednog štapa, hoda do 5 stanbenih blokova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8 - upotreba jednog </a:t>
            </a:r>
            <a:r>
              <a:rPr lang="sr-Latn-CS" sz="2800" smtClean="0"/>
              <a:t>š</a:t>
            </a:r>
            <a:r>
              <a:rPr lang="en-US" sz="2800" smtClean="0"/>
              <a:t>tapa, hoda duge distance</a:t>
            </a:r>
            <a:endParaRPr lang="pl-PL" sz="2800" smtClean="0"/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10 - hoda bez upotrebe štapa na duge relacije</a:t>
            </a:r>
            <a:r>
              <a:rPr lang="sr-Latn-CS" sz="2800" smtClean="0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971550" y="1125538"/>
            <a:ext cx="7772400" cy="4464050"/>
          </a:xfrm>
          <a:solidFill>
            <a:schemeClr val="bg2"/>
          </a:solidFill>
          <a:ln w="76200" cmpd="tri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800" b="1" smtClean="0"/>
              <a:t>D) Funkcija</a:t>
            </a:r>
            <a:endParaRPr lang="pl-PL" sz="2800" smtClean="0"/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0 - vezan za krevet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2 - vezan za kuću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4 - ograničena sposbnost obavljanja kućnih aktivnosti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6 - obavlja većinu kućnih poslova, ide u kupovinu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8 - blage restrikcije fizičke aktivnosti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10 - normalna aktivnost</a:t>
            </a:r>
            <a:endParaRPr lang="sr-Latn-CS" sz="28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Rehabilitacija kod totalne endoproteze kolena</a:t>
            </a:r>
            <a:endParaRPr lang="sr-Latn-CS"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Pregled fizioterapeuta</a:t>
            </a:r>
            <a:endParaRPr lang="en-US" smtClean="0"/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Observacija</a:t>
            </a:r>
          </a:p>
          <a:p>
            <a:pPr eaLnBrk="1" hangingPunct="1"/>
            <a:r>
              <a:rPr lang="sr-Latn-CS" smtClean="0"/>
              <a:t>Palpacija</a:t>
            </a:r>
          </a:p>
          <a:p>
            <a:pPr eaLnBrk="1" hangingPunct="1"/>
            <a:r>
              <a:rPr lang="sr-Latn-CS" smtClean="0"/>
              <a:t>Analiza tonusa</a:t>
            </a:r>
          </a:p>
          <a:p>
            <a:pPr eaLnBrk="1" hangingPunct="1"/>
            <a:r>
              <a:rPr lang="sr-Latn-CS" smtClean="0"/>
              <a:t>Analiza mišićne snage</a:t>
            </a:r>
          </a:p>
          <a:p>
            <a:pPr eaLnBrk="1" hangingPunct="1"/>
            <a:r>
              <a:rPr lang="sr-Latn-CS" smtClean="0"/>
              <a:t>Analiza obima pokreta</a:t>
            </a:r>
          </a:p>
          <a:p>
            <a:pPr eaLnBrk="1" hangingPunct="1"/>
            <a:r>
              <a:rPr lang="sr-Latn-CS" smtClean="0"/>
              <a:t>Analiza trofike</a:t>
            </a:r>
          </a:p>
          <a:p>
            <a:pPr eaLnBrk="1" hangingPunct="1"/>
            <a:r>
              <a:rPr lang="sr-Latn-CS" smtClean="0"/>
              <a:t>Fukcionalna procena kroz specifične testove.</a:t>
            </a:r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Uvod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U liter</a:t>
            </a:r>
            <a:r>
              <a:rPr lang="sr-Latn-CS" smtClean="0"/>
              <a:t>a</a:t>
            </a:r>
            <a:r>
              <a:rPr lang="en-US" smtClean="0"/>
              <a:t>turi ima malo radova koji obra</a:t>
            </a:r>
            <a:r>
              <a:rPr lang="sr-Latn-CS" smtClean="0"/>
              <a:t>đ</a:t>
            </a:r>
            <a:r>
              <a:rPr lang="en-US" smtClean="0"/>
              <a:t>uju ovu problematiku. Uglavnom se svode na kratka saopštenja uz mali osvrt na konkretne mere u ranom postoperativnom le</a:t>
            </a:r>
            <a:r>
              <a:rPr lang="sr-Latn-CS" smtClean="0"/>
              <a:t>č</a:t>
            </a:r>
            <a:r>
              <a:rPr lang="en-US" smtClean="0"/>
              <a:t>enju nakon endoproteze kolena. Ipak se mogu izvu</a:t>
            </a:r>
            <a:r>
              <a:rPr lang="sr-Latn-CS" smtClean="0"/>
              <a:t>ć</a:t>
            </a:r>
            <a:r>
              <a:rPr lang="en-US" smtClean="0"/>
              <a:t>i osnovni ciljevi u smislu poboljšanja muskularnog, proprioceptivnog i koordinativnog deficita.</a:t>
            </a:r>
            <a:endParaRPr lang="sr-Latn-C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Ciljevi rehabilitacije</a:t>
            </a:r>
            <a:r>
              <a:rPr lang="sr-Latn-CS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2651125"/>
            <a:ext cx="7772400" cy="3368675"/>
          </a:xfrm>
        </p:spPr>
        <p:txBody>
          <a:bodyPr/>
          <a:lstStyle/>
          <a:p>
            <a:pPr eaLnBrk="1" hangingPunct="1"/>
            <a:r>
              <a:rPr lang="sr-Latn-CS" smtClean="0"/>
              <a:t>r</a:t>
            </a:r>
            <a:r>
              <a:rPr lang="en-US" smtClean="0"/>
              <a:t>edukcija bola,</a:t>
            </a:r>
          </a:p>
          <a:p>
            <a:pPr eaLnBrk="1" hangingPunct="1"/>
            <a:r>
              <a:rPr lang="sr-Latn-CS" smtClean="0"/>
              <a:t>P</a:t>
            </a:r>
            <a:r>
              <a:rPr lang="en-US" smtClean="0"/>
              <a:t>ostizanje funkcionalne stabilnosti kolena i</a:t>
            </a:r>
          </a:p>
          <a:p>
            <a:pPr eaLnBrk="1" hangingPunct="1"/>
            <a:r>
              <a:rPr lang="en-US" smtClean="0"/>
              <a:t>Podizanje individulanog mobiliteta u cilju poboljšanja kvaliteta života.</a:t>
            </a:r>
            <a:endParaRPr lang="sr-Latn-C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Program rehabilitacije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2651125"/>
            <a:ext cx="7772400" cy="3368675"/>
          </a:xfrm>
        </p:spPr>
        <p:txBody>
          <a:bodyPr/>
          <a:lstStyle/>
          <a:p>
            <a:pPr eaLnBrk="1" hangingPunct="1"/>
            <a:r>
              <a:rPr lang="en-US" smtClean="0"/>
              <a:t>Fizijatar i ortoped moraju napraviti postoperativni program koji se može rezimiritai na sledeći način:</a:t>
            </a:r>
          </a:p>
          <a:p>
            <a:pPr eaLnBrk="1" hangingPunct="1"/>
            <a:r>
              <a:rPr lang="en-US" smtClean="0"/>
              <a:t>Nakon operacije noga se odmah stavlja u penastu šinu u položaju ekstenzije.</a:t>
            </a:r>
            <a:endParaRPr lang="sr-Latn-C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/>
              <a:t>I-dan nakon </a:t>
            </a:r>
            <a:r>
              <a:rPr lang="en-US" b="1" i="1" smtClean="0"/>
              <a:t>operacije</a:t>
            </a:r>
            <a:endParaRPr lang="sr-Latn-C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2324100"/>
            <a:ext cx="7624762" cy="3695700"/>
          </a:xfrm>
        </p:spPr>
        <p:txBody>
          <a:bodyPr/>
          <a:lstStyle/>
          <a:p>
            <a:pPr eaLnBrk="1" hangingPunct="1"/>
            <a:r>
              <a:rPr lang="en-US" smtClean="0"/>
              <a:t>-</a:t>
            </a:r>
            <a:r>
              <a:rPr lang="sr-Latn-CS" smtClean="0"/>
              <a:t> </a:t>
            </a:r>
            <a:r>
              <a:rPr lang="en-US" smtClean="0"/>
              <a:t>izmena ekstenzije i fleksije do 60</a:t>
            </a:r>
            <a:r>
              <a:rPr lang="en-US" smtClean="0">
                <a:sym typeface="Symbol" pitchFamily="18" charset="2"/>
              </a:rPr>
              <a:t></a:t>
            </a:r>
            <a:endParaRPr lang="en-US" smtClean="0"/>
          </a:p>
          <a:p>
            <a:pPr eaLnBrk="1" hangingPunct="1"/>
            <a:r>
              <a:rPr lang="en-US" smtClean="0"/>
              <a:t>-</a:t>
            </a:r>
            <a:r>
              <a:rPr lang="sr-Latn-CS" smtClean="0"/>
              <a:t> </a:t>
            </a:r>
            <a:r>
              <a:rPr lang="en-US" smtClean="0"/>
              <a:t>fleksija se obavlja uz asistenciju </a:t>
            </a:r>
            <a:r>
              <a:rPr lang="sr-Latn-CS" smtClean="0"/>
              <a:t>                  </a:t>
            </a:r>
            <a:r>
              <a:rPr lang="en-US" smtClean="0"/>
              <a:t>(podpomognuti </a:t>
            </a:r>
            <a:r>
              <a:rPr lang="sr-Latn-CS" smtClean="0"/>
              <a:t>   </a:t>
            </a:r>
            <a:r>
              <a:rPr lang="en-US" smtClean="0"/>
              <a:t>pokret)</a:t>
            </a:r>
          </a:p>
          <a:p>
            <a:pPr eaLnBrk="1" hangingPunct="1"/>
            <a:r>
              <a:rPr lang="en-US" smtClean="0"/>
              <a:t>-</a:t>
            </a:r>
            <a:r>
              <a:rPr lang="sr-Latn-CS" smtClean="0"/>
              <a:t> </a:t>
            </a:r>
            <a:r>
              <a:rPr lang="en-US" smtClean="0"/>
              <a:t>ekstenzija se obavlja pasivno u punom obimu</a:t>
            </a:r>
          </a:p>
          <a:p>
            <a:pPr eaLnBrk="1" hangingPunct="1"/>
            <a:r>
              <a:rPr lang="en-US" smtClean="0"/>
              <a:t>-</a:t>
            </a:r>
            <a:r>
              <a:rPr lang="sr-Latn-CS" smtClean="0"/>
              <a:t> </a:t>
            </a:r>
            <a:r>
              <a:rPr lang="en-US" smtClean="0"/>
              <a:t>pacijent može da sedi na ivici kreveta</a:t>
            </a:r>
            <a:endParaRPr lang="sr-Latn-C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223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/>
              <a:t>II-dan nakon operacije</a:t>
            </a:r>
            <a:endParaRPr lang="sr-Latn-C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3043238"/>
            <a:ext cx="7772400" cy="2292350"/>
          </a:xfrm>
        </p:spPr>
        <p:txBody>
          <a:bodyPr/>
          <a:lstStyle/>
          <a:p>
            <a:pPr eaLnBrk="1" hangingPunct="1"/>
            <a:r>
              <a:rPr lang="en-US" smtClean="0"/>
              <a:t>Sprovodi se isti program kao i prvog dana, kod normalne motorike i dubokog senzibiliteta</a:t>
            </a:r>
            <a:endParaRPr lang="sr-Latn-CS" smtClean="0"/>
          </a:p>
          <a:p>
            <a:pPr eaLnBrk="1" hangingPunct="1"/>
            <a:r>
              <a:rPr lang="sr-Latn-CS" smtClean="0"/>
              <a:t>P</a:t>
            </a:r>
            <a:r>
              <a:rPr lang="en-US" smtClean="0"/>
              <a:t>acijent počinje da stoji pored kreveta.</a:t>
            </a:r>
            <a:endParaRPr lang="sr-Latn-C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/>
              <a:t>III-dan nakon operacije</a:t>
            </a:r>
            <a:endParaRPr lang="sr-Latn-C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229600" cy="3128963"/>
          </a:xfrm>
        </p:spPr>
        <p:txBody>
          <a:bodyPr/>
          <a:lstStyle/>
          <a:p>
            <a:pPr eaLnBrk="1" hangingPunct="1"/>
            <a:r>
              <a:rPr lang="sr-Latn-CS" smtClean="0"/>
              <a:t>H</a:t>
            </a:r>
            <a:r>
              <a:rPr lang="en-US" smtClean="0"/>
              <a:t>od sa podpazušnim štakama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en-US" smtClean="0"/>
              <a:t>Ako u toku dana preko motoričke šine postignemo fleksiju od 90</a:t>
            </a:r>
            <a:r>
              <a:rPr lang="en-US" smtClean="0">
                <a:sym typeface="Symbol" pitchFamily="18" charset="2"/>
              </a:rPr>
              <a:t></a:t>
            </a:r>
            <a:r>
              <a:rPr lang="en-US" smtClean="0"/>
              <a:t>, onda je noga preko noći  u miru još nekoliko dana u položaju ekstenzije u penastoj šini.</a:t>
            </a:r>
            <a:endParaRPr lang="sr-Latn-C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i="1"/>
              <a:t>U daljem programu težimo sledećim ciljevima:</a:t>
            </a:r>
            <a:endParaRPr lang="sr-Latn-CS" sz="28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povećanje pokretljivosti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aktivno izvodjenje prelaznih pokreta u okviru uobičajene pokretljivosti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izrada najbolje mogućeg ekonomiččnog  hoda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postizanje dobre stabilizacije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škola propriocepcije uz stalno povećanje opterećenja.</a:t>
            </a:r>
            <a:endParaRPr lang="sr-Latn-C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Rehabilitacija nakon trećeg dana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8229600" cy="2913062"/>
          </a:xfrm>
        </p:spPr>
        <p:txBody>
          <a:bodyPr/>
          <a:lstStyle/>
          <a:p>
            <a:pPr eaLnBrk="1" hangingPunct="1"/>
            <a:r>
              <a:rPr lang="en-US" smtClean="0"/>
              <a:t>Ovakvim načinom se relativno brzo(5-6 dana) postiže pokretljivost fleksija/ekstenzija 90</a:t>
            </a:r>
            <a:r>
              <a:rPr lang="en-US" smtClean="0">
                <a:sym typeface="Symbol" pitchFamily="18" charset="2"/>
              </a:rPr>
              <a:t></a:t>
            </a:r>
            <a:r>
              <a:rPr lang="en-US" smtClean="0"/>
              <a:t>/0</a:t>
            </a:r>
            <a:r>
              <a:rPr lang="en-US" smtClean="0">
                <a:sym typeface="Symbol" pitchFamily="18" charset="2"/>
              </a:rPr>
              <a:t></a:t>
            </a:r>
            <a:r>
              <a:rPr lang="en-US" smtClean="0"/>
              <a:t>/0</a:t>
            </a:r>
            <a:r>
              <a:rPr lang="en-US" smtClean="0">
                <a:sym typeface="Symbol" pitchFamily="18" charset="2"/>
              </a:rPr>
              <a:t></a:t>
            </a:r>
            <a:endParaRPr lang="sr-Latn-CS" smtClean="0">
              <a:sym typeface="Symbol" pitchFamily="18" charset="2"/>
            </a:endParaRPr>
          </a:p>
          <a:p>
            <a:pPr eaLnBrk="1" hangingPunct="1"/>
            <a:r>
              <a:rPr lang="en-US" smtClean="0"/>
              <a:t>Kad fleksija dostigne 120</a:t>
            </a:r>
            <a:r>
              <a:rPr lang="en-US" smtClean="0">
                <a:sym typeface="Symbol" pitchFamily="18" charset="2"/>
              </a:rPr>
              <a:t></a:t>
            </a:r>
            <a:r>
              <a:rPr lang="en-US" smtClean="0"/>
              <a:t> tada je pacijent spreman za penjanje uz stepenice.</a:t>
            </a:r>
            <a:endParaRPr lang="sr-Latn-C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/>
              <a:t>Puna ekstenzija operisanog kolena je elementarni uslov za njegovu stabilnost</a:t>
            </a:r>
            <a:endParaRPr lang="sr-Latn-CS" sz="2800" b="1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sr-Latn-C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Kroz implanatciju endoproteze preporučuje se da se preko zadnjeg dela tibije,koji se resecira,zategne jač</a:t>
            </a:r>
            <a:r>
              <a:rPr lang="sr-Latn-CS" smtClean="0"/>
              <a:t>e</a:t>
            </a:r>
            <a:r>
              <a:rPr lang="en-US" smtClean="0"/>
              <a:t> tetivni aparat kolena nego kod neoperisanog kolena.</a:t>
            </a:r>
            <a:endParaRPr lang="sr-Latn-C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Iz tih razloga mora se računati na jednu nestabilnost kolena u fleksiji koja se može uz veliki napor samo aktivno kompezovati.</a:t>
            </a:r>
            <a:endParaRPr lang="sr-Latn-C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Tako</a:t>
            </a:r>
            <a:r>
              <a:rPr lang="sr-Latn-CS" smtClean="0"/>
              <a:t>đ</a:t>
            </a:r>
            <a:r>
              <a:rPr lang="en-US" smtClean="0"/>
              <a:t>e ovo povlači otežanu ekstenziju kolena. </a:t>
            </a:r>
            <a:endParaRPr lang="sr-Latn-C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Zbog toga je potrebno primeniti tehnike, zglobnog klizanja,trakcije,i angularnih tehnika na osnovi različitih manipulativnih zahvata</a:t>
            </a:r>
            <a:r>
              <a:rPr lang="en-US" sz="2800" smtClean="0"/>
              <a:t>.</a:t>
            </a:r>
            <a:endParaRPr lang="sr-Latn-CS" sz="28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Kada postaviti motoričku šinu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en-US" smtClean="0"/>
              <a:t>Od petog dana od operacije,</a:t>
            </a:r>
            <a:r>
              <a:rPr lang="sr-Latn-CS" smtClean="0"/>
              <a:t> </a:t>
            </a:r>
            <a:r>
              <a:rPr lang="en-US" smtClean="0"/>
              <a:t>može se koristiti masaža i aplikacija toplote.</a:t>
            </a:r>
            <a:endParaRPr lang="sr-Latn-CS" smtClean="0"/>
          </a:p>
          <a:p>
            <a:pPr algn="just" eaLnBrk="1" hangingPunct="1"/>
            <a:r>
              <a:rPr lang="en-US" smtClean="0"/>
              <a:t>Ekstenzija može zaostajati  ne samo zbog korišćenja motoričke šine nego i zbog skraćenja ischiokruralne muskulature.</a:t>
            </a:r>
            <a:r>
              <a:rPr lang="sr-Latn-CS" smtClean="0"/>
              <a:t> </a:t>
            </a:r>
          </a:p>
          <a:p>
            <a:pPr algn="just" eaLnBrk="1" hangingPunct="1"/>
            <a:r>
              <a:rPr lang="en-US" smtClean="0"/>
              <a:t>Zbog to</a:t>
            </a:r>
            <a:r>
              <a:rPr lang="sr-Latn-CS" smtClean="0"/>
              <a:t>g</a:t>
            </a:r>
            <a:r>
              <a:rPr lang="en-US" smtClean="0"/>
              <a:t>a je potrebno od početka pozicionirati nogu u drenažnom položaju.</a:t>
            </a:r>
          </a:p>
          <a:p>
            <a:pPr algn="just" eaLnBrk="1" hangingPunct="1"/>
            <a:r>
              <a:rPr lang="en-US" smtClean="0"/>
              <a:t>Tako</a:t>
            </a:r>
            <a:r>
              <a:rPr lang="sr-Latn-CS" smtClean="0"/>
              <a:t>đ</a:t>
            </a:r>
            <a:r>
              <a:rPr lang="en-US" smtClean="0"/>
              <a:t>e</a:t>
            </a:r>
            <a:r>
              <a:rPr lang="sr-Latn-CS" smtClean="0"/>
              <a:t> je</a:t>
            </a:r>
            <a:r>
              <a:rPr lang="en-US" smtClean="0"/>
              <a:t> potrebno kasnije postaviti motoričku šinu</a:t>
            </a:r>
            <a:r>
              <a:rPr lang="sr-Latn-CS" smtClean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Terapijski plan</a:t>
            </a:r>
            <a:endParaRPr lang="en-US" smtClean="0"/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115300" cy="4873625"/>
          </a:xfrm>
        </p:spPr>
        <p:txBody>
          <a:bodyPr/>
          <a:lstStyle/>
          <a:p>
            <a:pPr eaLnBrk="1" hangingPunct="1"/>
            <a:r>
              <a:rPr lang="sr-Latn-CS" smtClean="0"/>
              <a:t>Postavljanje ciljeva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- opšti ciljevi – funkcionalno i motoričko ospo</a:t>
            </a:r>
            <a:r>
              <a:rPr lang="en-US" smtClean="0"/>
              <a:t>so</a:t>
            </a:r>
            <a:r>
              <a:rPr lang="sr-Latn-CS" smtClean="0"/>
              <a:t>bljavanje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- specifični ciljevi – redukcija bola, tretman govornih poremećaja, povećanje mišićne snage, povećanje obima pokreta, poboljšanje trofike, stimualcija kalusa, redukcija posturalnih poremećaja i sl.</a:t>
            </a:r>
            <a:endParaRPr lang="en-U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Kada postaviti motoričku šinu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No kasnije postavljanje motoričke šine može usloviti probleme u smislu postizanja pune fleksije. Ovde treba pronaći optimalno vreme za postavljanje motoričke šine. Optimalno vreme za postavljanje motoričke šine prema današnjim saznanjima je 4-5 dan posle operacije.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Mnogi pacijent pri ustajanju i hodanju zbog straha "da se nešto ne pokvari" drže nogu u semifleksiji.Osnovni cilj je da svaku motoričku radnju pacijenta analiziramo i da vršimo korekciju kroz svakodnevni trening.</a:t>
            </a:r>
            <a:endParaRPr lang="sr-Latn-CS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Izgradnja fiziološkog ekonomičnog hodanja</a:t>
            </a:r>
            <a:endParaRPr lang="sr-Latn-CS" b="1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86738" cy="487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Pacijent sa gonatrozom kolena je i pre operacije štedeo koleno pri stajanju i hodanju.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Koleno je bilo lakoj semifleksiji, a izmena pokreta fleksija ekstenzija u odskočnoj fazi hoda je takodje bila smanjena.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Naš cilj je da ovaj motorički obrazac prevedemo u najoptimalniji ekonomični vid hodanja.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Ovo postižemo upornim treninog i korekcijom svake faze hoda uz školu propriocepcije.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U toku faze stajanja operisano koleno ima tendenciju ka valgizaciji. Vertikala koleno-stopalo takodje ima tendciju valgus pozicije. Ako učvrstimo petu  kroz jedan obuhvatni uložak stajanje postaje stabilnije i tada se može tek koleno dodatno opteretiti.</a:t>
            </a:r>
            <a:endParaRPr lang="sr-Latn-C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 </a:t>
            </a:r>
            <a:r>
              <a:rPr lang="en-US" b="1"/>
              <a:t>Postizanje stabilnosti</a:t>
            </a:r>
            <a:r>
              <a:rPr lang="en-US"/>
              <a:t> </a:t>
            </a:r>
            <a:endParaRPr lang="sr-Latn-C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mtClean="0"/>
              <a:t>Trening stabilnosti u toku poslednjih godina je značajno promenjen.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mtClean="0"/>
              <a:t>Vežbe iskoraka, vežbe pod opterećenjem sa jednom fiksnom tačkom -stopalo operisane noge- u različitim fazama stajanja je dans uobičajen program kineziterapije.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mtClean="0"/>
              <a:t>Centralna tačka je koordinacija i propriocepcija stabilne ravnoteže.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mtClean="0"/>
              <a:t>Priprema za ovakvu stabilnost je da se nakon operacije odmah sprovode izometrijske vežbe hipotone muskulature (m. quadriceps femoris).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mtClean="0"/>
              <a:t>Dinamične vežbe u cilju jačanja kolene muskulature po pravilu se ne sprovodi.</a:t>
            </a:r>
            <a:endParaRPr lang="sr-Latn-CS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Kineziterapijski program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43863" cy="48736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mtClean="0"/>
              <a:t>Trening hipotone kolene muskulature nije moguće sprovoditi sve dok pacijent ima jake bolove.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mtClean="0"/>
              <a:t>Po prestanku faze zapaljenja i bolova moguće je uključiti u kineziteraijski program i vežbe jačanja snage.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mtClean="0"/>
              <a:t>No ipak se ne preporučuju velika opterećenja jer je dokazano da stabilnost kolena ne korelira u srazmeri sa snagom kolene muskulature (Lentell and all,l995).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mtClean="0"/>
              <a:t>Stabilnost prema ovom autoru se bazira na spremnosti kontrakcije i kontrakcione sposobnosti muskulature, a ne na velikoj mišićnoj snazi.</a:t>
            </a:r>
            <a:endParaRPr lang="sr-Latn-C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Škola propriocepcije pod dodatnim opterećenjem</a:t>
            </a:r>
            <a:endParaRPr lang="sr-Latn-CS" b="1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571625"/>
            <a:ext cx="7772400" cy="44481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mtClean="0"/>
              <a:t>Funkcionalna stabilnost jednog zgloba zavisi pored pasivne stabilnosti i od reakcione spremnosti stabilizirajuće muskulature, položaja i promene opterećenja(aktivna stabilnost).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mtClean="0"/>
              <a:t>Ovo se bazira na informaciji nervnog sistema o mestu i veličini opterećenja na periferiji.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mtClean="0"/>
              <a:t>Ove informacije nervni sistem dobija kroz propriocepciju sistema za kretanje.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mtClean="0"/>
              <a:t>Implantacija endoproteze oštećuje proprioreceptore i na taj način se smanjuje priliv informacija u nervni sistem a što rezultira u smanjenju stabilnosti kolenog zgloba.Ovaj deficit se može značajno kompenzovati kroz istrajan trening reakcije ravnoteže.</a:t>
            </a:r>
            <a:endParaRPr lang="sr-Latn-CS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Kineziterapijski program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2973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mtClean="0"/>
              <a:t>U s položaju stajanja potrebna je aktivna korekcija u cilju postizanja fiziološkog položaja obe noge kao i kičmenog stuba. Ovde je potrebno kroz aktivnu korekciju putem brzih pokreta korigovati poremećaje ravnoteže</a:t>
            </a:r>
            <a:r>
              <a:rPr lang="sr-Latn-CS" smtClean="0"/>
              <a:t> </a:t>
            </a:r>
            <a:r>
              <a:rPr lang="en-US" smtClean="0"/>
              <a:t>(inverzija/everzija stopala</a:t>
            </a:r>
            <a:r>
              <a:rPr lang="sr-Latn-CS" smtClean="0"/>
              <a:t>, </a:t>
            </a:r>
            <a:r>
              <a:rPr lang="en-US" smtClean="0"/>
              <a:t>lateralna fleksija kičme).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mtClean="0"/>
              <a:t>Ovakve vežbe ravnoteže uslovljavaju pojačanje proprioceptivnih impulsa i na taj način upornim treningom postiže se potpuna stabilnost operisanog kolena.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mtClean="0"/>
              <a:t>U daljem postupku potrebno je pacijenta obučiti da kod stajanja na oeprisanoj nozi mora izbeći provocirajuće pokrete u smislu valgizacije i varizacije.</a:t>
            </a:r>
            <a:endParaRPr lang="sr-Latn-CS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Postupci kod cementne endoproteze kolena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643063"/>
            <a:ext cx="7772400" cy="421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Kod  ugradnje cementirane proteze moguće je odmah nakon operacije puno opterećenje.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Ovo opterećenje zavisi od inteziteta bolova u toku opterećenja.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Ipak za klinički rad potrebno je da pacijent koristi podpazušne štake najmanje 6 nedelja.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Posebno je potrebno naglasiti da kod "spongioza-plastik",treba najmanje 6 nedelja koristiti samo delimično opterećenje na operisanu nogu.</a:t>
            </a:r>
            <a:endParaRPr lang="sr-Latn-CS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Opšte napomene</a:t>
            </a:r>
            <a:endParaRPr lang="sr-Latn-CS" b="1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995488"/>
            <a:ext cx="7772400" cy="4024312"/>
          </a:xfrm>
        </p:spPr>
        <p:txBody>
          <a:bodyPr/>
          <a:lstStyle/>
          <a:p>
            <a:pPr eaLnBrk="1" hangingPunct="1"/>
            <a:r>
              <a:rPr lang="en-US" b="1" smtClean="0"/>
              <a:t>a)</a:t>
            </a:r>
            <a:r>
              <a:rPr lang="en-US" smtClean="0"/>
              <a:t>Pacijent nakon operacije može ležati na strani i na trbuhu.</a:t>
            </a:r>
          </a:p>
          <a:p>
            <a:pPr eaLnBrk="1" hangingPunct="1"/>
            <a:r>
              <a:rPr lang="en-US" smtClean="0"/>
              <a:t>b)U toku boravka na odeljenju pacijent uvežbava hod uz stepenice.Pri penjanju uz stepenice operisana noga je pozadi, a kod silaženja je obrnuti tok hoda. Nakon prestanka bolnih nadražaja može pacijent uz i niz stepenice hodati alternativno.</a:t>
            </a:r>
          </a:p>
          <a:p>
            <a:pPr eaLnBrk="1" hangingPunct="1"/>
            <a:r>
              <a:rPr lang="en-US" smtClean="0"/>
              <a:t>c)Povećanje aktiviteta i sportske aktivnosti</a:t>
            </a:r>
            <a:endParaRPr lang="sr-Latn-CS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Opšte napomene</a:t>
            </a:r>
            <a:endParaRPr lang="sr-Latn-CS" b="1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3195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/>
              <a:t>Korišćenje statičkog bicikla je dozvoljeno čim se postigne zadovoljavajuća pokretljivost u kolenom zglobu.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mtClean="0"/>
              <a:t>Slobodna vožnja biciklom obično se dozvoljava nakon trimeseca od operacije.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mtClean="0"/>
              <a:t>Plivanje je teoretski moguće odmah nakon zarastanje operativne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mtClean="0"/>
              <a:t>Sportske aktivnosti gde su potrebni nagli pokreti a posebno skokovi i doskoci ne preporučuju se u kliničkoj praksi.</a:t>
            </a:r>
            <a:endParaRPr lang="sr-Latn-CS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Kineziterapija nakon endoproteze kolena</a:t>
            </a:r>
          </a:p>
        </p:txBody>
      </p:sp>
      <p:pic>
        <p:nvPicPr>
          <p:cNvPr id="57347" name="Picture 8" descr="koleno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1989138"/>
            <a:ext cx="1905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8" name="Picture 7" descr="kolen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565400"/>
            <a:ext cx="31051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7350" name="Picture 10" descr="koleno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4868863"/>
            <a:ext cx="31051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1" name="Picture 11" descr="koleno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5600" y="4797425"/>
            <a:ext cx="30384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Endoproteza kuka</a:t>
            </a:r>
            <a:endParaRPr lang="en-US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Endoproteza kuka predstavlja ugradnju </a:t>
            </a:r>
            <a:r>
              <a:rPr lang="en-US" smtClean="0"/>
              <a:t>odn</a:t>
            </a:r>
            <a:r>
              <a:rPr lang="sr-Latn-CS" smtClean="0"/>
              <a:t>osno zamenu koštanog sistema zgloba kuka stranim materijalom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Razlozi ugradnje endoproteze kuka mogu biti:</a:t>
            </a:r>
          </a:p>
          <a:p>
            <a:pPr eaLnBrk="1" hangingPunct="1"/>
            <a:r>
              <a:rPr lang="sr-Latn-CS" smtClean="0"/>
              <a:t>- traumatološki</a:t>
            </a:r>
          </a:p>
          <a:p>
            <a:pPr eaLnBrk="1" hangingPunct="1"/>
            <a:r>
              <a:rPr lang="sr-Latn-CS" smtClean="0"/>
              <a:t>- netraumatološki</a:t>
            </a:r>
            <a:endParaRPr lang="en-US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Kineziterapija nakon endoproteze kolena</a:t>
            </a:r>
          </a:p>
        </p:txBody>
      </p:sp>
      <p:pic>
        <p:nvPicPr>
          <p:cNvPr id="58371" name="Picture 5" descr="koleno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989138"/>
            <a:ext cx="30575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6" descr="koleno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989138"/>
            <a:ext cx="31337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7" descr="koleno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4076700"/>
            <a:ext cx="26003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8" descr="koleno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5373688"/>
            <a:ext cx="28479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5" name="Picture 9" descr="koleno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5600" y="5516563"/>
            <a:ext cx="2819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6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3789363"/>
            <a:ext cx="30765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5" descr="Kinemax Knieprothese - knstliches Kniegele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936750"/>
            <a:ext cx="49688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5" descr="Modell Totalendoprothese Kniegelenk - künstliches Kniegele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1700213"/>
            <a:ext cx="42640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Endoproteza kuka</a:t>
            </a:r>
            <a:endParaRPr lang="en-US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50" cy="4873625"/>
          </a:xfrm>
        </p:spPr>
        <p:txBody>
          <a:bodyPr/>
          <a:lstStyle/>
          <a:p>
            <a:pPr eaLnBrk="1" hangingPunct="1"/>
            <a:r>
              <a:rPr lang="sr-Latn-CS" smtClean="0"/>
              <a:t>Traumatološki razlozi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- posttraumatska oštećenja acetabuluma</a:t>
            </a:r>
          </a:p>
          <a:p>
            <a:pPr eaLnBrk="1" hangingPunct="1"/>
            <a:r>
              <a:rPr lang="sr-Latn-CS" smtClean="0"/>
              <a:t>- pseudoartroza vrata femura</a:t>
            </a:r>
          </a:p>
          <a:p>
            <a:pPr eaLnBrk="1" hangingPunct="1"/>
            <a:r>
              <a:rPr lang="sr-Latn-CS" smtClean="0"/>
              <a:t>- loše srastao prelom vrata butne kosti</a:t>
            </a:r>
          </a:p>
          <a:p>
            <a:pPr eaLnBrk="1" hangingPunct="1"/>
            <a:r>
              <a:rPr lang="sr-Latn-CS" smtClean="0"/>
              <a:t>- subkapularne i transcervikalne frakture vrata femura 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Ako je frakturna linija preloma vrata femura nepovoljna i loša prognoza vitalnosti glave femura onda se radi ugradnja endoproteze</a:t>
            </a: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Endoproteza kuka</a:t>
            </a:r>
            <a:endParaRPr lang="en-US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38" cy="4873625"/>
          </a:xfrm>
        </p:spPr>
        <p:txBody>
          <a:bodyPr/>
          <a:lstStyle/>
          <a:p>
            <a:pPr eaLnBrk="1" hangingPunct="1"/>
            <a:r>
              <a:rPr lang="sr-Latn-CS" smtClean="0"/>
              <a:t>Netraumatološki razlozi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- bilateralna degeneracija kukova sa upornim bolom</a:t>
            </a:r>
          </a:p>
          <a:p>
            <a:pPr eaLnBrk="1" hangingPunct="1"/>
            <a:r>
              <a:rPr lang="sr-Latn-CS" smtClean="0"/>
              <a:t>- koksartroza vezana za kongenitalnu displaziju</a:t>
            </a:r>
          </a:p>
          <a:p>
            <a:pPr eaLnBrk="1" hangingPunct="1"/>
            <a:r>
              <a:rPr lang="sr-Latn-CS" smtClean="0"/>
              <a:t>- benigni tumori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b="1" smtClean="0">
                <a:latin typeface="France YU" pitchFamily="34" charset="0"/>
                <a:cs typeface="Times New Roman" pitchFamily="18" charset="0"/>
              </a:rPr>
              <a:t/>
            </a:r>
            <a:br>
              <a:rPr lang="sr-Latn-CS" b="1" smtClean="0">
                <a:latin typeface="France YU" pitchFamily="34" charset="0"/>
                <a:cs typeface="Times New Roman" pitchFamily="18" charset="0"/>
              </a:rPr>
            </a:br>
            <a:r>
              <a:rPr lang="en-GB" smtClean="0">
                <a:cs typeface="Times New Roman" pitchFamily="18" charset="0"/>
              </a:rPr>
              <a:t>Endoproteza kuka</a:t>
            </a:r>
            <a:r>
              <a:rPr lang="en-US" smtClean="0"/>
              <a:t> </a:t>
            </a:r>
            <a:r>
              <a:rPr lang="sr-Latn-CS" smtClean="0"/>
              <a:t>(</a:t>
            </a:r>
            <a:r>
              <a:rPr lang="en-GB" smtClean="0">
                <a:solidFill>
                  <a:schemeClr val="tx1"/>
                </a:solidFill>
                <a:cs typeface="Times New Roman" pitchFamily="18" charset="0"/>
              </a:rPr>
              <a:t>Komplikacije</a:t>
            </a:r>
            <a:r>
              <a:rPr lang="sr-Latn-CS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357188" y="1571625"/>
            <a:ext cx="8305800" cy="50006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GB" smtClean="0">
                <a:latin typeface="+mj-lt"/>
                <a:cs typeface="Times New Roman" pitchFamily="18" charset="0"/>
              </a:rPr>
              <a:t>tokom operacije - fractura trochanternog masiva;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GB" smtClean="0">
                <a:latin typeface="+mj-lt"/>
                <a:cs typeface="Times New Roman" pitchFamily="18" charset="0"/>
              </a:rPr>
              <a:t>unošenje infekcije intraoperativno;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GB" smtClean="0">
                <a:latin typeface="+mj-lt"/>
                <a:cs typeface="Times New Roman" pitchFamily="18" charset="0"/>
              </a:rPr>
              <a:t>nepravilno centrirana endoproteza;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GB" smtClean="0">
                <a:latin typeface="+mj-lt"/>
                <a:cs typeface="Times New Roman" pitchFamily="18" charset="0"/>
              </a:rPr>
              <a:t>prekomerni pritisak na acetabulum što uslovljava eroziju rskavice i kasnije kosti;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GB" smtClean="0">
                <a:latin typeface="+mj-lt"/>
                <a:cs typeface="Times New Roman" pitchFamily="18" charset="0"/>
              </a:rPr>
              <a:t>ako šipka endoproteze nije dobro ugra</a:t>
            </a:r>
            <a:r>
              <a:rPr lang="sr-Latn-CS" smtClean="0">
                <a:latin typeface="+mj-lt"/>
                <a:cs typeface="Times New Roman" pitchFamily="18" charset="0"/>
              </a:rPr>
              <a:t>đ</a:t>
            </a:r>
            <a:r>
              <a:rPr lang="en-GB" smtClean="0">
                <a:latin typeface="+mj-lt"/>
                <a:cs typeface="Times New Roman" pitchFamily="18" charset="0"/>
              </a:rPr>
              <a:t>ena</a:t>
            </a:r>
            <a:r>
              <a:rPr lang="sr-Latn-CS" smtClean="0">
                <a:latin typeface="+mj-lt"/>
                <a:cs typeface="Times New Roman" pitchFamily="18" charset="0"/>
              </a:rPr>
              <a:t> </a:t>
            </a:r>
            <a:r>
              <a:rPr lang="en-GB" smtClean="0">
                <a:latin typeface="+mj-lt"/>
                <a:cs typeface="Times New Roman" pitchFamily="18" charset="0"/>
              </a:rPr>
              <a:t>dolazi asporpcije kosti oko nje i nestabilnosti, kla</a:t>
            </a:r>
            <a:r>
              <a:rPr lang="sr-Latn-CS" smtClean="0">
                <a:latin typeface="+mj-lt"/>
                <a:cs typeface="Times New Roman" pitchFamily="18" charset="0"/>
              </a:rPr>
              <a:t>ć</a:t>
            </a:r>
            <a:r>
              <a:rPr lang="en-GB" smtClean="0">
                <a:latin typeface="+mj-lt"/>
                <a:cs typeface="Times New Roman" pitchFamily="18" charset="0"/>
              </a:rPr>
              <a:t>enja endoproteze;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GB" smtClean="0">
                <a:latin typeface="+mj-lt"/>
                <a:cs typeface="Times New Roman" pitchFamily="18" charset="0"/>
              </a:rPr>
              <a:t>rano optere</a:t>
            </a:r>
            <a:r>
              <a:rPr lang="sr-Latn-CS" smtClean="0">
                <a:latin typeface="+mj-lt"/>
                <a:cs typeface="Times New Roman" pitchFamily="18" charset="0"/>
              </a:rPr>
              <a:t>ć</a:t>
            </a:r>
            <a:r>
              <a:rPr lang="en-GB" smtClean="0">
                <a:latin typeface="+mj-lt"/>
                <a:cs typeface="Times New Roman" pitchFamily="18" charset="0"/>
              </a:rPr>
              <a:t>enje i nepravilno dozirano optere</a:t>
            </a:r>
            <a:r>
              <a:rPr lang="sr-Latn-CS" smtClean="0">
                <a:latin typeface="+mj-lt"/>
                <a:cs typeface="Times New Roman" pitchFamily="18" charset="0"/>
              </a:rPr>
              <a:t>ć</a:t>
            </a:r>
            <a:r>
              <a:rPr lang="en-GB" smtClean="0">
                <a:latin typeface="+mj-lt"/>
                <a:cs typeface="Times New Roman" pitchFamily="18" charset="0"/>
              </a:rPr>
              <a:t>enje mo</a:t>
            </a:r>
            <a:r>
              <a:rPr lang="sr-Latn-CS" smtClean="0">
                <a:latin typeface="+mj-lt"/>
                <a:cs typeface="Times New Roman" pitchFamily="18" charset="0"/>
              </a:rPr>
              <a:t>ž</a:t>
            </a:r>
            <a:r>
              <a:rPr lang="en-GB" smtClean="0">
                <a:latin typeface="+mj-lt"/>
                <a:cs typeface="Times New Roman" pitchFamily="18" charset="0"/>
              </a:rPr>
              <a:t>e usloviti razlabljenje  endoproteze;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GB" smtClean="0">
                <a:latin typeface="+mj-lt"/>
                <a:cs typeface="Times New Roman" pitchFamily="18" charset="0"/>
              </a:rPr>
              <a:t>pojava bolova zbog narušenih dizmetrijskih odnosa</a:t>
            </a:r>
            <a:r>
              <a:rPr lang="sr-Latn-CS" smtClean="0">
                <a:latin typeface="+mj-lt"/>
                <a:cs typeface="Times New Roman" pitchFamily="18" charset="0"/>
              </a:rPr>
              <a:t> i </a:t>
            </a:r>
            <a:r>
              <a:rPr lang="en-GB" smtClean="0">
                <a:latin typeface="+mj-lt"/>
                <a:cs typeface="Times New Roman" pitchFamily="18" charset="0"/>
              </a:rPr>
              <a:t>muskulature;</a:t>
            </a:r>
            <a:r>
              <a:rPr lang="sr-Latn-CS" smtClean="0">
                <a:latin typeface="+mj-lt"/>
                <a:cs typeface="Times New Roman" pitchFamily="18" charset="0"/>
              </a:rPr>
              <a:t> </a:t>
            </a:r>
            <a:r>
              <a:rPr lang="en-GB" smtClean="0">
                <a:latin typeface="+mj-lt"/>
                <a:cs typeface="Times New Roman" pitchFamily="18" charset="0"/>
              </a:rPr>
              <a:t>pojava osifikata koji mogu premostiti i spojiti kosti karlice sa femurom i napravit</a:t>
            </a:r>
            <a:r>
              <a:rPr lang="sr-Latn-CS" smtClean="0">
                <a:latin typeface="+mj-lt"/>
              </a:rPr>
              <a:t> </a:t>
            </a:r>
            <a:r>
              <a:rPr lang="en-GB" smtClean="0">
                <a:latin typeface="+mj-lt"/>
                <a:cs typeface="Times New Roman" pitchFamily="18" charset="0"/>
              </a:rPr>
              <a:t>artrodezu.</a:t>
            </a:r>
            <a:r>
              <a:rPr lang="en-US" smtClean="0">
                <a:latin typeface="+mj-lt"/>
              </a:rPr>
              <a:t>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Endoproteza kuka</a:t>
            </a:r>
            <a:endParaRPr lang="en-US"/>
          </a:p>
        </p:txBody>
      </p:sp>
      <p:pic>
        <p:nvPicPr>
          <p:cNvPr id="16387" name="Picture 8" descr="Röntgenaufnahme eines rechten Hüftgelenks (im Bild links) nach einer Prothese">
            <a:hlinkClick r:id="rId2" tooltip="Röntgenaufnahme eines rechten Hüftgelenks (im Bild links) nach einer Prothese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8750" y="1571625"/>
            <a:ext cx="6286500" cy="50641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291</TotalTime>
  <Words>1980</Words>
  <Application>Microsoft Office PowerPoint</Application>
  <PresentationFormat>On-screen Show (4:3)</PresentationFormat>
  <Paragraphs>274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3" baseType="lpstr">
      <vt:lpstr>Tahoma</vt:lpstr>
      <vt:lpstr>Arial</vt:lpstr>
      <vt:lpstr>Century Schoolbook</vt:lpstr>
      <vt:lpstr>Wingdings</vt:lpstr>
      <vt:lpstr>Wingdings 2</vt:lpstr>
      <vt:lpstr>Calibri</vt:lpstr>
      <vt:lpstr>France YU</vt:lpstr>
      <vt:lpstr>Times New Roman</vt:lpstr>
      <vt:lpstr>Times YU</vt:lpstr>
      <vt:lpstr>Symbol</vt:lpstr>
      <vt:lpstr>Oriel</vt:lpstr>
      <vt:lpstr>Endoproteze</vt:lpstr>
      <vt:lpstr>Anamneza</vt:lpstr>
      <vt:lpstr>Pregled fizioterapeuta</vt:lpstr>
      <vt:lpstr>Terapijski plan</vt:lpstr>
      <vt:lpstr>Endoproteza kuka</vt:lpstr>
      <vt:lpstr>Endoproteza kuka</vt:lpstr>
      <vt:lpstr>Endoproteza kuka</vt:lpstr>
      <vt:lpstr> Endoproteza kuka (Komplikacije)</vt:lpstr>
      <vt:lpstr>Endoproteza kuka</vt:lpstr>
      <vt:lpstr>Endoproteza kuka</vt:lpstr>
      <vt:lpstr>Kineziterapija </vt:lpstr>
      <vt:lpstr>Kineziterapija </vt:lpstr>
      <vt:lpstr>Kineziterapija </vt:lpstr>
      <vt:lpstr>Kineziterapija </vt:lpstr>
      <vt:lpstr>Nije dozvoljeno</vt:lpstr>
      <vt:lpstr>Potrebno je</vt:lpstr>
      <vt:lpstr>dozvoljeno</vt:lpstr>
      <vt:lpstr>Šematski prikaz vežbi</vt:lpstr>
      <vt:lpstr>Šematski prikaz vežbi</vt:lpstr>
      <vt:lpstr>Šematski prikaz vežbi</vt:lpstr>
      <vt:lpstr>Pravila za vreme boravka u bolnici i za kući</vt:lpstr>
      <vt:lpstr>Pravila za vreme boravka u bolnici i za kući</vt:lpstr>
      <vt:lpstr>Salvati-Wilson skala- modifikovana po M. Jevtiću-M.Todoroviću</vt:lpstr>
      <vt:lpstr>Slide 24</vt:lpstr>
      <vt:lpstr>Slide 25</vt:lpstr>
      <vt:lpstr>Slide 26</vt:lpstr>
      <vt:lpstr>Slide 27</vt:lpstr>
      <vt:lpstr>Slide 28</vt:lpstr>
      <vt:lpstr>Rehabilitacija kod totalne endoproteze kolena</vt:lpstr>
      <vt:lpstr>Uvod</vt:lpstr>
      <vt:lpstr>Ciljevi rehabilitacije </vt:lpstr>
      <vt:lpstr>Program rehabilitacije</vt:lpstr>
      <vt:lpstr>I-dan nakon operacije</vt:lpstr>
      <vt:lpstr>II-dan nakon operacije</vt:lpstr>
      <vt:lpstr>III-dan nakon operacije</vt:lpstr>
      <vt:lpstr>U daljem programu težimo sledećim ciljevima:</vt:lpstr>
      <vt:lpstr>Rehabilitacija nakon trećeg dana</vt:lpstr>
      <vt:lpstr>Puna ekstenzija operisanog kolena je elementarni uslov za njegovu stabilnost</vt:lpstr>
      <vt:lpstr>Kada postaviti motoričku šinu</vt:lpstr>
      <vt:lpstr>Kada postaviti motoričku šinu</vt:lpstr>
      <vt:lpstr>Izgradnja fiziološkog ekonomičnog hodanja</vt:lpstr>
      <vt:lpstr> Postizanje stabilnosti </vt:lpstr>
      <vt:lpstr>Kineziterapijski program</vt:lpstr>
      <vt:lpstr>Škola propriocepcije pod dodatnim opterećenjem</vt:lpstr>
      <vt:lpstr>Kineziterapijski program</vt:lpstr>
      <vt:lpstr>Postupci kod cementne endoproteze kolena</vt:lpstr>
      <vt:lpstr>Opšte napomene</vt:lpstr>
      <vt:lpstr>Opšte napomene</vt:lpstr>
      <vt:lpstr>Kineziterapija nakon endoproteze kolena</vt:lpstr>
      <vt:lpstr>Kineziterapija nakon endoproteze kolena</vt:lpstr>
      <vt:lpstr>Slide 51</vt:lpstr>
      <vt:lpstr>Slide 52</vt:lpstr>
    </vt:vector>
  </TitlesOfParts>
  <Company>BOOX Computers, Kragujevac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Rehabilitacija traumatoloških bolesnika</dc:title>
  <dc:creator>WIN98SE</dc:creator>
  <cp:lastModifiedBy>Win7</cp:lastModifiedBy>
  <cp:revision>50</cp:revision>
  <dcterms:created xsi:type="dcterms:W3CDTF">2002-12-17T12:07:36Z</dcterms:created>
  <dcterms:modified xsi:type="dcterms:W3CDTF">2014-10-07T12:28:47Z</dcterms:modified>
</cp:coreProperties>
</file>