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6" r:id="rId2"/>
    <p:sldId id="257" r:id="rId3"/>
    <p:sldId id="258" r:id="rId4"/>
    <p:sldId id="259" r:id="rId5"/>
    <p:sldId id="260" r:id="rId6"/>
    <p:sldId id="261" r:id="rId7"/>
    <p:sldId id="263" r:id="rId8"/>
    <p:sldId id="266" r:id="rId9"/>
    <p:sldId id="267" r:id="rId10"/>
    <p:sldId id="264" r:id="rId11"/>
    <p:sldId id="268" r:id="rId12"/>
    <p:sldId id="269" r:id="rId13"/>
    <p:sldId id="271"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310" r:id="rId42"/>
    <p:sldId id="298" r:id="rId43"/>
    <p:sldId id="299" r:id="rId44"/>
    <p:sldId id="300" r:id="rId45"/>
    <p:sldId id="301" r:id="rId46"/>
    <p:sldId id="302" r:id="rId47"/>
    <p:sldId id="304" r:id="rId48"/>
    <p:sldId id="305" r:id="rId49"/>
    <p:sldId id="303" r:id="rId50"/>
    <p:sldId id="306" r:id="rId51"/>
    <p:sldId id="311" r:id="rId52"/>
    <p:sldId id="312" r:id="rId53"/>
    <p:sldId id="307" r:id="rId54"/>
    <p:sldId id="309" r:id="rId55"/>
    <p:sldId id="308" r:id="rId5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E7AC6E69-F2CE-486D-A255-921563DBCF1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5038A13-506D-4BC8-80E1-A5CFCEBF822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D52BD0A-A018-48A8-A7F7-441F0B2BFA5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69988" y="1946275"/>
            <a:ext cx="3810000" cy="4114800"/>
          </a:xfrm>
        </p:spPr>
        <p:txBody>
          <a:bodyPr>
            <a:normAutofit/>
          </a:bodyPr>
          <a:lstStyle/>
          <a:p>
            <a:pPr lvl="0"/>
            <a:endParaRPr lang="en-US" noProof="0"/>
          </a:p>
        </p:txBody>
      </p:sp>
      <p:sp>
        <p:nvSpPr>
          <p:cNvPr id="4" name="Text Placeholder 3"/>
          <p:cNvSpPr>
            <a:spLocks noGrp="1"/>
          </p:cNvSpPr>
          <p:nvPr>
            <p:ph type="body" sz="half" idx="2"/>
          </p:nvPr>
        </p:nvSpPr>
        <p:spPr>
          <a:xfrm>
            <a:off x="5132388" y="1946275"/>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430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5814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7010400" y="6248400"/>
            <a:ext cx="1905000" cy="457200"/>
          </a:xfrm>
        </p:spPr>
        <p:txBody>
          <a:bodyPr/>
          <a:lstStyle>
            <a:lvl1pPr>
              <a:defRPr/>
            </a:lvl1pPr>
          </a:lstStyle>
          <a:p>
            <a:pPr>
              <a:defRPr/>
            </a:pPr>
            <a:fld id="{55413BD7-AD70-4809-96A2-8B41BC5B98A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69988" y="1946275"/>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32388" y="1946275"/>
            <a:ext cx="3810000" cy="4114800"/>
          </a:xfrm>
        </p:spPr>
        <p:txBody>
          <a:bodyPr>
            <a:normAutofit/>
          </a:bodyPr>
          <a:lstStyle/>
          <a:p>
            <a:pPr lvl="0"/>
            <a:endParaRPr lang="en-US" noProof="0"/>
          </a:p>
        </p:txBody>
      </p:sp>
      <p:sp>
        <p:nvSpPr>
          <p:cNvPr id="5" name="Date Placeholder 4"/>
          <p:cNvSpPr>
            <a:spLocks noGrp="1"/>
          </p:cNvSpPr>
          <p:nvPr>
            <p:ph type="dt" sz="half" idx="10"/>
          </p:nvPr>
        </p:nvSpPr>
        <p:spPr>
          <a:xfrm>
            <a:off x="11430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5814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7010400" y="6248400"/>
            <a:ext cx="1905000" cy="457200"/>
          </a:xfrm>
        </p:spPr>
        <p:txBody>
          <a:bodyPr/>
          <a:lstStyle>
            <a:lvl1pPr>
              <a:defRPr/>
            </a:lvl1pPr>
          </a:lstStyle>
          <a:p>
            <a:pPr>
              <a:defRPr/>
            </a:pPr>
            <a:fld id="{00F8CC13-0EBC-4E77-9EAB-9557C3506A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4C408AC5-3F62-4582-92AC-AA5CB716831E}"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B7C76452-D43A-4C69-8EFB-FF4C1943BC0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9F744E4-9374-4BC0-B201-88F827F6D4A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D3711BBE-25A6-486D-9333-71AFA9420FB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B062A4F7-A574-4751-A495-C67AE6A3084D}"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84F4230-3A61-4FC9-A254-6FF2BE8DAD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13081D8E-E061-4949-BA36-F74818C3AA77}"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5DA86386-B5E8-4563-A7E4-74634CB72A7F}"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A8ACC4D4-8AA2-4B29-9608-EAED0728BE0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0" r:id="rId4"/>
    <p:sldLayoutId id="2147483751" r:id="rId5"/>
    <p:sldLayoutId id="2147483758" r:id="rId6"/>
    <p:sldLayoutId id="2147483752" r:id="rId7"/>
    <p:sldLayoutId id="2147483759" r:id="rId8"/>
    <p:sldLayoutId id="2147483760" r:id="rId9"/>
    <p:sldLayoutId id="2147483753" r:id="rId10"/>
    <p:sldLayoutId id="2147483754" r:id="rId11"/>
    <p:sldLayoutId id="2147483761" r:id="rId12"/>
    <p:sldLayoutId id="2147483762" r:id="rId13"/>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C2C2C2"/>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EBEBEB"/>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D5D5D5"/>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286000" y="3124200"/>
            <a:ext cx="6172200" cy="1893888"/>
          </a:xfrm>
        </p:spPr>
        <p:txBody>
          <a:bodyPr/>
          <a:lstStyle/>
          <a:p>
            <a:pPr eaLnBrk="1" fontAlgn="auto" hangingPunct="1">
              <a:spcAft>
                <a:spcPts val="0"/>
              </a:spcAft>
              <a:defRPr/>
            </a:pPr>
            <a:r>
              <a:rPr lang="en-US"/>
              <a:t>VOJTINA RAZVOJNA KINEZIOLOGIJA</a:t>
            </a:r>
            <a:br>
              <a:rPr lang="en-US"/>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7500" y="52388"/>
            <a:ext cx="8637588" cy="1431925"/>
          </a:xfrm>
        </p:spPr>
        <p:txBody>
          <a:bodyPr/>
          <a:lstStyle/>
          <a:p>
            <a:pPr algn="ctr" eaLnBrk="1" fontAlgn="auto" hangingPunct="1">
              <a:spcAft>
                <a:spcPts val="0"/>
              </a:spcAft>
              <a:defRPr/>
            </a:pPr>
            <a:r>
              <a:rPr lang="sr-Latn-CS"/>
              <a:t/>
            </a:r>
            <a:br>
              <a:rPr lang="sr-Latn-CS"/>
            </a:br>
            <a:r>
              <a:rPr lang="en-US"/>
              <a:t>Vojtina </a:t>
            </a:r>
            <a:r>
              <a:rPr lang="en-US" smtClean="0"/>
              <a:t>reakcija</a:t>
            </a:r>
            <a:r>
              <a:rPr lang="en-US"/>
              <a:t/>
            </a:r>
            <a:br>
              <a:rPr lang="en-US"/>
            </a:br>
            <a:endParaRPr lang="en-US"/>
          </a:p>
        </p:txBody>
      </p:sp>
      <p:pic>
        <p:nvPicPr>
          <p:cNvPr id="19459" name="Picture 3"/>
          <p:cNvPicPr>
            <a:picLocks noGrp="1" noChangeAspect="1" noChangeArrowheads="1"/>
          </p:cNvPicPr>
          <p:nvPr>
            <p:ph type="clipArt" sz="half" idx="1"/>
          </p:nvPr>
        </p:nvPicPr>
        <p:blipFill>
          <a:blip r:embed="rId2" cstate="print"/>
          <a:srcRect/>
          <a:stretch>
            <a:fillRect/>
          </a:stretch>
        </p:blipFill>
        <p:spPr>
          <a:xfrm>
            <a:off x="304800" y="2249488"/>
            <a:ext cx="4267200" cy="3765550"/>
          </a:xfrm>
        </p:spPr>
      </p:pic>
      <p:sp>
        <p:nvSpPr>
          <p:cNvPr id="19460" name="Rectangle 4"/>
          <p:cNvSpPr>
            <a:spLocks noGrp="1" noChangeArrowheads="1"/>
          </p:cNvSpPr>
          <p:nvPr>
            <p:ph type="body" sz="half" idx="2"/>
          </p:nvPr>
        </p:nvSpPr>
        <p:spPr>
          <a:xfrm>
            <a:off x="4648200" y="1981200"/>
            <a:ext cx="4114800" cy="4114800"/>
          </a:xfrm>
        </p:spPr>
        <p:txBody>
          <a:bodyPr/>
          <a:lstStyle/>
          <a:p>
            <a:pPr eaLnBrk="1" hangingPunct="1">
              <a:lnSpc>
                <a:spcPct val="90000"/>
              </a:lnSpc>
            </a:pPr>
            <a:r>
              <a:rPr lang="en-US" smtClean="0"/>
              <a:t>Gornja noga se savija u kuku i kolenu sa dorzalnom fleksijom u gornjem skočnom zglobu, pronacijom stopala i širenjem prstiju noge na različitim položajima. Donja noga je ekstendirana, javlja se dorzalna fleksija u skočnom zglobu, ali je stopalo u supinaciji sa savijenim prstima.</a:t>
            </a:r>
          </a:p>
          <a:p>
            <a:pPr eaLnBrk="1" hangingPunct="1">
              <a:lnSpc>
                <a:spcPct val="90000"/>
              </a:lnSpc>
            </a:pP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fontAlgn="auto" hangingPunct="1">
              <a:spcAft>
                <a:spcPts val="0"/>
              </a:spcAft>
              <a:defRPr/>
            </a:pPr>
            <a:r>
              <a:rPr lang="en-US"/>
              <a:t>Druga prelazna faza od kraja sedmog do kraja devetog meseca</a:t>
            </a:r>
          </a:p>
        </p:txBody>
      </p:sp>
      <p:pic>
        <p:nvPicPr>
          <p:cNvPr id="20483" name="Picture 7"/>
          <p:cNvPicPr>
            <a:picLocks noGrp="1" noChangeAspect="1" noChangeArrowheads="1"/>
          </p:cNvPicPr>
          <p:nvPr>
            <p:ph type="clipArt" sz="half" idx="1"/>
          </p:nvPr>
        </p:nvPicPr>
        <p:blipFill>
          <a:blip r:embed="rId2" cstate="print"/>
          <a:srcRect/>
          <a:stretch>
            <a:fillRect/>
          </a:stretch>
        </p:blipFill>
        <p:spPr>
          <a:xfrm>
            <a:off x="457200" y="2590800"/>
            <a:ext cx="3810000" cy="3362325"/>
          </a:xfrm>
          <a:noFill/>
        </p:spPr>
      </p:pic>
      <p:sp>
        <p:nvSpPr>
          <p:cNvPr id="20484" name="Rectangle 4"/>
          <p:cNvSpPr>
            <a:spLocks noGrp="1" noChangeArrowheads="1"/>
          </p:cNvSpPr>
          <p:nvPr>
            <p:ph type="body" sz="half" idx="2"/>
          </p:nvPr>
        </p:nvSpPr>
        <p:spPr/>
        <p:txBody>
          <a:bodyPr/>
          <a:lstStyle/>
          <a:p>
            <a:pPr eaLnBrk="1" hangingPunct="1">
              <a:lnSpc>
                <a:spcPct val="90000"/>
              </a:lnSpc>
            </a:pPr>
            <a:endParaRPr lang="en-US" smtClean="0"/>
          </a:p>
          <a:p>
            <a:pPr eaLnBrk="1" hangingPunct="1">
              <a:lnSpc>
                <a:spcPct val="90000"/>
              </a:lnSpc>
            </a:pPr>
            <a:r>
              <a:rPr lang="en-US" smtClean="0"/>
              <a:t>Ruke su pri okretanju deteta na stranu labave i lako flektirane da kasnije imala tendeciju kretanja ka napred i ka eksrtenziji. Noge se ispružaju ka n</a:t>
            </a:r>
            <a:r>
              <a:rPr lang="sr-Latn-CS" smtClean="0"/>
              <a:t>a</a:t>
            </a:r>
            <a:r>
              <a:rPr lang="en-US" smtClean="0"/>
              <a:t>pred i savijene su u kukovima, opuštene u kolenima. Stopala su dorzalno flektirana, a prsti na nogama su u srednjoj poziciji. </a:t>
            </a:r>
          </a:p>
          <a:p>
            <a:pPr eaLnBrk="1" hangingPunct="1">
              <a:lnSpc>
                <a:spcPct val="90000"/>
              </a:lnSpc>
            </a:pPr>
            <a:endParaRPr lang="en-US" smtClean="0"/>
          </a:p>
        </p:txBody>
      </p:sp>
      <p:sp>
        <p:nvSpPr>
          <p:cNvPr id="20485" name="Rectangle 6"/>
          <p:cNvSpPr>
            <a:spLocks noChangeArrowheads="1"/>
          </p:cNvSpPr>
          <p:nvPr/>
        </p:nvSpPr>
        <p:spPr bwMode="auto">
          <a:xfrm>
            <a:off x="304800" y="6035675"/>
            <a:ext cx="4267200" cy="822325"/>
          </a:xfrm>
          <a:prstGeom prst="rect">
            <a:avLst/>
          </a:prstGeom>
          <a:noFill/>
          <a:ln w="9525">
            <a:noFill/>
            <a:miter lim="800000"/>
            <a:headEnd/>
            <a:tailEnd/>
          </a:ln>
        </p:spPr>
        <p:txBody>
          <a:bodyPr>
            <a:spAutoFit/>
          </a:bodyPr>
          <a:lstStyle/>
          <a:p>
            <a:r>
              <a:rPr lang="en-US"/>
              <a:t>Vojtina reakcija - zdravo dete, 8,5 meseci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fontAlgn="auto" hangingPunct="1">
              <a:spcAft>
                <a:spcPts val="0"/>
              </a:spcAft>
              <a:defRPr/>
            </a:pPr>
            <a:r>
              <a:rPr lang="en-US"/>
              <a:t>Treća faza: 9-13/14 meseci</a:t>
            </a:r>
          </a:p>
        </p:txBody>
      </p:sp>
      <p:sp>
        <p:nvSpPr>
          <p:cNvPr id="21507" name="Rectangle 3"/>
          <p:cNvSpPr>
            <a:spLocks noGrp="1" noChangeArrowheads="1" noTextEdit="1"/>
          </p:cNvSpPr>
          <p:nvPr>
            <p:ph type="clipArt" sz="half" idx="1"/>
          </p:nvPr>
        </p:nvSpPr>
        <p:spPr>
          <a:xfrm>
            <a:off x="457200" y="1981200"/>
            <a:ext cx="3810000" cy="4114800"/>
          </a:xfrm>
        </p:spPr>
      </p:sp>
      <p:sp>
        <p:nvSpPr>
          <p:cNvPr id="21508" name="Rectangle 4"/>
          <p:cNvSpPr>
            <a:spLocks noGrp="1" noChangeArrowheads="1"/>
          </p:cNvSpPr>
          <p:nvPr>
            <p:ph type="body" sz="half" idx="2"/>
          </p:nvPr>
        </p:nvSpPr>
        <p:spPr>
          <a:xfrm>
            <a:off x="4800600" y="1946275"/>
            <a:ext cx="4141788" cy="4114800"/>
          </a:xfrm>
        </p:spPr>
        <p:txBody>
          <a:bodyPr/>
          <a:lstStyle/>
          <a:p>
            <a:pPr eaLnBrk="1" hangingPunct="1">
              <a:lnSpc>
                <a:spcPct val="90000"/>
              </a:lnSpc>
              <a:buFont typeface="Wingdings" pitchFamily="2" charset="2"/>
              <a:buNone/>
              <a:defRPr/>
            </a:pPr>
            <a:endParaRPr lang="en-US" smtClean="0"/>
          </a:p>
          <a:p>
            <a:pPr algn="just" eaLnBrk="1" hangingPunct="1">
              <a:lnSpc>
                <a:spcPct val="90000"/>
              </a:lnSpc>
              <a:defRPr/>
            </a:pPr>
            <a:r>
              <a:rPr lang="en-US" smtClean="0">
                <a:latin typeface="+mj-lt"/>
              </a:rPr>
              <a:t>Gornja ruka i noga su opruženi u stranu. Stopala su flektirana. Donja ruka je flektirana u laktu i opuštena u ramenu. </a:t>
            </a:r>
          </a:p>
          <a:p>
            <a:pPr algn="just" eaLnBrk="1" hangingPunct="1">
              <a:lnSpc>
                <a:spcPct val="90000"/>
              </a:lnSpc>
              <a:defRPr/>
            </a:pPr>
            <a:r>
              <a:rPr lang="en-US" smtClean="0">
                <a:latin typeface="+mj-lt"/>
              </a:rPr>
              <a:t>Nakon 18 meseci Vojtina reakcija nema klinički značaj jer dete svesno modifikuje svoj položaj. </a:t>
            </a:r>
          </a:p>
          <a:p>
            <a:pPr algn="just" eaLnBrk="1" hangingPunct="1">
              <a:lnSpc>
                <a:spcPct val="90000"/>
              </a:lnSpc>
              <a:defRPr/>
            </a:pPr>
            <a:endParaRPr lang="en-US" smtClean="0">
              <a:latin typeface="Dutch" pitchFamily="2" charset="0"/>
            </a:endParaRPr>
          </a:p>
        </p:txBody>
      </p:sp>
      <p:sp>
        <p:nvSpPr>
          <p:cNvPr id="21509" name="Rectangle 5"/>
          <p:cNvSpPr>
            <a:spLocks noChangeArrowheads="1"/>
          </p:cNvSpPr>
          <p:nvPr/>
        </p:nvSpPr>
        <p:spPr bwMode="auto">
          <a:xfrm>
            <a:off x="304800" y="6035675"/>
            <a:ext cx="4267200" cy="822325"/>
          </a:xfrm>
          <a:prstGeom prst="rect">
            <a:avLst/>
          </a:prstGeom>
          <a:noFill/>
          <a:ln w="9525">
            <a:noFill/>
            <a:miter lim="800000"/>
            <a:headEnd/>
            <a:tailEnd/>
          </a:ln>
        </p:spPr>
        <p:txBody>
          <a:bodyPr>
            <a:spAutoFit/>
          </a:bodyPr>
          <a:lstStyle/>
          <a:p>
            <a:r>
              <a:rPr lang="en-US"/>
              <a:t>Vojtina reakcija - zdravo dete, 8,5 meseci</a:t>
            </a:r>
          </a:p>
        </p:txBody>
      </p:sp>
      <p:pic>
        <p:nvPicPr>
          <p:cNvPr id="21510" name="Picture 6"/>
          <p:cNvPicPr>
            <a:picLocks noChangeAspect="1" noChangeArrowheads="1"/>
          </p:cNvPicPr>
          <p:nvPr/>
        </p:nvPicPr>
        <p:blipFill>
          <a:blip r:embed="rId2" cstate="print"/>
          <a:srcRect/>
          <a:stretch>
            <a:fillRect/>
          </a:stretch>
        </p:blipFill>
        <p:spPr bwMode="auto">
          <a:xfrm>
            <a:off x="457200" y="1981200"/>
            <a:ext cx="3810000" cy="39719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en-US"/>
              <a:t>Trakciona proba</a:t>
            </a:r>
          </a:p>
        </p:txBody>
      </p:sp>
      <p:pic>
        <p:nvPicPr>
          <p:cNvPr id="22531" name="Picture 3"/>
          <p:cNvPicPr>
            <a:picLocks noGrp="1" noChangeAspect="1" noChangeArrowheads="1"/>
          </p:cNvPicPr>
          <p:nvPr>
            <p:ph type="clipArt" sz="half" idx="1"/>
          </p:nvPr>
        </p:nvPicPr>
        <p:blipFill>
          <a:blip r:embed="rId2" cstate="print"/>
          <a:srcRect/>
          <a:stretch>
            <a:fillRect/>
          </a:stretch>
        </p:blipFill>
        <p:spPr>
          <a:xfrm>
            <a:off x="457200" y="2057400"/>
            <a:ext cx="3810000" cy="4114800"/>
          </a:xfrm>
        </p:spPr>
      </p:pic>
      <p:sp>
        <p:nvSpPr>
          <p:cNvPr id="22532" name="Rectangle 4"/>
          <p:cNvSpPr>
            <a:spLocks noGrp="1" noChangeArrowheads="1"/>
          </p:cNvSpPr>
          <p:nvPr>
            <p:ph type="body" sz="half" idx="2"/>
          </p:nvPr>
        </p:nvSpPr>
        <p:spPr>
          <a:xfrm>
            <a:off x="4572000" y="1946275"/>
            <a:ext cx="4370388" cy="4114800"/>
          </a:xfrm>
        </p:spPr>
        <p:txBody>
          <a:bodyPr/>
          <a:lstStyle/>
          <a:p>
            <a:pPr eaLnBrk="1" hangingPunct="1">
              <a:lnSpc>
                <a:spcPct val="90000"/>
              </a:lnSpc>
              <a:defRPr/>
            </a:pPr>
            <a:r>
              <a:rPr lang="en-US" smtClean="0">
                <a:latin typeface="+mj-lt"/>
              </a:rPr>
              <a:t>Izvodjenje: Izvodjač obuhvata rukama otvorene šake deteta i to sa ulnarne strane tako da prsti obuhvataju distalni kraj podlaktice. Prsti ispitivača ne smeju vršiti pritisak na dorzalnu stranu dečije šake jer se tako inhibira refl</a:t>
            </a:r>
            <a:r>
              <a:rPr lang="sr-Latn-CS" smtClean="0">
                <a:latin typeface="+mj-lt"/>
              </a:rPr>
              <a:t>e</a:t>
            </a:r>
            <a:r>
              <a:rPr lang="en-US" smtClean="0">
                <a:latin typeface="+mj-lt"/>
              </a:rPr>
              <a:t>ks hvatanja koji pripada celokupnoj koordinaciji ove položajne probe.</a:t>
            </a:r>
          </a:p>
          <a:p>
            <a:pPr eaLnBrk="1" hangingPunct="1">
              <a:lnSpc>
                <a:spcPct val="90000"/>
              </a:lnSpc>
              <a:defRPr/>
            </a:pPr>
            <a:endParaRPr lang="en-US" b="1" smtClean="0">
              <a:latin typeface="Dutch"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n-US"/>
              <a:t/>
            </a:r>
            <a:br>
              <a:rPr lang="en-US"/>
            </a:br>
            <a:r>
              <a:rPr lang="en-US"/>
              <a:t>Trakciona proba (modifikacija po Vojti)</a:t>
            </a:r>
            <a:br>
              <a:rPr lang="en-US"/>
            </a:br>
            <a:endParaRPr lang="en-US"/>
          </a:p>
        </p:txBody>
      </p:sp>
      <p:pic>
        <p:nvPicPr>
          <p:cNvPr id="23555" name="Picture 3"/>
          <p:cNvPicPr>
            <a:picLocks noGrp="1" noChangeAspect="1" noChangeArrowheads="1"/>
          </p:cNvPicPr>
          <p:nvPr>
            <p:ph type="clipArt" sz="half" idx="1"/>
          </p:nvPr>
        </p:nvPicPr>
        <p:blipFill>
          <a:blip r:embed="rId2" cstate="print"/>
          <a:srcRect/>
          <a:stretch>
            <a:fillRect/>
          </a:stretch>
        </p:blipFill>
        <p:spPr>
          <a:xfrm>
            <a:off x="304800" y="2133600"/>
            <a:ext cx="4267200" cy="3581400"/>
          </a:xfrm>
        </p:spPr>
      </p:pic>
      <p:sp>
        <p:nvSpPr>
          <p:cNvPr id="23556" name="Rectangle 4"/>
          <p:cNvSpPr>
            <a:spLocks noGrp="1" noChangeArrowheads="1"/>
          </p:cNvSpPr>
          <p:nvPr>
            <p:ph type="body" sz="half" idx="2"/>
          </p:nvPr>
        </p:nvSpPr>
        <p:spPr/>
        <p:txBody>
          <a:bodyPr/>
          <a:lstStyle/>
          <a:p>
            <a:pPr eaLnBrk="1" hangingPunct="1">
              <a:defRPr/>
            </a:pPr>
            <a:r>
              <a:rPr lang="en-US" smtClean="0">
                <a:latin typeface="+mj-lt"/>
              </a:rPr>
              <a:t>Vojta uvodi nov pristup u smislu analize celokupnog držanja i to pod uglom od 45° u odnosu na horizontalu. </a:t>
            </a:r>
            <a:endParaRPr lang="sr-Latn-CS" smtClean="0">
              <a:latin typeface="+mj-lt"/>
            </a:endParaRPr>
          </a:p>
          <a:p>
            <a:pPr eaLnBrk="1" hangingPunct="1">
              <a:defRPr/>
            </a:pPr>
            <a:r>
              <a:rPr lang="en-US" smtClean="0">
                <a:latin typeface="+mj-lt"/>
              </a:rPr>
              <a:t>Na osnovu dugogodišnjeg iskustva Vojta deli ovu probu na 4 faze.</a:t>
            </a:r>
          </a:p>
          <a:p>
            <a:pPr eaLnBrk="1" hangingPunct="1">
              <a:buFont typeface="Wingdings" pitchFamily="2" charset="2"/>
              <a:buNone/>
              <a:defRPr/>
            </a:pPr>
            <a:endParaRPr lang="en-US" b="1" smtClean="0">
              <a:latin typeface="Dutch" pitchFamily="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en-US" sz="3600"/>
              <a:t>1. faza: od prvog meseca do kraja 6 nedelja</a:t>
            </a:r>
            <a:br>
              <a:rPr lang="en-US" sz="3600"/>
            </a:br>
            <a:endParaRPr lang="en-US" sz="3600"/>
          </a:p>
        </p:txBody>
      </p:sp>
      <p:pic>
        <p:nvPicPr>
          <p:cNvPr id="24579" name="Picture 3"/>
          <p:cNvPicPr>
            <a:picLocks noGrp="1" noChangeAspect="1" noChangeArrowheads="1"/>
          </p:cNvPicPr>
          <p:nvPr>
            <p:ph type="clipArt" sz="half" idx="1"/>
          </p:nvPr>
        </p:nvPicPr>
        <p:blipFill>
          <a:blip r:embed="rId2" cstate="print"/>
          <a:srcRect/>
          <a:stretch>
            <a:fillRect/>
          </a:stretch>
        </p:blipFill>
        <p:spPr>
          <a:xfrm>
            <a:off x="457200" y="1981200"/>
            <a:ext cx="3810000" cy="4114800"/>
          </a:xfrm>
        </p:spPr>
      </p:pic>
      <p:sp>
        <p:nvSpPr>
          <p:cNvPr id="24580" name="Rectangle 4"/>
          <p:cNvSpPr>
            <a:spLocks noGrp="1" noChangeArrowheads="1"/>
          </p:cNvSpPr>
          <p:nvPr>
            <p:ph type="body" sz="half" idx="2"/>
          </p:nvPr>
        </p:nvSpPr>
        <p:spPr/>
        <p:txBody>
          <a:bodyPr/>
          <a:lstStyle/>
          <a:p>
            <a:pPr eaLnBrk="1" hangingPunct="1">
              <a:lnSpc>
                <a:spcPct val="90000"/>
              </a:lnSpc>
            </a:pPr>
            <a:r>
              <a:rPr lang="en-US" smtClean="0"/>
              <a:t>Glava visi ka nazad. U perinatalnom periodu noge su lako savijene i abdukovane. </a:t>
            </a:r>
            <a:endParaRPr lang="sr-Latn-CS" smtClean="0"/>
          </a:p>
          <a:p>
            <a:pPr eaLnBrk="1" hangingPunct="1">
              <a:lnSpc>
                <a:spcPct val="90000"/>
              </a:lnSpc>
            </a:pPr>
            <a:r>
              <a:rPr lang="en-US" smtClean="0"/>
              <a:t>Posle perinatalnog perioda noge su inertnom savijenom položaju ili se javlja " fleksiona sinergija" donjih ekstremiteta.</a:t>
            </a:r>
          </a:p>
          <a:p>
            <a:pPr eaLnBrk="1" hangingPunct="1">
              <a:lnSpc>
                <a:spcPct val="90000"/>
              </a:lnSpc>
            </a:pPr>
            <a:endParaRPr lang="en-US" sz="2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609600"/>
            <a:ext cx="8610600" cy="1143000"/>
          </a:xfrm>
        </p:spPr>
        <p:txBody>
          <a:bodyPr/>
          <a:lstStyle/>
          <a:p>
            <a:pPr algn="ctr" eaLnBrk="1" fontAlgn="auto" hangingPunct="1">
              <a:spcAft>
                <a:spcPts val="0"/>
              </a:spcAft>
              <a:defRPr/>
            </a:pPr>
            <a:r>
              <a:rPr lang="en-US" sz="3200"/>
              <a:t>2. faza: od 7 nedelja do kraja 6 meseca</a:t>
            </a:r>
            <a:br>
              <a:rPr lang="en-US" sz="3200"/>
            </a:br>
            <a:endParaRPr lang="en-US" sz="3200"/>
          </a:p>
        </p:txBody>
      </p:sp>
      <p:pic>
        <p:nvPicPr>
          <p:cNvPr id="25603" name="Picture 5"/>
          <p:cNvPicPr>
            <a:picLocks noGrp="1" noChangeAspect="1" noChangeArrowheads="1"/>
          </p:cNvPicPr>
          <p:nvPr>
            <p:ph type="clipArt" sz="half" idx="1"/>
          </p:nvPr>
        </p:nvPicPr>
        <p:blipFill>
          <a:blip r:embed="rId2" cstate="print"/>
          <a:srcRect/>
          <a:stretch>
            <a:fillRect/>
          </a:stretch>
        </p:blipFill>
        <p:spPr>
          <a:xfrm>
            <a:off x="457200" y="1981200"/>
            <a:ext cx="3810000" cy="4114800"/>
          </a:xfrm>
          <a:noFill/>
        </p:spPr>
      </p:pic>
      <p:sp>
        <p:nvSpPr>
          <p:cNvPr id="25604" name="Rectangle 4"/>
          <p:cNvSpPr>
            <a:spLocks noGrp="1" noChangeArrowheads="1"/>
          </p:cNvSpPr>
          <p:nvPr>
            <p:ph type="body" sz="half" idx="2"/>
          </p:nvPr>
        </p:nvSpPr>
        <p:spPr/>
        <p:txBody>
          <a:bodyPr/>
          <a:lstStyle/>
          <a:p>
            <a:pPr eaLnBrk="1" hangingPunct="1">
              <a:lnSpc>
                <a:spcPct val="90000"/>
              </a:lnSpc>
            </a:pPr>
            <a:r>
              <a:rPr lang="en-US" smtClean="0"/>
              <a:t>Pri trakciji javlja se fleksija glave i celokupnog trupa ka napred. Noge u položaju fleksije. Sa tri meseca glava dostiže liniju trupa. Vrat se isprvalja kao i gornji deo trupa, noge su savijene ka trbuhu. Pri kraju druge faze brada doseže do grudnog dela, a noge su savijene ka trbuhu.</a:t>
            </a:r>
          </a:p>
          <a:p>
            <a:pPr eaLnBrk="1" hangingPunct="1">
              <a:lnSpc>
                <a:spcPct val="90000"/>
              </a:lnSpc>
            </a:pP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en-US"/>
              <a:t>3. faza: 8-9 meseci</a:t>
            </a:r>
            <a:br>
              <a:rPr lang="en-US"/>
            </a:br>
            <a:endParaRPr lang="en-US"/>
          </a:p>
        </p:txBody>
      </p:sp>
      <p:pic>
        <p:nvPicPr>
          <p:cNvPr id="26627" name="Picture 5"/>
          <p:cNvPicPr>
            <a:picLocks noGrp="1" noChangeAspect="1" noChangeArrowheads="1"/>
          </p:cNvPicPr>
          <p:nvPr>
            <p:ph type="clipArt" sz="half" idx="1"/>
          </p:nvPr>
        </p:nvPicPr>
        <p:blipFill>
          <a:blip r:embed="rId2" cstate="print"/>
          <a:srcRect/>
          <a:stretch>
            <a:fillRect/>
          </a:stretch>
        </p:blipFill>
        <p:spPr>
          <a:xfrm>
            <a:off x="762000" y="1981200"/>
            <a:ext cx="3810000" cy="4114800"/>
          </a:xfrm>
          <a:noFill/>
        </p:spPr>
      </p:pic>
      <p:sp>
        <p:nvSpPr>
          <p:cNvPr id="26628" name="Rectangle 4"/>
          <p:cNvSpPr>
            <a:spLocks noGrp="1" noChangeArrowheads="1"/>
          </p:cNvSpPr>
          <p:nvPr>
            <p:ph type="body" sz="half" idx="2"/>
          </p:nvPr>
        </p:nvSpPr>
        <p:spPr/>
        <p:txBody>
          <a:bodyPr/>
          <a:lstStyle/>
          <a:p>
            <a:pPr eaLnBrk="1" hangingPunct="1"/>
            <a:r>
              <a:rPr lang="en-US" smtClean="0"/>
              <a:t>Povlačenje deteta ide visoko, noge su poluopružene u kolenima, zadnjica postaje tačka oslonca. Ravnoteža se održava preko zadnjice, a noge su u kukovima lako savijene u cilju održavanja bolje ravnoteže.</a:t>
            </a:r>
          </a:p>
          <a:p>
            <a:pPr eaLnBrk="1" hangingPunct="1"/>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en-US"/>
              <a:t>4. faza: 9/10-14 meseci</a:t>
            </a:r>
            <a:br>
              <a:rPr lang="en-US"/>
            </a:br>
            <a:endParaRPr lang="en-US"/>
          </a:p>
        </p:txBody>
      </p:sp>
      <p:pic>
        <p:nvPicPr>
          <p:cNvPr id="27651" name="Picture 5"/>
          <p:cNvPicPr>
            <a:picLocks noGrp="1" noChangeAspect="1" noChangeArrowheads="1"/>
          </p:cNvPicPr>
          <p:nvPr>
            <p:ph type="clipArt" sz="half" idx="1"/>
          </p:nvPr>
        </p:nvPicPr>
        <p:blipFill>
          <a:blip r:embed="rId2" cstate="print"/>
          <a:srcRect/>
          <a:stretch>
            <a:fillRect/>
          </a:stretch>
        </p:blipFill>
        <p:spPr>
          <a:xfrm>
            <a:off x="762000" y="1981200"/>
            <a:ext cx="3810000" cy="4114800"/>
          </a:xfrm>
          <a:noFill/>
        </p:spPr>
      </p:pic>
      <p:sp>
        <p:nvSpPr>
          <p:cNvPr id="27652" name="Rectangle 4"/>
          <p:cNvSpPr>
            <a:spLocks noGrp="1" noChangeArrowheads="1"/>
          </p:cNvSpPr>
          <p:nvPr>
            <p:ph type="body" sz="half" idx="2"/>
          </p:nvPr>
        </p:nvSpPr>
        <p:spPr/>
        <p:txBody>
          <a:bodyPr/>
          <a:lstStyle/>
          <a:p>
            <a:pPr eaLnBrk="1" hangingPunct="1">
              <a:defRPr/>
            </a:pPr>
            <a:r>
              <a:rPr lang="en-US" smtClean="0">
                <a:latin typeface="+mj-lt"/>
              </a:rPr>
              <a:t>Dete se podiže visoko, glava je u liniji trupa. Fleksija se sada odvija u slabinskoj kičmi (aksijalna fleksija). Noge su abducirane i u kolenima labavo opružene. Sa 12-14 meseci pri ovoj probi dete se može oslanjati na pete, glava je lako zabačena unazad.</a:t>
            </a:r>
          </a:p>
          <a:p>
            <a:pPr eaLnBrk="1" hangingPunct="1">
              <a:defRPr/>
            </a:pPr>
            <a:endParaRPr lang="en-US" smtClean="0">
              <a:latin typeface="Dutch" pitchFamily="2"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en-US" sz="3200"/>
              <a:t>Peiper-Isbert reakcija </a:t>
            </a:r>
            <a:br>
              <a:rPr lang="en-US" sz="3200"/>
            </a:br>
            <a:r>
              <a:rPr lang="en-US" sz="3200"/>
              <a:t>(1927 godine, modfikacija po Vojti 1970</a:t>
            </a:r>
            <a:r>
              <a:rPr lang="en-US" smtClean="0"/>
              <a:t>)</a:t>
            </a:r>
            <a:endParaRPr lang="en-US"/>
          </a:p>
        </p:txBody>
      </p:sp>
      <p:pic>
        <p:nvPicPr>
          <p:cNvPr id="28675" name="Picture 3"/>
          <p:cNvPicPr>
            <a:picLocks noGrp="1" noChangeAspect="1" noChangeArrowheads="1"/>
          </p:cNvPicPr>
          <p:nvPr>
            <p:ph type="clipArt" sz="half" idx="1"/>
          </p:nvPr>
        </p:nvPicPr>
        <p:blipFill>
          <a:blip r:embed="rId2" cstate="print"/>
          <a:srcRect/>
          <a:stretch>
            <a:fillRect/>
          </a:stretch>
        </p:blipFill>
        <p:spPr>
          <a:xfrm>
            <a:off x="762000" y="2057400"/>
            <a:ext cx="3810000" cy="4114800"/>
          </a:xfrm>
        </p:spPr>
      </p:pic>
      <p:sp>
        <p:nvSpPr>
          <p:cNvPr id="28676" name="AutoShape 4"/>
          <p:cNvSpPr>
            <a:spLocks noGrp="1" noChangeAspect="1" noChangeArrowheads="1"/>
          </p:cNvSpPr>
          <p:nvPr>
            <p:ph type="body" sz="half" idx="2"/>
          </p:nvPr>
        </p:nvSpPr>
        <p:spPr/>
        <p:txBody>
          <a:bodyPr/>
          <a:lstStyle/>
          <a:p>
            <a:pPr eaLnBrk="1" hangingPunct="1">
              <a:lnSpc>
                <a:spcPct val="90000"/>
              </a:lnSpc>
              <a:buFont typeface="Wingdings" pitchFamily="2" charset="2"/>
              <a:buNone/>
              <a:defRPr/>
            </a:pPr>
            <a:r>
              <a:rPr lang="en-US" smtClean="0"/>
              <a:t>.</a:t>
            </a:r>
          </a:p>
          <a:p>
            <a:pPr eaLnBrk="1" hangingPunct="1">
              <a:lnSpc>
                <a:spcPct val="90000"/>
              </a:lnSpc>
              <a:defRPr/>
            </a:pPr>
            <a:r>
              <a:rPr lang="en-US" smtClean="0">
                <a:latin typeface="+mj-lt"/>
              </a:rPr>
              <a:t>Polazani položaj: U orvih 4-5 meseci naledjima, kasnije na trbuhu. Glava je u središnjoj poziciji, šake moraju biti otvorene.</a:t>
            </a:r>
          </a:p>
          <a:p>
            <a:pPr eaLnBrk="1" hangingPunct="1">
              <a:lnSpc>
                <a:spcPct val="90000"/>
              </a:lnSpc>
              <a:defRPr/>
            </a:pPr>
            <a:r>
              <a:rPr lang="en-US" smtClean="0">
                <a:latin typeface="+mj-lt"/>
              </a:rPr>
              <a:t>Izvodjenje: Dete se obuhvati oko kolena i najednom odigne sa glavom na dole u vertikalnom položaju.</a:t>
            </a:r>
          </a:p>
          <a:p>
            <a:pPr eaLnBrk="1" hangingPunct="1">
              <a:lnSpc>
                <a:spcPct val="90000"/>
              </a:lnSpc>
              <a:defRPr/>
            </a:pPr>
            <a:endParaRPr lang="en-US" smtClean="0">
              <a:latin typeface="Dutch"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sr-Latn-CS"/>
              <a:t>Uvod</a:t>
            </a:r>
            <a:endParaRPr lang="en-US"/>
          </a:p>
        </p:txBody>
      </p:sp>
      <p:sp>
        <p:nvSpPr>
          <p:cNvPr id="7171" name="Rectangle 3"/>
          <p:cNvSpPr>
            <a:spLocks noGrp="1" noChangeArrowheads="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Char char=""/>
              <a:defRPr/>
            </a:pPr>
            <a:r>
              <a:rPr lang="en-US">
                <a:latin typeface="+mj-lt"/>
              </a:rPr>
              <a:t>Vaclav Vojta je još 50 godina kao neuropedijatar u Pragu započeo prve korake u razvoju specijalnih postupaka pregleda kod riziko beba. U ličnoj saradnji Vojte i Tomi-ja iz Japana postavljena je teza, da kod svakog petog deteta sa dispalzijom kukova postoji lakši ili teži poremećaj koordinacije. Vojta je tada već postavio osnove budućeg rada jer je dispalziju kukova shvatao kao izraz oštećenja CNS-a. U kasnijem radu, nakon prelaza u Nemačku, Vojta razvija sistem rane dijagnoze i rane terapije kod cerebralno paretičnih i drugih motoričkih oštećenja. </a:t>
            </a:r>
          </a:p>
          <a:p>
            <a:pPr marL="274320" indent="-274320" eaLnBrk="1" fontAlgn="auto" hangingPunct="1">
              <a:spcAft>
                <a:spcPts val="0"/>
              </a:spcAft>
              <a:buFont typeface="Wingdings"/>
              <a:buChar char=""/>
              <a:defRPr/>
            </a:pPr>
            <a:endParaRPr lang="en-US" b="1">
              <a:latin typeface="Dutch" pitchFamily="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fontAlgn="auto" hangingPunct="1">
              <a:spcAft>
                <a:spcPts val="0"/>
              </a:spcAft>
              <a:defRPr/>
            </a:pPr>
            <a:r>
              <a:rPr lang="en-US" sz="3600"/>
              <a:t>1. faza: od 1 nedelje do kraja 3 meseca</a:t>
            </a:r>
            <a:br>
              <a:rPr lang="en-US" sz="3600"/>
            </a:br>
            <a:endParaRPr lang="en-US" sz="3600"/>
          </a:p>
        </p:txBody>
      </p:sp>
      <p:pic>
        <p:nvPicPr>
          <p:cNvPr id="29699" name="Picture 6"/>
          <p:cNvPicPr>
            <a:picLocks noGrp="1" noChangeAspect="1" noChangeArrowheads="1"/>
          </p:cNvPicPr>
          <p:nvPr>
            <p:ph type="clipArt" sz="half" idx="1"/>
          </p:nvPr>
        </p:nvPicPr>
        <p:blipFill>
          <a:blip r:embed="rId2" cstate="print"/>
          <a:srcRect/>
          <a:stretch>
            <a:fillRect/>
          </a:stretch>
        </p:blipFill>
        <p:spPr>
          <a:xfrm>
            <a:off x="762000" y="1981200"/>
            <a:ext cx="3810000" cy="4114800"/>
          </a:xfrm>
          <a:noFill/>
        </p:spPr>
      </p:pic>
      <p:sp>
        <p:nvSpPr>
          <p:cNvPr id="29700" name="Rectangle 4"/>
          <p:cNvSpPr>
            <a:spLocks noGrp="1" noChangeArrowheads="1"/>
          </p:cNvSpPr>
          <p:nvPr>
            <p:ph type="body" sz="half" idx="2"/>
          </p:nvPr>
        </p:nvSpPr>
        <p:spPr/>
        <p:txBody>
          <a:bodyPr/>
          <a:lstStyle/>
          <a:p>
            <a:pPr eaLnBrk="1" hangingPunct="1">
              <a:lnSpc>
                <a:spcPct val="90000"/>
              </a:lnSpc>
            </a:pPr>
            <a:r>
              <a:rPr lang="en-US" sz="2800" smtClean="0"/>
              <a:t>U prvih 6 nedelja ruke su postavljene kao kod Moro refleksa (refleks zagrljaja). U drugih 6 nedelja dolazi do opružanja ruku i njihovog postavljanja u stranu, vrat je ispružen, a karlični pojas je savijen.</a:t>
            </a:r>
          </a:p>
          <a:p>
            <a:pPr eaLnBrk="1" hangingPunct="1">
              <a:lnSpc>
                <a:spcPct val="90000"/>
              </a:lnSpc>
            </a:pPr>
            <a:endParaRPr lang="en-US" sz="2800" smtClean="0"/>
          </a:p>
        </p:txBody>
      </p:sp>
      <p:pic>
        <p:nvPicPr>
          <p:cNvPr id="29701" name="Picture 7"/>
          <p:cNvPicPr>
            <a:picLocks noChangeAspect="1" noChangeArrowheads="1"/>
          </p:cNvPicPr>
          <p:nvPr/>
        </p:nvPicPr>
        <p:blipFill>
          <a:blip r:embed="rId2" cstate="print"/>
          <a:srcRect/>
          <a:stretch>
            <a:fillRect/>
          </a:stretch>
        </p:blipFill>
        <p:spPr bwMode="auto">
          <a:xfrm>
            <a:off x="762000" y="1981200"/>
            <a:ext cx="3810000" cy="4114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fontAlgn="auto" hangingPunct="1">
              <a:spcAft>
                <a:spcPts val="0"/>
              </a:spcAft>
              <a:defRPr/>
            </a:pPr>
            <a:r>
              <a:rPr lang="en-US" b="1"/>
              <a:t>2. faza: 4-6 meseci</a:t>
            </a:r>
            <a:br>
              <a:rPr lang="en-US" b="1"/>
            </a:br>
            <a:endParaRPr lang="en-US" b="1"/>
          </a:p>
        </p:txBody>
      </p:sp>
      <p:pic>
        <p:nvPicPr>
          <p:cNvPr id="30723" name="Picture 8"/>
          <p:cNvPicPr>
            <a:picLocks noGrp="1" noChangeAspect="1" noChangeArrowheads="1"/>
          </p:cNvPicPr>
          <p:nvPr>
            <p:ph type="clipArt" sz="half" idx="1"/>
          </p:nvPr>
        </p:nvPicPr>
        <p:blipFill>
          <a:blip r:embed="rId2" cstate="print"/>
          <a:srcRect/>
          <a:stretch>
            <a:fillRect/>
          </a:stretch>
        </p:blipFill>
        <p:spPr>
          <a:xfrm>
            <a:off x="762000" y="1981200"/>
            <a:ext cx="3810000" cy="4114800"/>
          </a:xfrm>
          <a:noFill/>
        </p:spPr>
      </p:pic>
      <p:sp>
        <p:nvSpPr>
          <p:cNvPr id="30724" name="Rectangle 4"/>
          <p:cNvSpPr>
            <a:spLocks noGrp="1" noChangeArrowheads="1"/>
          </p:cNvSpPr>
          <p:nvPr>
            <p:ph type="body" sz="half" idx="2"/>
          </p:nvPr>
        </p:nvSpPr>
        <p:spPr/>
        <p:txBody>
          <a:bodyPr/>
          <a:lstStyle/>
          <a:p>
            <a:pPr eaLnBrk="1" hangingPunct="1"/>
            <a:r>
              <a:rPr lang="en-US" sz="2800" smtClean="0"/>
              <a:t>Ruke se opružaju u stranu, postavljene su visoko, šake su otvorene, vrat i trup su simetrični, torakolumbalni prelaz je savijen, kalični pojas je takodje savijen.</a:t>
            </a:r>
          </a:p>
          <a:p>
            <a:pPr eaLnBrk="1" hangingPunct="1"/>
            <a:endParaRPr lang="en-US" sz="28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fontAlgn="auto" hangingPunct="1">
              <a:spcAft>
                <a:spcPts val="0"/>
              </a:spcAft>
              <a:defRPr/>
            </a:pPr>
            <a:r>
              <a:rPr lang="en-US"/>
              <a:t>Peiper Isbert proba</a:t>
            </a:r>
          </a:p>
        </p:txBody>
      </p:sp>
      <p:sp>
        <p:nvSpPr>
          <p:cNvPr id="31747" name="Rectangle 3"/>
          <p:cNvSpPr>
            <a:spLocks noGrp="1" noChangeArrowheads="1"/>
          </p:cNvSpPr>
          <p:nvPr>
            <p:ph sz="quarter" idx="1"/>
          </p:nvPr>
        </p:nvSpPr>
        <p:spPr>
          <a:xfrm>
            <a:off x="457200" y="1600200"/>
            <a:ext cx="7467600" cy="4873625"/>
          </a:xfrm>
        </p:spPr>
        <p:txBody>
          <a:bodyPr/>
          <a:lstStyle/>
          <a:p>
            <a:pPr eaLnBrk="1" hangingPunct="1"/>
            <a:r>
              <a:rPr lang="en-US" smtClean="0">
                <a:solidFill>
                  <a:srgbClr val="FF0000"/>
                </a:solidFill>
              </a:rPr>
              <a:t>3. faza: 7-9/10 meseci</a:t>
            </a:r>
          </a:p>
          <a:p>
            <a:pPr eaLnBrk="1" hangingPunct="1"/>
            <a:r>
              <a:rPr lang="en-US" smtClean="0"/>
              <a:t>Ruke su visoko podignute sa otvorenim šakama, vrat je opružen kao i trup do lumbosakralnog prelaza.</a:t>
            </a:r>
          </a:p>
          <a:p>
            <a:pPr eaLnBrk="1" hangingPunct="1"/>
            <a:r>
              <a:rPr lang="en-US" smtClean="0">
                <a:solidFill>
                  <a:srgbClr val="FF0000"/>
                </a:solidFill>
              </a:rPr>
              <a:t>4. faza: od 9 meseci</a:t>
            </a:r>
          </a:p>
          <a:p>
            <a:pPr eaLnBrk="1" hangingPunct="1"/>
            <a:r>
              <a:rPr lang="en-US" smtClean="0"/>
              <a:t>Dete pokušava da se čvrsto drži i gore podigne glavu i trup.</a:t>
            </a:r>
          </a:p>
          <a:p>
            <a:pPr eaLnBrk="1" hangingPunct="1"/>
            <a:endParaRPr lang="en-US" smtClean="0"/>
          </a:p>
          <a:p>
            <a:pPr eaLnBrk="1" hangingPunct="1"/>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fontAlgn="auto" hangingPunct="1">
              <a:spcAft>
                <a:spcPts val="0"/>
              </a:spcAft>
              <a:defRPr/>
            </a:pPr>
            <a:r>
              <a:rPr lang="en-US"/>
              <a:t>Collis-ova vertikalna proba</a:t>
            </a:r>
          </a:p>
        </p:txBody>
      </p:sp>
      <p:sp>
        <p:nvSpPr>
          <p:cNvPr id="32771" name="Rectangle 3"/>
          <p:cNvSpPr>
            <a:spLocks noGrp="1" noChangeArrowheads="1"/>
          </p:cNvSpPr>
          <p:nvPr>
            <p:ph type="body" sz="half" idx="1"/>
          </p:nvPr>
        </p:nvSpPr>
        <p:spPr>
          <a:xfrm>
            <a:off x="457200" y="1946275"/>
            <a:ext cx="4522788" cy="4114800"/>
          </a:xfrm>
        </p:spPr>
        <p:txBody>
          <a:bodyPr/>
          <a:lstStyle/>
          <a:p>
            <a:pPr eaLnBrk="1" hangingPunct="1">
              <a:lnSpc>
                <a:spcPct val="90000"/>
              </a:lnSpc>
            </a:pPr>
            <a:r>
              <a:rPr lang="en-US" smtClean="0"/>
              <a:t>Polazni položaj: položaj na ledjima.</a:t>
            </a:r>
          </a:p>
          <a:p>
            <a:pPr eaLnBrk="1" hangingPunct="1">
              <a:lnSpc>
                <a:spcPct val="90000"/>
              </a:lnSpc>
            </a:pPr>
            <a:r>
              <a:rPr lang="en-US" smtClean="0"/>
              <a:t>Izvodjenje: Dete se uhvati za za jedno koleno, odojčad za nadkolenicu i najednoim odigne u vertikalni položaj sa glavom na dole.</a:t>
            </a:r>
          </a:p>
          <a:p>
            <a:pPr eaLnBrk="1" hangingPunct="1">
              <a:lnSpc>
                <a:spcPct val="90000"/>
              </a:lnSpc>
            </a:pPr>
            <a:r>
              <a:rPr lang="en-US" smtClean="0"/>
              <a:t>Reakcija: razvojni stadijumi su podeljeni u 2 faze.</a:t>
            </a:r>
          </a:p>
          <a:p>
            <a:pPr eaLnBrk="1" hangingPunct="1">
              <a:lnSpc>
                <a:spcPct val="90000"/>
              </a:lnSpc>
            </a:pPr>
            <a:endParaRPr lang="en-US" smtClean="0"/>
          </a:p>
        </p:txBody>
      </p:sp>
      <p:pic>
        <p:nvPicPr>
          <p:cNvPr id="32772" name="Picture 4"/>
          <p:cNvPicPr>
            <a:picLocks noGrp="1" noChangeAspect="1" noChangeArrowheads="1"/>
          </p:cNvPicPr>
          <p:nvPr>
            <p:ph type="clipArt" sz="half" idx="2"/>
          </p:nvPr>
        </p:nvPicPr>
        <p:blipFill>
          <a:blip r:embed="rId2" cstate="print"/>
          <a:srcRect/>
          <a:stretch>
            <a:fillRect/>
          </a:stretch>
        </p:blipFill>
        <p:spPr>
          <a:xfrm>
            <a:off x="5029200" y="1981200"/>
            <a:ext cx="3733800" cy="4038600"/>
          </a:xfr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en-US"/>
              <a:t>Collis-ova vertikalna proba</a:t>
            </a:r>
          </a:p>
        </p:txBody>
      </p:sp>
      <p:sp>
        <p:nvSpPr>
          <p:cNvPr id="33795" name="Rectangle 3"/>
          <p:cNvSpPr>
            <a:spLocks noGrp="1" noChangeArrowheads="1"/>
          </p:cNvSpPr>
          <p:nvPr>
            <p:ph type="body" sz="half" idx="1"/>
          </p:nvPr>
        </p:nvSpPr>
        <p:spPr/>
        <p:txBody>
          <a:bodyPr/>
          <a:lstStyle/>
          <a:p>
            <a:pPr eaLnBrk="1" hangingPunct="1">
              <a:lnSpc>
                <a:spcPct val="90000"/>
              </a:lnSpc>
            </a:pPr>
            <a:r>
              <a:rPr lang="en-US" smtClean="0"/>
              <a:t>1. faza: 2 nedelje do 6/7 meseci.</a:t>
            </a:r>
          </a:p>
          <a:p>
            <a:pPr eaLnBrk="1" hangingPunct="1">
              <a:lnSpc>
                <a:spcPct val="90000"/>
              </a:lnSpc>
            </a:pPr>
            <a:r>
              <a:rPr lang="en-US" smtClean="0"/>
              <a:t>2. faza: od 7 meseci.</a:t>
            </a:r>
          </a:p>
          <a:p>
            <a:pPr eaLnBrk="1" hangingPunct="1">
              <a:lnSpc>
                <a:spcPct val="90000"/>
              </a:lnSpc>
            </a:pPr>
            <a:r>
              <a:rPr lang="en-US" smtClean="0"/>
              <a:t>Slobodna noga zauzima opruženi labavi položaj u kolenu, kuk ostaje savijen</a:t>
            </a:r>
          </a:p>
          <a:p>
            <a:pPr eaLnBrk="1" hangingPunct="1">
              <a:lnSpc>
                <a:spcPct val="90000"/>
              </a:lnSpc>
            </a:pPr>
            <a:r>
              <a:rPr lang="en-US" smtClean="0"/>
              <a:t>U perinatalnom periodu slobodna noga zauzima ponekad na početku reakcije opružen položaj, ali mora preći u položaj fleksije.</a:t>
            </a:r>
          </a:p>
          <a:p>
            <a:pPr eaLnBrk="1" hangingPunct="1">
              <a:lnSpc>
                <a:spcPct val="90000"/>
              </a:lnSpc>
            </a:pPr>
            <a:endParaRPr lang="en-US" smtClean="0"/>
          </a:p>
        </p:txBody>
      </p:sp>
      <p:pic>
        <p:nvPicPr>
          <p:cNvPr id="33796" name="Picture 5"/>
          <p:cNvPicPr>
            <a:picLocks noGrp="1" noChangeAspect="1" noChangeArrowheads="1"/>
          </p:cNvPicPr>
          <p:nvPr>
            <p:ph type="clipArt" sz="half" idx="2"/>
          </p:nvPr>
        </p:nvPicPr>
        <p:blipFill>
          <a:blip r:embed="rId2" cstate="print"/>
          <a:srcRect/>
          <a:stretch>
            <a:fillRect/>
          </a:stretch>
        </p:blipFill>
        <p:spPr>
          <a:xfrm>
            <a:off x="5105400" y="1981200"/>
            <a:ext cx="3276600" cy="4572000"/>
          </a:xfr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fontAlgn="auto" hangingPunct="1">
              <a:spcAft>
                <a:spcPts val="0"/>
              </a:spcAft>
              <a:defRPr/>
            </a:pPr>
            <a:r>
              <a:rPr lang="en-US"/>
              <a:t>Collis-ova horizontalna proba</a:t>
            </a:r>
          </a:p>
        </p:txBody>
      </p:sp>
      <p:sp>
        <p:nvSpPr>
          <p:cNvPr id="34819" name="Rectangle 3"/>
          <p:cNvSpPr>
            <a:spLocks noGrp="1" noChangeArrowheads="1"/>
          </p:cNvSpPr>
          <p:nvPr>
            <p:ph type="body" sz="half" idx="1"/>
          </p:nvPr>
        </p:nvSpPr>
        <p:spPr/>
        <p:txBody>
          <a:bodyPr/>
          <a:lstStyle/>
          <a:p>
            <a:pPr eaLnBrk="1" hangingPunct="1">
              <a:lnSpc>
                <a:spcPct val="90000"/>
              </a:lnSpc>
            </a:pPr>
            <a:r>
              <a:rPr lang="en-US" sz="2800" smtClean="0"/>
              <a:t>Izvodjenje: Dete se istovremeno uhvati za nadlakticu i nadkolenicu. Dete se podigne i drži slobodno na stranu. Izbegavati zatezanje zglobne kapsule ramena. Sačekati na prilagodjavanje deteta.</a:t>
            </a:r>
          </a:p>
          <a:p>
            <a:pPr eaLnBrk="1" hangingPunct="1">
              <a:lnSpc>
                <a:spcPct val="90000"/>
              </a:lnSpc>
            </a:pPr>
            <a:endParaRPr lang="en-US" sz="2800" smtClean="0"/>
          </a:p>
        </p:txBody>
      </p:sp>
      <p:pic>
        <p:nvPicPr>
          <p:cNvPr id="34820" name="Picture 4"/>
          <p:cNvPicPr>
            <a:picLocks noGrp="1" noChangeAspect="1" noChangeArrowheads="1"/>
          </p:cNvPicPr>
          <p:nvPr>
            <p:ph type="clipArt" sz="half" idx="2"/>
          </p:nvPr>
        </p:nvPicPr>
        <p:blipFill>
          <a:blip r:embed="rId2" cstate="print"/>
          <a:srcRect/>
          <a:stretch>
            <a:fillRect/>
          </a:stretch>
        </p:blipFill>
        <p:spPr>
          <a:xfrm>
            <a:off x="5105400" y="1981200"/>
            <a:ext cx="3657600" cy="4343400"/>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en-US"/>
              <a:t>Collis-ova horizontalna proba</a:t>
            </a:r>
          </a:p>
        </p:txBody>
      </p:sp>
      <p:sp>
        <p:nvSpPr>
          <p:cNvPr id="35843" name="Rectangle 3"/>
          <p:cNvSpPr>
            <a:spLocks noGrp="1" noChangeArrowheads="1"/>
          </p:cNvSpPr>
          <p:nvPr>
            <p:ph sz="quarter" idx="1"/>
          </p:nvPr>
        </p:nvSpPr>
        <p:spPr>
          <a:xfrm>
            <a:off x="304800" y="1981200"/>
            <a:ext cx="8534400" cy="4343400"/>
          </a:xfrm>
        </p:spPr>
        <p:txBody>
          <a:bodyPr/>
          <a:lstStyle/>
          <a:p>
            <a:pPr eaLnBrk="1" hangingPunct="1">
              <a:lnSpc>
                <a:spcPct val="90000"/>
              </a:lnSpc>
            </a:pPr>
            <a:r>
              <a:rPr lang="en-US" smtClean="0">
                <a:solidFill>
                  <a:srgbClr val="FF0000"/>
                </a:solidFill>
              </a:rPr>
              <a:t>1. faza: 1-6/8 nedelja</a:t>
            </a:r>
          </a:p>
          <a:p>
            <a:pPr eaLnBrk="1" hangingPunct="1">
              <a:lnSpc>
                <a:spcPct val="90000"/>
              </a:lnSpc>
            </a:pPr>
            <a:r>
              <a:rPr lang="en-US" smtClean="0"/>
              <a:t>Slobodna ruka u prvih 6 </a:t>
            </a:r>
            <a:r>
              <a:rPr lang="sr-Latn-CS" smtClean="0"/>
              <a:t>nedelja</a:t>
            </a:r>
            <a:r>
              <a:rPr lang="en-US" smtClean="0"/>
              <a:t> ima naznačen Moro refleks. od 7-8 </a:t>
            </a:r>
            <a:r>
              <a:rPr lang="sr-Latn-CS" smtClean="0"/>
              <a:t>nedelje</a:t>
            </a:r>
            <a:r>
              <a:rPr lang="en-US" smtClean="0"/>
              <a:t> slobodna ruka je opružena u ramenu.</a:t>
            </a:r>
          </a:p>
          <a:p>
            <a:pPr eaLnBrk="1" hangingPunct="1">
              <a:lnSpc>
                <a:spcPct val="90000"/>
              </a:lnSpc>
            </a:pPr>
            <a:r>
              <a:rPr lang="en-US" smtClean="0">
                <a:solidFill>
                  <a:srgbClr val="FF0000"/>
                </a:solidFill>
              </a:rPr>
              <a:t>2. faza: 4-8 meseci</a:t>
            </a:r>
          </a:p>
          <a:p>
            <a:pPr eaLnBrk="1" hangingPunct="1">
              <a:lnSpc>
                <a:spcPct val="90000"/>
              </a:lnSpc>
            </a:pPr>
            <a:r>
              <a:rPr lang="en-US" smtClean="0"/>
              <a:t>Dete je sposobno da slobodnu ruku tj., podlakticu dovede u pronaciju i da se na kraju druge faze osloni na nju. Slobodna noga je savijena. Eventulani pokreti mlataranja ekstermitetima su diferenciraniji.</a:t>
            </a:r>
          </a:p>
          <a:p>
            <a:pPr eaLnBrk="1" hangingPunct="1">
              <a:lnSpc>
                <a:spcPct val="90000"/>
              </a:lnSpc>
            </a:pPr>
            <a:r>
              <a:rPr lang="en-US" smtClean="0">
                <a:solidFill>
                  <a:srgbClr val="FF0000"/>
                </a:solidFill>
              </a:rPr>
              <a:t>3. faza: 8-10 meseci</a:t>
            </a:r>
          </a:p>
          <a:p>
            <a:pPr eaLnBrk="1" hangingPunct="1">
              <a:lnSpc>
                <a:spcPct val="90000"/>
              </a:lnSpc>
            </a:pPr>
            <a:r>
              <a:rPr lang="en-US" smtClean="0"/>
              <a:t>Slobodna noga u kuku se abducira i dete se može osloniti na spoljnu ivicu stopala. Na početku 4 trimenona već se oslanja celim stopalom.</a:t>
            </a:r>
          </a:p>
          <a:p>
            <a:pPr eaLnBrk="1" hangingPunct="1">
              <a:lnSpc>
                <a:spcPct val="90000"/>
              </a:lnSpc>
            </a:pPr>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fontAlgn="auto" hangingPunct="1">
              <a:spcAft>
                <a:spcPts val="0"/>
              </a:spcAft>
              <a:defRPr/>
            </a:pPr>
            <a:r>
              <a:rPr lang="en-US"/>
              <a:t>Landau reakcija</a:t>
            </a:r>
            <a:br>
              <a:rPr lang="en-US"/>
            </a:br>
            <a:endParaRPr lang="en-US"/>
          </a:p>
        </p:txBody>
      </p:sp>
      <p:sp>
        <p:nvSpPr>
          <p:cNvPr id="36867" name="Rectangle 3"/>
          <p:cNvSpPr>
            <a:spLocks noGrp="1" noChangeArrowheads="1"/>
          </p:cNvSpPr>
          <p:nvPr>
            <p:ph sz="quarter" idx="1"/>
          </p:nvPr>
        </p:nvSpPr>
        <p:spPr>
          <a:xfrm>
            <a:off x="457200" y="1600200"/>
            <a:ext cx="7467600" cy="4873625"/>
          </a:xfrm>
        </p:spPr>
        <p:txBody>
          <a:bodyPr/>
          <a:lstStyle/>
          <a:p>
            <a:pPr eaLnBrk="1" hangingPunct="1"/>
            <a:r>
              <a:rPr lang="en-US" sz="2800" smtClean="0"/>
              <a:t>Izvodjenje: Dete se postavi na dlan ispitivača preko trbušne regije i drži u horizontalnom položaju.</a:t>
            </a:r>
          </a:p>
          <a:p>
            <a:pPr eaLnBrk="1" hangingPunct="1"/>
            <a:r>
              <a:rPr lang="en-US" sz="2800" smtClean="0"/>
              <a:t>Reakcija: Prema stadijumima razvoja se deli u 4 faze.</a:t>
            </a:r>
          </a:p>
          <a:p>
            <a:pPr eaLnBrk="1" hangingPunct="1"/>
            <a:r>
              <a:rPr lang="en-US" sz="2800" smtClean="0">
                <a:solidFill>
                  <a:srgbClr val="FF0000"/>
                </a:solidFill>
              </a:rPr>
              <a:t>1. faza: 1-6 nedelja</a:t>
            </a:r>
          </a:p>
          <a:p>
            <a:pPr eaLnBrk="1" hangingPunct="1"/>
            <a:r>
              <a:rPr lang="en-US" sz="2800" smtClean="0"/>
              <a:t>Glava je lako spuštena, trup lako povijen, ruke i noge stoje u labavom lako savijenom položaju.</a:t>
            </a:r>
          </a:p>
          <a:p>
            <a:pPr eaLnBrk="1" hangingPunct="1"/>
            <a:endParaRPr lang="en-US" sz="28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r>
              <a:rPr lang="en-US"/>
              <a:t>Landau reakcija</a:t>
            </a:r>
          </a:p>
        </p:txBody>
      </p:sp>
      <p:sp>
        <p:nvSpPr>
          <p:cNvPr id="37891"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en-US" sz="2800" smtClean="0">
                <a:solidFill>
                  <a:srgbClr val="FF0000"/>
                </a:solidFill>
              </a:rPr>
              <a:t>2. faza: od 7 nedelja do 3 meseca</a:t>
            </a:r>
          </a:p>
          <a:p>
            <a:pPr eaLnBrk="1" hangingPunct="1">
              <a:lnSpc>
                <a:spcPct val="90000"/>
              </a:lnSpc>
            </a:pPr>
            <a:r>
              <a:rPr lang="en-US" smtClean="0"/>
              <a:t>Dete simetrično ispruža vrat do ramene linije, trup je lako savijen, a ekstremiteti su labavi i u semifleksiji.</a:t>
            </a:r>
          </a:p>
          <a:p>
            <a:pPr eaLnBrk="1" hangingPunct="1">
              <a:lnSpc>
                <a:spcPct val="90000"/>
              </a:lnSpc>
            </a:pPr>
            <a:r>
              <a:rPr lang="en-US" smtClean="0">
                <a:solidFill>
                  <a:srgbClr val="FF0000"/>
                </a:solidFill>
              </a:rPr>
              <a:t>3 faza: postiže se sa 6 meseci</a:t>
            </a:r>
          </a:p>
          <a:p>
            <a:pPr eaLnBrk="1" hangingPunct="1">
              <a:lnSpc>
                <a:spcPct val="90000"/>
              </a:lnSpc>
            </a:pPr>
            <a:r>
              <a:rPr lang="en-US" smtClean="0"/>
              <a:t>Vrat je simetrično o</a:t>
            </a:r>
            <a:r>
              <a:rPr lang="sr-Latn-CS" smtClean="0"/>
              <a:t>pr</a:t>
            </a:r>
            <a:r>
              <a:rPr lang="en-US" smtClean="0"/>
              <a:t>užen, ledju su takodje simetrično opružena do lumbosakralnog prelaza. Obe noge su abdukovane i labavo saviejne do pravog ugla. Ruke se drže labavo.</a:t>
            </a:r>
          </a:p>
          <a:p>
            <a:pPr eaLnBrk="1" hangingPunct="1">
              <a:lnSpc>
                <a:spcPct val="90000"/>
              </a:lnSpc>
            </a:pPr>
            <a:r>
              <a:rPr lang="en-US" smtClean="0">
                <a:solidFill>
                  <a:srgbClr val="FF0000"/>
                </a:solidFill>
              </a:rPr>
              <a:t>4. faza: sa 8 meseci</a:t>
            </a:r>
          </a:p>
          <a:p>
            <a:pPr eaLnBrk="1" hangingPunct="1">
              <a:lnSpc>
                <a:spcPct val="90000"/>
              </a:lnSpc>
            </a:pPr>
            <a:r>
              <a:rPr lang="en-US" smtClean="0"/>
              <a:t>U Landau poziciji pri savijanju galve dolazi do opružanja nogu u kukovima. Ruke su labavo postavljene pored tela.</a:t>
            </a:r>
          </a:p>
          <a:p>
            <a:pPr eaLnBrk="1" hangingPunct="1">
              <a:lnSpc>
                <a:spcPct val="90000"/>
              </a:lnSpc>
            </a:pPr>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r>
              <a:rPr lang="en-US"/>
              <a:t>Aksilarna viseća proba</a:t>
            </a:r>
          </a:p>
        </p:txBody>
      </p:sp>
      <p:pic>
        <p:nvPicPr>
          <p:cNvPr id="38915" name="Picture 3"/>
          <p:cNvPicPr>
            <a:picLocks noGrp="1" noChangeAspect="1" noChangeArrowheads="1"/>
          </p:cNvPicPr>
          <p:nvPr>
            <p:ph type="clipArt" sz="half" idx="1"/>
          </p:nvPr>
        </p:nvPicPr>
        <p:blipFill>
          <a:blip r:embed="rId2" cstate="print"/>
          <a:srcRect/>
          <a:stretch>
            <a:fillRect/>
          </a:stretch>
        </p:blipFill>
        <p:spPr>
          <a:xfrm>
            <a:off x="0" y="1981200"/>
            <a:ext cx="3810000" cy="4530725"/>
          </a:xfrm>
        </p:spPr>
      </p:pic>
      <p:sp>
        <p:nvSpPr>
          <p:cNvPr id="38916" name="Rectangle 4"/>
          <p:cNvSpPr>
            <a:spLocks noGrp="1" noChangeArrowheads="1"/>
          </p:cNvSpPr>
          <p:nvPr>
            <p:ph type="body" sz="half" idx="2"/>
          </p:nvPr>
        </p:nvSpPr>
        <p:spPr>
          <a:xfrm>
            <a:off x="4419600" y="1946275"/>
            <a:ext cx="4522788" cy="4114800"/>
          </a:xfrm>
        </p:spPr>
        <p:txBody>
          <a:bodyPr/>
          <a:lstStyle/>
          <a:p>
            <a:pPr eaLnBrk="1" hangingPunct="1">
              <a:lnSpc>
                <a:spcPct val="90000"/>
              </a:lnSpc>
            </a:pPr>
            <a:r>
              <a:rPr lang="en-US" smtClean="0"/>
              <a:t>Izvodjenje: Dete je ledjima okrenuto ispitivaču. Ispitivač drži dete za trup, tako da dete visi na ramenom pojasu. Palčevi ispitivača ne dodiriju unutrašnju ivicu trapezijusa zbog propriocepcije, a što bi uslovilo ekstenzioni položaj.</a:t>
            </a:r>
          </a:p>
          <a:p>
            <a:pPr eaLnBrk="1" hangingPunct="1">
              <a:lnSpc>
                <a:spcPct val="90000"/>
              </a:lnSpc>
            </a:pPr>
            <a:r>
              <a:rPr lang="en-US" smtClean="0"/>
              <a:t>Reakcija: prema razvojnim stadijumima deli se u tri faze.</a:t>
            </a:r>
          </a:p>
          <a:p>
            <a:pPr eaLnBrk="1" hangingPunct="1">
              <a:lnSpc>
                <a:spcPct val="90000"/>
              </a:lnSpc>
            </a:pP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sr-Latn-CS" b="1"/>
              <a:t>Uvod</a:t>
            </a:r>
            <a:endParaRPr lang="en-US" b="1"/>
          </a:p>
        </p:txBody>
      </p:sp>
      <p:sp>
        <p:nvSpPr>
          <p:cNvPr id="12291" name="Rectangle 3"/>
          <p:cNvSpPr>
            <a:spLocks noGrp="1" noChangeArrowheads="1"/>
          </p:cNvSpPr>
          <p:nvPr>
            <p:ph sz="quarter" idx="1"/>
          </p:nvPr>
        </p:nvSpPr>
        <p:spPr>
          <a:xfrm>
            <a:off x="457200" y="1600200"/>
            <a:ext cx="7467600" cy="4873625"/>
          </a:xfrm>
        </p:spPr>
        <p:txBody>
          <a:bodyPr/>
          <a:lstStyle/>
          <a:p>
            <a:pPr eaLnBrk="1" hangingPunct="1"/>
            <a:r>
              <a:rPr lang="en-US" smtClean="0"/>
              <a:t>Na osnovi dotadašnjih neuroloških i fizioloških saznanja Vojta razvija pojam refleksne kineziologije. Osnov ove ideje je shvatanje da klasični neurološki pregled deteta ne daje sigurnu dijagnozu oštećenja niti omogućava praćenje motoričkog razvoja. </a:t>
            </a:r>
          </a:p>
          <a:p>
            <a:pPr eaLnBrk="1" hangingPunct="1"/>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en-US"/>
              <a:t>Aksilarna viseća proba</a:t>
            </a:r>
          </a:p>
        </p:txBody>
      </p:sp>
      <p:sp>
        <p:nvSpPr>
          <p:cNvPr id="39939"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en-US" smtClean="0">
                <a:solidFill>
                  <a:srgbClr val="FF0000"/>
                </a:solidFill>
              </a:rPr>
              <a:t>1. faza: od 1 nedelje do kraja 3 meseca</a:t>
            </a:r>
          </a:p>
          <a:p>
            <a:pPr eaLnBrk="1" hangingPunct="1">
              <a:lnSpc>
                <a:spcPct val="90000"/>
              </a:lnSpc>
            </a:pPr>
            <a:r>
              <a:rPr lang="en-US" smtClean="0"/>
              <a:t>Noge se drže inertno u lako savijenoj poziciji, slično kao kod Landau probe.</a:t>
            </a:r>
          </a:p>
          <a:p>
            <a:pPr eaLnBrk="1" hangingPunct="1">
              <a:lnSpc>
                <a:spcPct val="90000"/>
              </a:lnSpc>
            </a:pPr>
            <a:r>
              <a:rPr lang="en-US" smtClean="0">
                <a:solidFill>
                  <a:srgbClr val="FF0000"/>
                </a:solidFill>
              </a:rPr>
              <a:t>2. faza: 3/4-7 meseci</a:t>
            </a:r>
          </a:p>
          <a:p>
            <a:pPr eaLnBrk="1" hangingPunct="1">
              <a:lnSpc>
                <a:spcPct val="90000"/>
              </a:lnSpc>
            </a:pPr>
            <a:r>
              <a:rPr lang="en-US" smtClean="0"/>
              <a:t>Noge su povučene ka telu "fleksiona sinergija". Slično kao kod trakcione probe u drugoj fazi.</a:t>
            </a:r>
          </a:p>
          <a:p>
            <a:pPr eaLnBrk="1" hangingPunct="1">
              <a:lnSpc>
                <a:spcPct val="90000"/>
              </a:lnSpc>
            </a:pPr>
            <a:r>
              <a:rPr lang="en-US" smtClean="0">
                <a:solidFill>
                  <a:srgbClr val="FF0000"/>
                </a:solidFill>
              </a:rPr>
              <a:t>3. faza: više od 7 meseci</a:t>
            </a:r>
          </a:p>
          <a:p>
            <a:pPr eaLnBrk="1" hangingPunct="1">
              <a:lnSpc>
                <a:spcPct val="90000"/>
              </a:lnSpc>
            </a:pPr>
            <a:r>
              <a:rPr lang="en-US" smtClean="0"/>
              <a:t>Obe noge su lako opuštene i ekstendirane. Stopala su dorzalno flektirana. Kod klaćenja pokreću se samo noge. Opružanje je slično kao kod Landau i trakcione probe u četvrtoj fazi.</a:t>
            </a:r>
          </a:p>
          <a:p>
            <a:pPr eaLnBrk="1" hangingPunct="1">
              <a:lnSpc>
                <a:spcPct val="90000"/>
              </a:lnSpc>
            </a:pPr>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fontAlgn="auto" hangingPunct="1">
              <a:spcAft>
                <a:spcPts val="0"/>
              </a:spcAft>
              <a:defRPr/>
            </a:pPr>
            <a:r>
              <a:rPr lang="en-US"/>
              <a:t>Parashute reakcija</a:t>
            </a:r>
            <a:br>
              <a:rPr lang="en-US"/>
            </a:br>
            <a:endParaRPr lang="en-US"/>
          </a:p>
        </p:txBody>
      </p:sp>
      <p:pic>
        <p:nvPicPr>
          <p:cNvPr id="40963" name="Picture 3"/>
          <p:cNvPicPr>
            <a:picLocks noGrp="1" noChangeAspect="1" noChangeArrowheads="1"/>
          </p:cNvPicPr>
          <p:nvPr>
            <p:ph type="clipArt" sz="half" idx="1"/>
          </p:nvPr>
        </p:nvPicPr>
        <p:blipFill>
          <a:blip r:embed="rId2" cstate="print"/>
          <a:srcRect/>
          <a:stretch>
            <a:fillRect/>
          </a:stretch>
        </p:blipFill>
        <p:spPr>
          <a:xfrm>
            <a:off x="304800" y="1981200"/>
            <a:ext cx="3810000" cy="4606925"/>
          </a:xfrm>
        </p:spPr>
      </p:pic>
      <p:sp>
        <p:nvSpPr>
          <p:cNvPr id="40964" name="Rectangle 4"/>
          <p:cNvSpPr>
            <a:spLocks noGrp="1" noChangeArrowheads="1"/>
          </p:cNvSpPr>
          <p:nvPr>
            <p:ph type="body" sz="half" idx="2"/>
          </p:nvPr>
        </p:nvSpPr>
        <p:spPr/>
        <p:txBody>
          <a:bodyPr/>
          <a:lstStyle/>
          <a:p>
            <a:pPr eaLnBrk="1" hangingPunct="1"/>
            <a:r>
              <a:rPr lang="en-US" sz="2800" smtClean="0"/>
              <a:t>Iako Vojta nije ovu reakciju uvrstio u položajne probe, u mojoj dugogodišnjoj kliničkoj praksi sam ovu probu koristio kao značajan dijagnostički kriterijum.</a:t>
            </a:r>
          </a:p>
          <a:p>
            <a:pPr eaLnBrk="1" hangingPunct="1"/>
            <a:endParaRPr lang="en-US" sz="28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fontAlgn="auto" hangingPunct="1">
              <a:spcAft>
                <a:spcPts val="0"/>
              </a:spcAft>
              <a:defRPr/>
            </a:pPr>
            <a:r>
              <a:rPr lang="en-US"/>
              <a:t>Parashute reakcija</a:t>
            </a:r>
            <a:br>
              <a:rPr lang="en-US"/>
            </a:br>
            <a:endParaRPr lang="en-US"/>
          </a:p>
        </p:txBody>
      </p:sp>
      <p:pic>
        <p:nvPicPr>
          <p:cNvPr id="41987" name="Picture 3"/>
          <p:cNvPicPr>
            <a:picLocks noGrp="1" noChangeAspect="1" noChangeArrowheads="1"/>
          </p:cNvPicPr>
          <p:nvPr>
            <p:ph type="clipArt" sz="half" idx="1"/>
          </p:nvPr>
        </p:nvPicPr>
        <p:blipFill>
          <a:blip r:embed="rId2" cstate="print"/>
          <a:srcRect/>
          <a:stretch>
            <a:fillRect/>
          </a:stretch>
        </p:blipFill>
        <p:spPr>
          <a:xfrm>
            <a:off x="381000" y="2514600"/>
            <a:ext cx="3783013" cy="2895600"/>
          </a:xfrm>
        </p:spPr>
      </p:pic>
      <p:sp>
        <p:nvSpPr>
          <p:cNvPr id="41988" name="Rectangle 4"/>
          <p:cNvSpPr>
            <a:spLocks noGrp="1" noChangeArrowheads="1"/>
          </p:cNvSpPr>
          <p:nvPr>
            <p:ph type="body" sz="half" idx="2"/>
          </p:nvPr>
        </p:nvSpPr>
        <p:spPr>
          <a:xfrm>
            <a:off x="4495800" y="1946275"/>
            <a:ext cx="4446588" cy="4114800"/>
          </a:xfrm>
        </p:spPr>
        <p:txBody>
          <a:bodyPr/>
          <a:lstStyle/>
          <a:p>
            <a:pPr eaLnBrk="1" hangingPunct="1">
              <a:lnSpc>
                <a:spcPct val="90000"/>
              </a:lnSpc>
            </a:pPr>
            <a:r>
              <a:rPr lang="en-US" smtClean="0"/>
              <a:t>Izvodjenje</a:t>
            </a:r>
          </a:p>
          <a:p>
            <a:pPr eaLnBrk="1" hangingPunct="1">
              <a:lnSpc>
                <a:spcPct val="90000"/>
              </a:lnSpc>
            </a:pPr>
            <a:r>
              <a:rPr lang="en-US" smtClean="0"/>
              <a:t>Dete je ledjima okrenuto ispitivaču. Ispitivač drži dete za trup i naglo ga okrene sa glavom na dole. </a:t>
            </a:r>
          </a:p>
          <a:p>
            <a:pPr eaLnBrk="1" hangingPunct="1">
              <a:lnSpc>
                <a:spcPct val="90000"/>
              </a:lnSpc>
            </a:pPr>
            <a:r>
              <a:rPr lang="en-US" smtClean="0"/>
              <a:t>Reakcija</a:t>
            </a:r>
          </a:p>
          <a:p>
            <a:pPr eaLnBrk="1" hangingPunct="1">
              <a:lnSpc>
                <a:spcPct val="90000"/>
              </a:lnSpc>
            </a:pPr>
            <a:r>
              <a:rPr lang="en-US" smtClean="0"/>
              <a:t>Dete ispruža ruke kao zaštitni mehanizam (odbrambena reakcija). Noge su savijene u kolenima, kukovima, a stopala su u dorzalnoj fleksiji.</a:t>
            </a:r>
          </a:p>
          <a:p>
            <a:pPr eaLnBrk="1" hangingPunct="1">
              <a:lnSpc>
                <a:spcPct val="90000"/>
              </a:lnSpc>
            </a:pPr>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fontAlgn="auto" hangingPunct="1">
              <a:spcAft>
                <a:spcPts val="0"/>
              </a:spcAft>
              <a:defRPr/>
            </a:pPr>
            <a:r>
              <a:rPr lang="en-US"/>
              <a:t>Patol</a:t>
            </a:r>
            <a:r>
              <a:rPr lang="sr-Latn-CS"/>
              <a:t>oški odgovori</a:t>
            </a:r>
            <a:endParaRPr lang="en-US"/>
          </a:p>
        </p:txBody>
      </p:sp>
      <p:sp>
        <p:nvSpPr>
          <p:cNvPr id="43011" name="Rectangle 3"/>
          <p:cNvSpPr>
            <a:spLocks noGrp="1" noChangeArrowheads="1"/>
          </p:cNvSpPr>
          <p:nvPr>
            <p:ph sz="quarter" idx="1"/>
          </p:nvPr>
        </p:nvSpPr>
        <p:spPr>
          <a:xfrm>
            <a:off x="457200" y="1600200"/>
            <a:ext cx="7467600" cy="4873625"/>
          </a:xfrm>
        </p:spPr>
        <p:txBody>
          <a:bodyPr/>
          <a:lstStyle/>
          <a:p>
            <a:pPr eaLnBrk="1" hangingPunct="1">
              <a:defRPr/>
            </a:pPr>
            <a:r>
              <a:rPr lang="en-US" sz="2800" smtClean="0"/>
              <a:t>	</a:t>
            </a:r>
            <a:r>
              <a:rPr lang="en-US" sz="2800" smtClean="0">
                <a:latin typeface="+mj-lt"/>
              </a:rPr>
              <a:t>Fleksiono držanje ruku sa čvrsto zatvorenom pesnicom. </a:t>
            </a:r>
          </a:p>
          <a:p>
            <a:pPr eaLnBrk="1" hangingPunct="1">
              <a:defRPr/>
            </a:pPr>
            <a:r>
              <a:rPr lang="en-US" sz="2800" smtClean="0">
                <a:latin typeface="+mj-lt"/>
              </a:rPr>
              <a:t>-	Ekstenziono držanje ruku sa čvrsto stegnutom pesnicom.</a:t>
            </a:r>
          </a:p>
          <a:p>
            <a:pPr eaLnBrk="1" hangingPunct="1">
              <a:defRPr/>
            </a:pPr>
            <a:r>
              <a:rPr lang="en-US" sz="2800" smtClean="0">
                <a:latin typeface="+mj-lt"/>
              </a:rPr>
              <a:t>-	Ekstenziono držanje donjih ekstremiteta sa ušiljenim stopalom.</a:t>
            </a:r>
          </a:p>
          <a:p>
            <a:pPr eaLnBrk="1" hangingPunct="1">
              <a:defRPr/>
            </a:pPr>
            <a:r>
              <a:rPr lang="en-US" sz="2800" smtClean="0">
                <a:latin typeface="+mj-lt"/>
              </a:rPr>
              <a:t>-	U kukovima i ramenima možemo naći patološki odgovor u smislu unutrašnje rotacije. </a:t>
            </a:r>
          </a:p>
          <a:p>
            <a:pPr eaLnBrk="1" hangingPunct="1">
              <a:defRPr/>
            </a:pPr>
            <a:endParaRPr lang="en-US" sz="2800" smtClean="0">
              <a:latin typeface="+mj-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fontAlgn="auto" hangingPunct="1">
              <a:spcAft>
                <a:spcPts val="0"/>
              </a:spcAft>
              <a:defRPr/>
            </a:pPr>
            <a:r>
              <a:rPr lang="sr-Latn-CS"/>
              <a:t>Patološki odgovori</a:t>
            </a:r>
            <a:endParaRPr lang="en-US"/>
          </a:p>
        </p:txBody>
      </p:sp>
      <p:sp>
        <p:nvSpPr>
          <p:cNvPr id="44035" name="Rectangle 3"/>
          <p:cNvSpPr>
            <a:spLocks noGrp="1" noChangeArrowheads="1"/>
          </p:cNvSpPr>
          <p:nvPr>
            <p:ph sz="quarter" idx="1"/>
          </p:nvPr>
        </p:nvSpPr>
        <p:spPr>
          <a:xfrm>
            <a:off x="457200" y="1600200"/>
            <a:ext cx="7467600" cy="4873625"/>
          </a:xfrm>
        </p:spPr>
        <p:txBody>
          <a:bodyPr/>
          <a:lstStyle/>
          <a:p>
            <a:pPr eaLnBrk="1" hangingPunct="1"/>
            <a:r>
              <a:rPr lang="en-US" smtClean="0"/>
              <a:t>Abnormalni odgovori u prva dva trimenona još uvek ne mogu govoriti o sigurnoj dijagnozi već samo o riziku. </a:t>
            </a:r>
            <a:endParaRPr lang="sr-Latn-CS" smtClean="0"/>
          </a:p>
          <a:p>
            <a:pPr eaLnBrk="1" hangingPunct="1"/>
            <a:r>
              <a:rPr lang="en-US" smtClean="0"/>
              <a:t>Ako se spastični odgovor ili atetoza evidentira i u 3 i 4 trimenonu, tada sigurno možemo govoriti o spastičnoj ili atetoznoj formi cerebralnog oštećenja. </a:t>
            </a:r>
          </a:p>
          <a:p>
            <a:pPr eaLnBrk="1" hangingPunct="1"/>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fontAlgn="auto" hangingPunct="1">
              <a:spcAft>
                <a:spcPts val="0"/>
              </a:spcAft>
              <a:defRPr/>
            </a:pPr>
            <a:r>
              <a:rPr lang="sr-Latn-CS"/>
              <a:t>Značaj položajnih reakcija</a:t>
            </a:r>
            <a:endParaRPr lang="en-US"/>
          </a:p>
        </p:txBody>
      </p:sp>
      <p:sp>
        <p:nvSpPr>
          <p:cNvPr id="45059" name="Rectangle 3"/>
          <p:cNvSpPr>
            <a:spLocks noGrp="1" noChangeArrowheads="1"/>
          </p:cNvSpPr>
          <p:nvPr>
            <p:ph sz="quarter" idx="1"/>
          </p:nvPr>
        </p:nvSpPr>
        <p:spPr>
          <a:xfrm>
            <a:off x="457200" y="1600200"/>
            <a:ext cx="7467600" cy="4873625"/>
          </a:xfrm>
        </p:spPr>
        <p:txBody>
          <a:bodyPr/>
          <a:lstStyle/>
          <a:p>
            <a:pPr eaLnBrk="1" hangingPunct="1">
              <a:defRPr/>
            </a:pPr>
            <a:r>
              <a:rPr lang="en-US" smtClean="0">
                <a:latin typeface="+mj-lt"/>
              </a:rPr>
              <a:t>Položajne reakcije u prvim danima odojčeta odredjuju stepen oštećenja motoričkog razvoja i značajni su prognostički pokazatelj daljeg motoričkog pa i duševnog razvoja deteta. Prema pojedinim fazama položajnih reakcija može se odrediti dostignuti stepen ontogentskog razvoja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fontAlgn="auto" hangingPunct="1">
              <a:spcAft>
                <a:spcPts val="0"/>
              </a:spcAft>
              <a:defRPr/>
            </a:pPr>
            <a:r>
              <a:rPr lang="en-US"/>
              <a:t>Refleks okretanja</a:t>
            </a:r>
            <a:br>
              <a:rPr lang="en-US"/>
            </a:br>
            <a:endParaRPr lang="en-US"/>
          </a:p>
        </p:txBody>
      </p:sp>
      <p:sp>
        <p:nvSpPr>
          <p:cNvPr id="46083" name="Rectangle 3"/>
          <p:cNvSpPr>
            <a:spLocks noGrp="1" noChangeArrowheads="1"/>
          </p:cNvSpPr>
          <p:nvPr>
            <p:ph sz="quarter" idx="1"/>
          </p:nvPr>
        </p:nvSpPr>
        <p:spPr>
          <a:xfrm>
            <a:off x="457200" y="1600200"/>
            <a:ext cx="7467600" cy="4873625"/>
          </a:xfrm>
        </p:spPr>
        <p:txBody>
          <a:bodyPr/>
          <a:lstStyle/>
          <a:p>
            <a:pPr eaLnBrk="1" hangingPunct="1"/>
            <a:r>
              <a:rPr lang="en-US" sz="2800" smtClean="0"/>
              <a:t>Zdravo odojče može na kraju drugog trimenona spontano da se okrene iz ledjne pozicije na trbuh. Koordinacija pokreta ruku započinje u prvom trimenonu. Primitivni refleksi i refleksne reakcije se gase (Babkin, Moro). Koordinirano okretanje na kraju drugog trimenona isključuje patološki razvoj deteta. Istovremeno to je i predpostavka za za prvi stepen kretanja napred (puzanje).</a:t>
            </a:r>
          </a:p>
          <a:p>
            <a:pPr eaLnBrk="1" hangingPunct="1"/>
            <a:endParaRPr lang="en-US" sz="28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fontAlgn="auto" hangingPunct="1">
              <a:spcAft>
                <a:spcPts val="0"/>
              </a:spcAft>
              <a:defRPr/>
            </a:pPr>
            <a:r>
              <a:rPr lang="en-US"/>
              <a:t>Nadra</a:t>
            </a:r>
            <a:r>
              <a:rPr lang="sr-Latn-CS"/>
              <a:t>ž</a:t>
            </a:r>
            <a:r>
              <a:rPr lang="en-US"/>
              <a:t>ajne zone</a:t>
            </a:r>
            <a:br>
              <a:rPr lang="en-US"/>
            </a:br>
            <a:endParaRPr lang="en-US"/>
          </a:p>
        </p:txBody>
      </p:sp>
      <p:sp>
        <p:nvSpPr>
          <p:cNvPr id="47107"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en-US" sz="2800" smtClean="0"/>
              <a:t>Nadražaj se izvodi pritiskom na grudni koš u mamilarnoj liniji na strani lica. Pritisak je upravljen ka kičmenom stubu. Refleksni odgovor se manifestuje kroz sledeće motoričke obrasce:</a:t>
            </a:r>
          </a:p>
          <a:p>
            <a:pPr eaLnBrk="1" hangingPunct="1">
              <a:lnSpc>
                <a:spcPct val="90000"/>
              </a:lnSpc>
            </a:pPr>
            <a:r>
              <a:rPr lang="en-US" sz="2800" smtClean="0"/>
              <a:t>-Istezanje interkostalne muskulature sa maksimumom izmedju 7-8 rebra izaziva se nadražaj zadnjih korenova srednje grudne regije.</a:t>
            </a:r>
          </a:p>
          <a:p>
            <a:pPr eaLnBrk="1" hangingPunct="1">
              <a:lnSpc>
                <a:spcPct val="90000"/>
              </a:lnSpc>
            </a:pPr>
            <a:r>
              <a:rPr lang="en-US" sz="2800" smtClean="0"/>
              <a:t>-Prenos istezanja na mm. costotransversarii sa maksimumom izmedju 6-8 rebra izaziva nadračaj zadnjih korenova od Th 6-8. </a:t>
            </a:r>
          </a:p>
          <a:p>
            <a:pPr eaLnBrk="1" hangingPunct="1">
              <a:lnSpc>
                <a:spcPct val="90000"/>
              </a:lnSpc>
              <a:buFont typeface="Wingdings" pitchFamily="2" charset="2"/>
              <a:buNone/>
            </a:pPr>
            <a:endParaRPr lang="en-US" sz="28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fontAlgn="auto" hangingPunct="1">
              <a:spcAft>
                <a:spcPts val="0"/>
              </a:spcAft>
              <a:defRPr/>
            </a:pPr>
            <a:r>
              <a:rPr lang="sr-Latn-CS"/>
              <a:t>Refleks okretanja</a:t>
            </a:r>
            <a:endParaRPr lang="en-US"/>
          </a:p>
        </p:txBody>
      </p:sp>
      <p:pic>
        <p:nvPicPr>
          <p:cNvPr id="48131" name="Picture 3"/>
          <p:cNvPicPr>
            <a:picLocks noGrp="1" noChangeAspect="1" noChangeArrowheads="1"/>
          </p:cNvPicPr>
          <p:nvPr>
            <p:ph type="clipArt" sz="half" idx="1"/>
          </p:nvPr>
        </p:nvPicPr>
        <p:blipFill>
          <a:blip r:embed="rId2" cstate="print"/>
          <a:srcRect/>
          <a:stretch>
            <a:fillRect/>
          </a:stretch>
        </p:blipFill>
        <p:spPr>
          <a:xfrm>
            <a:off x="762000" y="1981200"/>
            <a:ext cx="3962400" cy="3886200"/>
          </a:xfrm>
        </p:spPr>
      </p:pic>
      <p:sp>
        <p:nvSpPr>
          <p:cNvPr id="48132" name="Rectangle 4"/>
          <p:cNvSpPr>
            <a:spLocks noGrp="1" noChangeArrowheads="1"/>
          </p:cNvSpPr>
          <p:nvPr>
            <p:ph type="body" sz="half" idx="2"/>
          </p:nvPr>
        </p:nvSpPr>
        <p:spPr/>
        <p:txBody>
          <a:bodyPr/>
          <a:lstStyle/>
          <a:p>
            <a:pPr eaLnBrk="1" hangingPunct="1">
              <a:lnSpc>
                <a:spcPct val="90000"/>
              </a:lnSpc>
            </a:pPr>
            <a:r>
              <a:rPr lang="en-US" smtClean="0"/>
              <a:t>Prenešeno istezanje na dijafragmu i to na suprotnoj strani izaziva nadražaj preko n. phrenicus-a yadnje korene C l-C4.</a:t>
            </a:r>
          </a:p>
          <a:p>
            <a:pPr eaLnBrk="1" hangingPunct="1">
              <a:lnSpc>
                <a:spcPct val="90000"/>
              </a:lnSpc>
            </a:pPr>
            <a:r>
              <a:rPr lang="en-US" smtClean="0"/>
              <a:t>-Prenešena kompresija pluća i guranje medijastinuma uslovljava nardažaj n. vagusa i prenos nadražaja do vagusnog nukleusa u medula oblongata.</a:t>
            </a:r>
          </a:p>
          <a:p>
            <a:pPr eaLnBrk="1" hangingPunct="1">
              <a:lnSpc>
                <a:spcPct val="90000"/>
              </a:lnSpc>
            </a:pPr>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r>
              <a:rPr lang="sr-Latn-CS"/>
              <a:t>Refleks okretanja</a:t>
            </a:r>
            <a:endParaRPr lang="en-US"/>
          </a:p>
        </p:txBody>
      </p:sp>
      <p:pic>
        <p:nvPicPr>
          <p:cNvPr id="49155" name="Picture 3"/>
          <p:cNvPicPr>
            <a:picLocks noGrp="1" noChangeAspect="1" noChangeArrowheads="1"/>
          </p:cNvPicPr>
          <p:nvPr>
            <p:ph type="clipArt" sz="half" idx="1"/>
          </p:nvPr>
        </p:nvPicPr>
        <p:blipFill>
          <a:blip r:embed="rId2" cstate="print"/>
          <a:srcRect/>
          <a:stretch>
            <a:fillRect/>
          </a:stretch>
        </p:blipFill>
        <p:spPr>
          <a:xfrm>
            <a:off x="838200" y="1905000"/>
            <a:ext cx="3962400" cy="4114800"/>
          </a:xfrm>
        </p:spPr>
      </p:pic>
      <p:sp>
        <p:nvSpPr>
          <p:cNvPr id="49156" name="Rectangle 4"/>
          <p:cNvSpPr>
            <a:spLocks noGrp="1" noChangeArrowheads="1"/>
          </p:cNvSpPr>
          <p:nvPr>
            <p:ph type="body" sz="half" idx="2"/>
          </p:nvPr>
        </p:nvSpPr>
        <p:spPr>
          <a:xfrm>
            <a:off x="4800600" y="1946275"/>
            <a:ext cx="4141788" cy="4114800"/>
          </a:xfrm>
        </p:spPr>
        <p:txBody>
          <a:bodyPr/>
          <a:lstStyle/>
          <a:p>
            <a:pPr eaLnBrk="1" hangingPunct="1">
              <a:lnSpc>
                <a:spcPct val="90000"/>
              </a:lnSpc>
            </a:pPr>
            <a:r>
              <a:rPr lang="en-US" smtClean="0"/>
              <a:t>-Istezanje se takodje prenosi i na m. quadratus lumborum na strani lica i m. obliqus abd. externus na suprotnoj strani. Eferentni nadražaj se sprovodi do Th12-L4 i Th5-12. </a:t>
            </a:r>
          </a:p>
          <a:p>
            <a:pPr eaLnBrk="1" hangingPunct="1">
              <a:lnSpc>
                <a:spcPct val="90000"/>
              </a:lnSpc>
            </a:pPr>
            <a:r>
              <a:rPr lang="en-US" smtClean="0"/>
              <a:t>-Aferentni impulsi preko široke zone medulae spinalis i medulae oblogatae se prenose ka višim nivoima CNS-a.</a:t>
            </a:r>
          </a:p>
          <a:p>
            <a:pPr eaLnBrk="1" hangingPunct="1">
              <a:lnSpc>
                <a:spcPct val="90000"/>
              </a:lnSpc>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sr-Latn-CS"/>
              <a:t>Uvod</a:t>
            </a:r>
            <a:endParaRPr lang="en-US"/>
          </a:p>
        </p:txBody>
      </p:sp>
      <p:sp>
        <p:nvSpPr>
          <p:cNvPr id="13315"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en-US" smtClean="0"/>
              <a:t>Smetnje sazrevanja CNS-a ili neki drugi uzroci centralne motoričke simptomatike mogu se prezentovati kroz refleksnu lokomociju. Istraživanja na ovo planu su omogućila podelu ontogentskog motoričkog razvoja u 10 stadijuma. Razvojna kineziološka istraživanja su iznedrila i testove za posturalne reakcije. Na osnovu njih, još kod novorodjenčeta, se mogu dati prognostički kriterijumi razvoja i u najranijoj fazi preduzeti terapijski postupci za modulaciju razvoja. </a:t>
            </a:r>
          </a:p>
          <a:p>
            <a:pPr eaLnBrk="1" hangingPunct="1">
              <a:lnSpc>
                <a:spcPct val="90000"/>
              </a:lnSpc>
            </a:pPr>
            <a:endParaRPr lang="en-US" sz="28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914400" y="609600"/>
            <a:ext cx="8001000" cy="1143000"/>
          </a:xfrm>
        </p:spPr>
        <p:txBody>
          <a:bodyPr/>
          <a:lstStyle/>
          <a:p>
            <a:pPr eaLnBrk="1" fontAlgn="auto" hangingPunct="1">
              <a:spcAft>
                <a:spcPts val="0"/>
              </a:spcAft>
              <a:defRPr/>
            </a:pPr>
            <a:r>
              <a:rPr lang="en-US"/>
              <a:t>Refleksni odgovor</a:t>
            </a:r>
            <a:br>
              <a:rPr lang="en-US"/>
            </a:br>
            <a:endParaRPr lang="en-US"/>
          </a:p>
        </p:txBody>
      </p:sp>
      <p:pic>
        <p:nvPicPr>
          <p:cNvPr id="50179" name="Picture 3"/>
          <p:cNvPicPr>
            <a:picLocks noGrp="1" noChangeAspect="1" noChangeArrowheads="1"/>
          </p:cNvPicPr>
          <p:nvPr>
            <p:ph type="clipArt" sz="half" idx="1"/>
          </p:nvPr>
        </p:nvPicPr>
        <p:blipFill>
          <a:blip r:embed="rId2" cstate="print"/>
          <a:srcRect/>
          <a:stretch>
            <a:fillRect/>
          </a:stretch>
        </p:blipFill>
        <p:spPr>
          <a:xfrm>
            <a:off x="685800" y="1676400"/>
            <a:ext cx="4267200" cy="4419600"/>
          </a:xfrm>
        </p:spPr>
      </p:pic>
      <p:sp>
        <p:nvSpPr>
          <p:cNvPr id="50180" name="Rectangle 4"/>
          <p:cNvSpPr>
            <a:spLocks noGrp="1" noChangeArrowheads="1"/>
          </p:cNvSpPr>
          <p:nvPr>
            <p:ph type="body" sz="half" idx="2"/>
          </p:nvPr>
        </p:nvSpPr>
        <p:spPr>
          <a:xfrm>
            <a:off x="5105400" y="779463"/>
            <a:ext cx="4038600" cy="5240337"/>
          </a:xfrm>
        </p:spPr>
        <p:txBody>
          <a:bodyPr/>
          <a:lstStyle/>
          <a:p>
            <a:pPr eaLnBrk="1" hangingPunct="1">
              <a:lnSpc>
                <a:spcPct val="90000"/>
              </a:lnSpc>
            </a:pPr>
            <a:endParaRPr lang="en-US" sz="2000" smtClean="0"/>
          </a:p>
          <a:p>
            <a:pPr eaLnBrk="1" hangingPunct="1">
              <a:lnSpc>
                <a:spcPct val="90000"/>
              </a:lnSpc>
            </a:pPr>
            <a:endParaRPr lang="en-US" sz="20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sr-Latn-CS" smtClean="0"/>
              <a:t>Refleksni odgovor</a:t>
            </a:r>
            <a:endParaRPr lang="en-US"/>
          </a:p>
        </p:txBody>
      </p:sp>
      <p:sp>
        <p:nvSpPr>
          <p:cNvPr id="51203" name="Content Placeholder 5"/>
          <p:cNvSpPr>
            <a:spLocks noGrp="1"/>
          </p:cNvSpPr>
          <p:nvPr>
            <p:ph sz="quarter" idx="1"/>
          </p:nvPr>
        </p:nvSpPr>
        <p:spPr>
          <a:xfrm>
            <a:off x="457200" y="1600200"/>
            <a:ext cx="7924800" cy="4873625"/>
          </a:xfrm>
        </p:spPr>
        <p:txBody>
          <a:bodyPr/>
          <a:lstStyle/>
          <a:p>
            <a:pPr eaLnBrk="1" hangingPunct="1">
              <a:lnSpc>
                <a:spcPct val="90000"/>
              </a:lnSpc>
            </a:pPr>
            <a:r>
              <a:rPr lang="en-US" smtClean="0"/>
              <a:t>Pritiskom na grudnu zonu javlja se okretanje g</a:t>
            </a:r>
            <a:r>
              <a:rPr lang="sr-Latn-CS" smtClean="0"/>
              <a:t>la</a:t>
            </a:r>
            <a:r>
              <a:rPr lang="en-US" smtClean="0"/>
              <a:t>ve na suprotnu stranu uz istovremeno opru</a:t>
            </a:r>
            <a:r>
              <a:rPr lang="sr-Latn-CS" smtClean="0"/>
              <a:t>ž</a:t>
            </a:r>
            <a:r>
              <a:rPr lang="en-US" smtClean="0"/>
              <a:t>anje vrata. Gornji deo tela se takodje opru</a:t>
            </a:r>
            <a:r>
              <a:rPr lang="sr-Latn-CS" smtClean="0"/>
              <a:t>ž</a:t>
            </a:r>
            <a:r>
              <a:rPr lang="en-US" smtClean="0"/>
              <a:t>a . U ramenom pojasu dolazi do addukcije lopatice</a:t>
            </a:r>
          </a:p>
          <a:p>
            <a:pPr eaLnBrk="1" hangingPunct="1">
              <a:lnSpc>
                <a:spcPct val="90000"/>
              </a:lnSpc>
            </a:pPr>
            <a:r>
              <a:rPr lang="en-US" smtClean="0"/>
              <a:t>Donji deo trupa i noge se savijaju. Javlja se njihovo kretanje i dolazi do prenosa te</a:t>
            </a:r>
            <a:r>
              <a:rPr lang="sr-Latn-CS" smtClean="0"/>
              <a:t>ž</a:t>
            </a:r>
            <a:r>
              <a:rPr lang="en-US" smtClean="0"/>
              <a:t>išta nagore. Savijanje nogu posti</a:t>
            </a:r>
            <a:r>
              <a:rPr lang="sr-Latn-CS" smtClean="0"/>
              <a:t>ž</a:t>
            </a:r>
            <a:r>
              <a:rPr lang="en-US" smtClean="0"/>
              <a:t>e se kroz laku abdukciju i spoljnu rotaciju, stopala su u srednjoj liniji i dorzalno ekstendirana. </a:t>
            </a:r>
          </a:p>
          <a:p>
            <a:pPr eaLnBrk="1" hangingPunct="1">
              <a:lnSpc>
                <a:spcPct val="90000"/>
              </a:lnSpc>
            </a:pPr>
            <a:r>
              <a:rPr lang="en-US" smtClean="0"/>
              <a:t>Ruka na strani lica pravi jedan lagani Moro pokret. Suprotna ruka se abducira i savija u laktu. Kod produ</a:t>
            </a:r>
            <a:r>
              <a:rPr lang="sr-Latn-CS" smtClean="0"/>
              <a:t>ž</a:t>
            </a:r>
            <a:r>
              <a:rPr lang="en-US" smtClean="0"/>
              <a:t>enog pritiska na grudnu zonu odigrava se dalji tok okretanja glave i trupa.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fontAlgn="auto" hangingPunct="1">
              <a:spcAft>
                <a:spcPts val="0"/>
              </a:spcAft>
              <a:defRPr/>
            </a:pPr>
            <a:r>
              <a:rPr lang="sr-Latn-CS"/>
              <a:t>Refleks okretanja</a:t>
            </a:r>
            <a:endParaRPr lang="en-US"/>
          </a:p>
        </p:txBody>
      </p:sp>
      <p:pic>
        <p:nvPicPr>
          <p:cNvPr id="52227" name="Picture 3"/>
          <p:cNvPicPr>
            <a:picLocks noGrp="1" noChangeAspect="1" noChangeArrowheads="1"/>
          </p:cNvPicPr>
          <p:nvPr>
            <p:ph sz="quarter" idx="1"/>
          </p:nvPr>
        </p:nvPicPr>
        <p:blipFill>
          <a:blip r:embed="rId2" cstate="print"/>
          <a:srcRect/>
          <a:stretch>
            <a:fillRect/>
          </a:stretch>
        </p:blipFill>
        <p:spPr>
          <a:xfrm>
            <a:off x="685800" y="1676400"/>
            <a:ext cx="3962400" cy="3886200"/>
          </a:xfrm>
        </p:spPr>
      </p:pic>
      <p:sp>
        <p:nvSpPr>
          <p:cNvPr id="52228" name="Rectangle 4"/>
          <p:cNvSpPr>
            <a:spLocks noGrp="1" noChangeArrowheads="1"/>
          </p:cNvSpPr>
          <p:nvPr>
            <p:ph type="body" sz="half" idx="4294967295"/>
          </p:nvPr>
        </p:nvSpPr>
        <p:spPr>
          <a:xfrm>
            <a:off x="4953000" y="1752600"/>
            <a:ext cx="4191000" cy="4308475"/>
          </a:xfrm>
        </p:spPr>
        <p:txBody>
          <a:bodyPr/>
          <a:lstStyle/>
          <a:p>
            <a:pPr eaLnBrk="1" hangingPunct="1">
              <a:lnSpc>
                <a:spcPct val="90000"/>
              </a:lnSpc>
            </a:pPr>
            <a:r>
              <a:rPr lang="en-US" smtClean="0"/>
              <a:t>Kada kod refleksa okretanja telo dosigne polo</a:t>
            </a:r>
            <a:r>
              <a:rPr lang="sr-Latn-CS" smtClean="0"/>
              <a:t>ž</a:t>
            </a:r>
            <a:r>
              <a:rPr lang="en-US" smtClean="0"/>
              <a:t>aj na stranu, donje rame i opru</a:t>
            </a:r>
            <a:r>
              <a:rPr lang="sr-Latn-CS" smtClean="0"/>
              <a:t>ž</a:t>
            </a:r>
            <a:r>
              <a:rPr lang="en-US" smtClean="0"/>
              <a:t>ena noga postaju tačke oslonca. </a:t>
            </a:r>
            <a:endParaRPr lang="sr-Latn-CS" smtClean="0"/>
          </a:p>
          <a:p>
            <a:pPr eaLnBrk="1" hangingPunct="1">
              <a:lnSpc>
                <a:spcPct val="90000"/>
              </a:lnSpc>
            </a:pPr>
            <a:r>
              <a:rPr lang="en-US" smtClean="0"/>
              <a:t>Pritisak na medijalnu ivcu gore postavljene skapule u pravcu donjeg lakta i istovremno jednog povlačenja ka nazad spinae iliacae superior izaziva sledeće polo</a:t>
            </a:r>
            <a:r>
              <a:rPr lang="sr-Latn-CS" smtClean="0"/>
              <a:t>ž</a:t>
            </a:r>
            <a:r>
              <a:rPr lang="en-US" smtClean="0"/>
              <a:t>aje istezanja: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fontAlgn="auto" hangingPunct="1">
              <a:spcAft>
                <a:spcPts val="0"/>
              </a:spcAft>
              <a:defRPr/>
            </a:pPr>
            <a:r>
              <a:rPr lang="sr-Latn-CS"/>
              <a:t>Refleks okretanja</a:t>
            </a:r>
            <a:endParaRPr lang="en-US"/>
          </a:p>
        </p:txBody>
      </p:sp>
      <p:pic>
        <p:nvPicPr>
          <p:cNvPr id="53251" name="Picture 3"/>
          <p:cNvPicPr>
            <a:picLocks noGrp="1" noChangeAspect="1" noChangeArrowheads="1"/>
          </p:cNvPicPr>
          <p:nvPr>
            <p:ph sz="quarter" idx="1"/>
          </p:nvPr>
        </p:nvPicPr>
        <p:blipFill>
          <a:blip r:embed="rId2" cstate="print"/>
          <a:srcRect/>
          <a:stretch>
            <a:fillRect/>
          </a:stretch>
        </p:blipFill>
        <p:spPr>
          <a:xfrm>
            <a:off x="685800" y="1828800"/>
            <a:ext cx="3733800" cy="4267200"/>
          </a:xfrm>
        </p:spPr>
      </p:pic>
      <p:sp>
        <p:nvSpPr>
          <p:cNvPr id="53252" name="Rectangle 4"/>
          <p:cNvSpPr>
            <a:spLocks noGrp="1" noChangeArrowheads="1"/>
          </p:cNvSpPr>
          <p:nvPr>
            <p:ph type="body" sz="half" idx="4294967295"/>
          </p:nvPr>
        </p:nvSpPr>
        <p:spPr>
          <a:xfrm>
            <a:off x="4648200" y="1946275"/>
            <a:ext cx="4495800" cy="4114800"/>
          </a:xfrm>
        </p:spPr>
        <p:txBody>
          <a:bodyPr/>
          <a:lstStyle/>
          <a:p>
            <a:pPr eaLnBrk="1" hangingPunct="1">
              <a:lnSpc>
                <a:spcPct val="90000"/>
              </a:lnSpc>
            </a:pPr>
            <a:r>
              <a:rPr lang="en-US" smtClean="0"/>
              <a:t>Istezanje adduktora skapule,</a:t>
            </a:r>
          </a:p>
          <a:p>
            <a:pPr eaLnBrk="1" hangingPunct="1">
              <a:lnSpc>
                <a:spcPct val="90000"/>
              </a:lnSpc>
            </a:pPr>
            <a:r>
              <a:rPr lang="en-US" smtClean="0"/>
              <a:t>-Prenos istezanja na donju skapulu,</a:t>
            </a:r>
          </a:p>
          <a:p>
            <a:pPr eaLnBrk="1" hangingPunct="1">
              <a:lnSpc>
                <a:spcPct val="90000"/>
              </a:lnSpc>
            </a:pPr>
            <a:r>
              <a:rPr lang="en-US" smtClean="0"/>
              <a:t>-Prenos istezanja na mišićni lanac u ovoj regiji (pars spinata m. deltoidei, m. teres major, m. triceps brachii), dovodi do daljeg okretanja jer ova celina pripada kompleksu refleksa okretanja,</a:t>
            </a:r>
          </a:p>
          <a:p>
            <a:pPr eaLnBrk="1" hangingPunct="1">
              <a:lnSpc>
                <a:spcPct val="90000"/>
              </a:lnSpc>
            </a:pPr>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fontAlgn="auto" hangingPunct="1">
              <a:spcAft>
                <a:spcPts val="0"/>
              </a:spcAft>
              <a:defRPr/>
            </a:pPr>
            <a:r>
              <a:rPr lang="sr-Latn-CS"/>
              <a:t>Refleks okretanja</a:t>
            </a:r>
            <a:endParaRPr lang="en-US"/>
          </a:p>
        </p:txBody>
      </p:sp>
      <p:pic>
        <p:nvPicPr>
          <p:cNvPr id="54275" name="Picture 3"/>
          <p:cNvPicPr>
            <a:picLocks noGrp="1" noChangeAspect="1" noChangeArrowheads="1"/>
          </p:cNvPicPr>
          <p:nvPr>
            <p:ph sz="quarter" idx="1"/>
          </p:nvPr>
        </p:nvPicPr>
        <p:blipFill>
          <a:blip r:embed="rId2" cstate="print"/>
          <a:srcRect/>
          <a:stretch>
            <a:fillRect/>
          </a:stretch>
        </p:blipFill>
        <p:spPr>
          <a:xfrm>
            <a:off x="457200" y="1981200"/>
            <a:ext cx="3581400" cy="3733800"/>
          </a:xfrm>
        </p:spPr>
      </p:pic>
      <p:sp>
        <p:nvSpPr>
          <p:cNvPr id="54276" name="Rectangle 4"/>
          <p:cNvSpPr>
            <a:spLocks noGrp="1" noChangeArrowheads="1"/>
          </p:cNvSpPr>
          <p:nvPr>
            <p:ph type="body" sz="half" idx="4294967295"/>
          </p:nvPr>
        </p:nvSpPr>
        <p:spPr>
          <a:xfrm>
            <a:off x="4191000" y="1946275"/>
            <a:ext cx="4953000" cy="4114800"/>
          </a:xfrm>
        </p:spPr>
        <p:txBody>
          <a:bodyPr/>
          <a:lstStyle/>
          <a:p>
            <a:pPr eaLnBrk="1" hangingPunct="1">
              <a:lnSpc>
                <a:spcPct val="90000"/>
              </a:lnSpc>
            </a:pPr>
            <a:r>
              <a:rPr lang="en-US" smtClean="0"/>
              <a:t>Direktno istezanje m. quadratus lumborum na gornjoj strani,</a:t>
            </a:r>
          </a:p>
          <a:p>
            <a:pPr eaLnBrk="1" hangingPunct="1">
              <a:lnSpc>
                <a:spcPct val="90000"/>
              </a:lnSpc>
            </a:pPr>
            <a:r>
              <a:rPr lang="en-US" smtClean="0"/>
              <a:t>-Indirektno istezanje kosih trbušnih mišića (m. obliqus abd ext et int. i m. transversus abdominis) na gornjoj strani i mm. recti abd i m. obliqus abd ext na kontralateralnoj strani, dovodi do koordinirane kontrakcije trbušnog zida i okretanja karličnog prstena.</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fontAlgn="auto" hangingPunct="1">
              <a:spcAft>
                <a:spcPts val="0"/>
              </a:spcAft>
              <a:defRPr/>
            </a:pPr>
            <a:r>
              <a:rPr lang="en-US"/>
              <a:t>Refleks puzanja</a:t>
            </a:r>
            <a:br>
              <a:rPr lang="en-US"/>
            </a:br>
            <a:endParaRPr lang="en-US"/>
          </a:p>
        </p:txBody>
      </p:sp>
      <p:pic>
        <p:nvPicPr>
          <p:cNvPr id="55299" name="Picture 3"/>
          <p:cNvPicPr>
            <a:picLocks noGrp="1" noChangeAspect="1" noChangeArrowheads="1"/>
          </p:cNvPicPr>
          <p:nvPr>
            <p:ph sz="quarter" idx="1"/>
          </p:nvPr>
        </p:nvPicPr>
        <p:blipFill>
          <a:blip r:embed="rId2" cstate="print"/>
          <a:srcRect/>
          <a:stretch>
            <a:fillRect/>
          </a:stretch>
        </p:blipFill>
        <p:spPr>
          <a:xfrm>
            <a:off x="838200" y="1600200"/>
            <a:ext cx="3200400" cy="3581400"/>
          </a:xfrm>
        </p:spPr>
      </p:pic>
      <p:sp>
        <p:nvSpPr>
          <p:cNvPr id="55300" name="AutoShape 4"/>
          <p:cNvSpPr>
            <a:spLocks noGrp="1" noChangeAspect="1" noChangeArrowheads="1"/>
          </p:cNvSpPr>
          <p:nvPr>
            <p:ph type="body" sz="half" idx="4294967295"/>
          </p:nvPr>
        </p:nvSpPr>
        <p:spPr>
          <a:xfrm>
            <a:off x="4038600" y="838200"/>
            <a:ext cx="5105400" cy="5222875"/>
          </a:xfrm>
        </p:spPr>
        <p:txBody>
          <a:bodyPr/>
          <a:lstStyle/>
          <a:p>
            <a:pPr eaLnBrk="1" hangingPunct="1">
              <a:lnSpc>
                <a:spcPct val="90000"/>
              </a:lnSpc>
            </a:pPr>
            <a:r>
              <a:rPr lang="en-US" smtClean="0"/>
              <a:t>Polazna pozicija je trbušni polo</a:t>
            </a:r>
            <a:r>
              <a:rPr lang="sr-Latn-CS" smtClean="0"/>
              <a:t>ž</a:t>
            </a:r>
            <a:r>
              <a:rPr lang="en-US" smtClean="0"/>
              <a:t>aj.</a:t>
            </a:r>
            <a:endParaRPr lang="sr-Latn-CS" smtClean="0"/>
          </a:p>
          <a:p>
            <a:pPr eaLnBrk="1" hangingPunct="1">
              <a:lnSpc>
                <a:spcPct val="90000"/>
              </a:lnSpc>
            </a:pPr>
            <a:r>
              <a:rPr lang="en-US" smtClean="0"/>
              <a:t> Ruka na strani lica se gura napred, dok je druga ruka postavljena pozadi i u prona</a:t>
            </a:r>
            <a:r>
              <a:rPr lang="sr-Latn-CS" smtClean="0"/>
              <a:t>ci</a:t>
            </a:r>
            <a:r>
              <a:rPr lang="en-US" smtClean="0"/>
              <a:t>j</a:t>
            </a:r>
            <a:r>
              <a:rPr lang="sr-Latn-CS" smtClean="0"/>
              <a:t>u</a:t>
            </a:r>
            <a:r>
              <a:rPr lang="en-US" smtClean="0"/>
              <a:t>. </a:t>
            </a:r>
            <a:endParaRPr lang="sr-Latn-CS" smtClean="0"/>
          </a:p>
          <a:p>
            <a:pPr eaLnBrk="1" hangingPunct="1">
              <a:lnSpc>
                <a:spcPct val="90000"/>
              </a:lnSpc>
            </a:pPr>
            <a:r>
              <a:rPr lang="en-US" smtClean="0"/>
              <a:t>Obe noge su polusavijene i u kukovima rotirane ka upolje.</a:t>
            </a:r>
          </a:p>
          <a:p>
            <a:pPr eaLnBrk="1" hangingPunct="1">
              <a:lnSpc>
                <a:spcPct val="90000"/>
              </a:lnSpc>
            </a:pPr>
            <a:r>
              <a:rPr lang="en-US" smtClean="0"/>
              <a:t>Nadra</a:t>
            </a:r>
            <a:r>
              <a:rPr lang="sr-Latn-CS" smtClean="0"/>
              <a:t>ž</a:t>
            </a:r>
            <a:r>
              <a:rPr lang="en-US" smtClean="0"/>
              <a:t>ajne zone: </a:t>
            </a:r>
            <a:endParaRPr lang="sr-Latn-CS" smtClean="0"/>
          </a:p>
          <a:p>
            <a:pPr eaLnBrk="1" hangingPunct="1">
              <a:lnSpc>
                <a:spcPct val="90000"/>
              </a:lnSpc>
            </a:pPr>
            <a:r>
              <a:rPr lang="en-US" smtClean="0"/>
              <a:t>Glavne zone se nalaze na ekstremitetima, </a:t>
            </a:r>
            <a:endParaRPr lang="sr-Latn-CS" smtClean="0"/>
          </a:p>
          <a:p>
            <a:pPr eaLnBrk="1" hangingPunct="1">
              <a:lnSpc>
                <a:spcPct val="90000"/>
              </a:lnSpc>
            </a:pPr>
            <a:r>
              <a:rPr lang="en-US" smtClean="0"/>
              <a:t>a pomoćne na korenu svakog ekstremiteta i na le</a:t>
            </a:r>
            <a:r>
              <a:rPr lang="sr-Latn-CS" smtClean="0"/>
              <a:t>đ</a:t>
            </a:r>
            <a:r>
              <a:rPr lang="en-US" smtClean="0"/>
              <a:t>ima izme</a:t>
            </a:r>
            <a:r>
              <a:rPr lang="sr-Latn-CS" smtClean="0"/>
              <a:t>đ</a:t>
            </a:r>
            <a:r>
              <a:rPr lang="en-US" smtClean="0"/>
              <a:t>u donjih lopatičnih uglova.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fontAlgn="auto" hangingPunct="1">
              <a:spcAft>
                <a:spcPts val="0"/>
              </a:spcAft>
              <a:defRPr/>
            </a:pPr>
            <a:r>
              <a:rPr lang="en-US"/>
              <a:t>Ruka na strani lica</a:t>
            </a:r>
            <a:br>
              <a:rPr lang="en-US"/>
            </a:br>
            <a:endParaRPr lang="en-US"/>
          </a:p>
        </p:txBody>
      </p:sp>
      <p:sp>
        <p:nvSpPr>
          <p:cNvPr id="56323" name="Rectangle 3"/>
          <p:cNvSpPr>
            <a:spLocks noGrp="1" noChangeArrowheads="1"/>
          </p:cNvSpPr>
          <p:nvPr>
            <p:ph sz="quarter" idx="1"/>
          </p:nvPr>
        </p:nvSpPr>
        <p:spPr>
          <a:xfrm>
            <a:off x="457200" y="1600200"/>
            <a:ext cx="7467600" cy="4873625"/>
          </a:xfrm>
        </p:spPr>
        <p:txBody>
          <a:bodyPr/>
          <a:lstStyle/>
          <a:p>
            <a:pPr eaLnBrk="1" hangingPunct="1"/>
            <a:r>
              <a:rPr lang="en-US" smtClean="0"/>
              <a:t>Kod pritiska na epicondilus medialis humeri kontrahuju se sledeći mišići:</a:t>
            </a:r>
          </a:p>
          <a:p>
            <a:pPr eaLnBrk="1" hangingPunct="1"/>
            <a:r>
              <a:rPr lang="en-US" smtClean="0"/>
              <a:t>u oblasti lopatice aktiviraju se mišići koji fiksiraju lopaticu:</a:t>
            </a:r>
          </a:p>
          <a:p>
            <a:pPr eaLnBrk="1" hangingPunct="1"/>
            <a:r>
              <a:rPr lang="en-US" smtClean="0"/>
              <a:t>-	donji deo m. trapesius-a. </a:t>
            </a:r>
          </a:p>
          <a:p>
            <a:pPr eaLnBrk="1" hangingPunct="1"/>
            <a:r>
              <a:rPr lang="en-US" smtClean="0"/>
              <a:t>-	m. serratus ant,</a:t>
            </a:r>
          </a:p>
          <a:p>
            <a:pPr eaLnBrk="1" hangingPunct="1"/>
            <a:r>
              <a:rPr lang="en-US" smtClean="0"/>
              <a:t>-	Mm. romboidei.</a:t>
            </a:r>
            <a:endParaRPr lang="sr-Latn-CS" smtClean="0"/>
          </a:p>
          <a:p>
            <a:pPr eaLnBrk="1" hangingPunct="1"/>
            <a:endParaRPr lang="en-US" smtClean="0"/>
          </a:p>
          <a:p>
            <a:pPr eaLnBrk="1" hangingPunct="1"/>
            <a:endParaRPr lang="en-US"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fontAlgn="auto" hangingPunct="1">
              <a:spcAft>
                <a:spcPts val="0"/>
              </a:spcAft>
              <a:defRPr/>
            </a:pPr>
            <a:r>
              <a:rPr lang="en-US" smtClean="0"/>
              <a:t>Ruka na strani lica</a:t>
            </a:r>
            <a:endParaRPr lang="en-US"/>
          </a:p>
        </p:txBody>
      </p:sp>
      <p:sp>
        <p:nvSpPr>
          <p:cNvPr id="57347"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en-US" sz="2800" smtClean="0"/>
              <a:t>u oblasti ramenog zgloba aktiviraju se mišići koji deluju na refleksni pokret povlačenja ruke ka nazad:</a:t>
            </a:r>
          </a:p>
          <a:p>
            <a:pPr eaLnBrk="1" hangingPunct="1">
              <a:lnSpc>
                <a:spcPct val="90000"/>
              </a:lnSpc>
            </a:pPr>
            <a:r>
              <a:rPr lang="en-US" sz="2800" smtClean="0"/>
              <a:t>-	zadnji deo m. deltoideusa,</a:t>
            </a:r>
          </a:p>
          <a:p>
            <a:pPr eaLnBrk="1" hangingPunct="1">
              <a:lnSpc>
                <a:spcPct val="90000"/>
              </a:lnSpc>
            </a:pPr>
            <a:r>
              <a:rPr lang="en-US" sz="2800" smtClean="0"/>
              <a:t>-	triceps brachii,</a:t>
            </a:r>
          </a:p>
          <a:p>
            <a:pPr eaLnBrk="1" hangingPunct="1">
              <a:lnSpc>
                <a:spcPct val="90000"/>
              </a:lnSpc>
            </a:pPr>
            <a:r>
              <a:rPr lang="en-US" sz="2800" smtClean="0"/>
              <a:t>-	m. teres major,</a:t>
            </a:r>
          </a:p>
          <a:p>
            <a:pPr eaLnBrk="1" hangingPunct="1">
              <a:lnSpc>
                <a:spcPct val="90000"/>
              </a:lnSpc>
            </a:pPr>
            <a:r>
              <a:rPr lang="en-US" sz="2800" smtClean="0"/>
              <a:t>-	m. latissimus dorsi pars transversa.</a:t>
            </a:r>
          </a:p>
          <a:p>
            <a:pPr eaLnBrk="1" hangingPunct="1">
              <a:lnSpc>
                <a:spcPct val="90000"/>
              </a:lnSpc>
            </a:pPr>
            <a:r>
              <a:rPr lang="en-US" sz="2800" smtClean="0"/>
              <a:t>Davanjem otpora refleksnom pokretu razvija se izometrična kontrakcija. </a:t>
            </a:r>
            <a:endParaRPr lang="sr-Latn-CS" sz="2800" smtClean="0"/>
          </a:p>
          <a:p>
            <a:pPr eaLnBrk="1" hangingPunct="1">
              <a:lnSpc>
                <a:spcPct val="90000"/>
              </a:lnSpc>
            </a:pPr>
            <a:r>
              <a:rPr lang="en-US" sz="2800" smtClean="0"/>
              <a:t>Pri tome lakat postaje fiksna tačka. </a:t>
            </a:r>
          </a:p>
          <a:p>
            <a:pPr eaLnBrk="1" hangingPunct="1">
              <a:lnSpc>
                <a:spcPct val="90000"/>
              </a:lnSpc>
            </a:pPr>
            <a:endParaRPr lang="en-US" sz="280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fontAlgn="auto" hangingPunct="1">
              <a:spcAft>
                <a:spcPts val="0"/>
              </a:spcAft>
              <a:defRPr/>
            </a:pPr>
            <a:r>
              <a:rPr lang="en-US" smtClean="0"/>
              <a:t>Ruka na strani lica</a:t>
            </a:r>
            <a:endParaRPr lang="en-US"/>
          </a:p>
        </p:txBody>
      </p:sp>
      <p:sp>
        <p:nvSpPr>
          <p:cNvPr id="58371" name="Rectangle 3"/>
          <p:cNvSpPr>
            <a:spLocks noGrp="1" noChangeArrowheads="1"/>
          </p:cNvSpPr>
          <p:nvPr>
            <p:ph sz="quarter" idx="1"/>
          </p:nvPr>
        </p:nvSpPr>
        <p:spPr>
          <a:xfrm>
            <a:off x="457200" y="1600200"/>
            <a:ext cx="7467600" cy="4873625"/>
          </a:xfrm>
        </p:spPr>
        <p:txBody>
          <a:bodyPr/>
          <a:lstStyle/>
          <a:p>
            <a:pPr eaLnBrk="1" hangingPunct="1"/>
            <a:r>
              <a:rPr lang="en-US" sz="2800" smtClean="0"/>
              <a:t>druga grupa mišića koja se aktivira omogućuje upravljanje ramenog pojasa i opire se gravitaciji:</a:t>
            </a:r>
          </a:p>
          <a:p>
            <a:pPr eaLnBrk="1" hangingPunct="1"/>
            <a:r>
              <a:rPr lang="en-US" sz="2800" smtClean="0"/>
              <a:t>-	m. pectoralis major, </a:t>
            </a:r>
          </a:p>
          <a:p>
            <a:pPr eaLnBrk="1" hangingPunct="1"/>
            <a:r>
              <a:rPr lang="en-US" sz="2800" smtClean="0"/>
              <a:t>-	m. coracobrachialis,</a:t>
            </a:r>
          </a:p>
          <a:p>
            <a:pPr eaLnBrk="1" hangingPunct="1"/>
            <a:r>
              <a:rPr lang="en-US" sz="2800" smtClean="0"/>
              <a:t>-	m. subscapularis.</a:t>
            </a:r>
          </a:p>
          <a:p>
            <a:pPr eaLnBrk="1" hangingPunct="1"/>
            <a:endParaRPr lang="en-US" sz="280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fontAlgn="auto" hangingPunct="1">
              <a:spcAft>
                <a:spcPts val="0"/>
              </a:spcAft>
              <a:defRPr/>
            </a:pPr>
            <a:r>
              <a:rPr lang="sr-Latn-CS"/>
              <a:t>Refleks puzanja</a:t>
            </a:r>
            <a:endParaRPr lang="en-US"/>
          </a:p>
        </p:txBody>
      </p:sp>
      <p:sp>
        <p:nvSpPr>
          <p:cNvPr id="59395" name="Rectangle 3"/>
          <p:cNvSpPr>
            <a:spLocks noGrp="1" noChangeArrowheads="1"/>
          </p:cNvSpPr>
          <p:nvPr>
            <p:ph sz="quarter" idx="1"/>
          </p:nvPr>
        </p:nvSpPr>
        <p:spPr>
          <a:xfrm>
            <a:off x="457200" y="1600200"/>
            <a:ext cx="7467600" cy="4873625"/>
          </a:xfrm>
        </p:spPr>
        <p:txBody>
          <a:bodyPr/>
          <a:lstStyle/>
          <a:p>
            <a:pPr eaLnBrk="1" hangingPunct="1"/>
            <a:r>
              <a:rPr lang="en-US" smtClean="0"/>
              <a:t> </a:t>
            </a:r>
            <a:r>
              <a:rPr lang="en-US" sz="2800" smtClean="0"/>
              <a:t>treća grupa mišića osigurava i uravnote</a:t>
            </a:r>
            <a:r>
              <a:rPr lang="sr-Latn-CS" sz="2800" smtClean="0"/>
              <a:t>ž</a:t>
            </a:r>
            <a:r>
              <a:rPr lang="en-US" sz="2800" smtClean="0"/>
              <a:t>uje unutrašnju i spoljašnju rotaciju ramenog zgloba:</a:t>
            </a:r>
          </a:p>
          <a:p>
            <a:pPr eaLnBrk="1" hangingPunct="1"/>
            <a:r>
              <a:rPr lang="en-US" sz="2800" smtClean="0"/>
              <a:t>-	m. supraspinatus,</a:t>
            </a:r>
          </a:p>
          <a:p>
            <a:pPr eaLnBrk="1" hangingPunct="1"/>
            <a:r>
              <a:rPr lang="en-US" sz="2800" smtClean="0"/>
              <a:t>-	m. infraspinatus.</a:t>
            </a:r>
          </a:p>
          <a:p>
            <a:pPr eaLnBrk="1" hangingPunct="1">
              <a:buFont typeface="Wingdings" pitchFamily="2" charset="2"/>
              <a:buNone/>
            </a:pPr>
            <a:endParaRPr lang="en-US"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spcAft>
                <a:spcPts val="0"/>
              </a:spcAft>
              <a:defRPr/>
            </a:pPr>
            <a:r>
              <a:rPr lang="sr-Latn-CS"/>
              <a:t>Uvod</a:t>
            </a:r>
            <a:endParaRPr lang="en-US"/>
          </a:p>
        </p:txBody>
      </p:sp>
      <p:sp>
        <p:nvSpPr>
          <p:cNvPr id="14339" name="Rectangle 3"/>
          <p:cNvSpPr>
            <a:spLocks noGrp="1" noChangeArrowheads="1"/>
          </p:cNvSpPr>
          <p:nvPr>
            <p:ph sz="quarter" idx="1"/>
          </p:nvPr>
        </p:nvSpPr>
        <p:spPr>
          <a:xfrm>
            <a:off x="457200" y="1600200"/>
            <a:ext cx="7467600" cy="4873625"/>
          </a:xfrm>
        </p:spPr>
        <p:txBody>
          <a:bodyPr/>
          <a:lstStyle/>
          <a:p>
            <a:pPr eaLnBrk="1" hangingPunct="1"/>
            <a:r>
              <a:rPr lang="en-US" smtClean="0"/>
              <a:t>Pozitivne spontane aktivnosti uslovljene nadražajima prema Vojti omogućavaju reorganizaciju funkcionalne strukture. Svaki pokret mora biti integrisan u celinu, a takodje ponavljanje omogućava stvaranje novog sklopa u CNS-u i formiranja engrama koji omogućuju kasnije normalnu motoriku, odnosno lokomociju. </a:t>
            </a:r>
          </a:p>
          <a:p>
            <a:pPr eaLnBrk="1" hangingPunct="1"/>
            <a:endParaRPr lang="en-US"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fontAlgn="auto" hangingPunct="1">
              <a:spcAft>
                <a:spcPts val="0"/>
              </a:spcAft>
              <a:defRPr/>
            </a:pPr>
            <a:r>
              <a:rPr lang="sr-Latn-CS"/>
              <a:t>Refleks puzanja</a:t>
            </a:r>
            <a:endParaRPr lang="en-US"/>
          </a:p>
        </p:txBody>
      </p:sp>
      <p:sp>
        <p:nvSpPr>
          <p:cNvPr id="60419"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en-US" sz="2800" smtClean="0"/>
              <a:t>četrvta grupa mišića takodje osiguravaju rameni zglob:</a:t>
            </a:r>
          </a:p>
          <a:p>
            <a:pPr eaLnBrk="1" hangingPunct="1">
              <a:lnSpc>
                <a:spcPct val="90000"/>
              </a:lnSpc>
            </a:pPr>
            <a:r>
              <a:rPr lang="en-US" sz="2800" smtClean="0"/>
              <a:t>-	m. deltoideus (pars acromialis et pars clavicularis),</a:t>
            </a:r>
          </a:p>
          <a:p>
            <a:pPr eaLnBrk="1" hangingPunct="1">
              <a:lnSpc>
                <a:spcPct val="90000"/>
              </a:lnSpc>
            </a:pPr>
            <a:r>
              <a:rPr lang="en-US" sz="2800" smtClean="0"/>
              <a:t>-	m. biceps brachii.</a:t>
            </a:r>
          </a:p>
          <a:p>
            <a:pPr eaLnBrk="1" hangingPunct="1">
              <a:lnSpc>
                <a:spcPct val="90000"/>
              </a:lnSpc>
            </a:pPr>
            <a:r>
              <a:rPr lang="en-US" sz="2800" smtClean="0"/>
              <a:t> u oblasti lakatnog zgloba kontrakcijom m. anconeusa, m. biceps brachii et m. triceps brachii osigurava se semifleksija lakta. </a:t>
            </a:r>
          </a:p>
          <a:p>
            <a:pPr eaLnBrk="1" hangingPunct="1">
              <a:lnSpc>
                <a:spcPct val="90000"/>
              </a:lnSpc>
            </a:pPr>
            <a:r>
              <a:rPr lang="en-US" sz="2800" smtClean="0"/>
              <a:t> mišići podlaktice uslovljavaju formiranje pesnice, dorzalnu ekstenziju, radijalnu abdukciju i pronaciju podlaktice</a:t>
            </a:r>
          </a:p>
          <a:p>
            <a:pPr eaLnBrk="1" hangingPunct="1">
              <a:lnSpc>
                <a:spcPct val="90000"/>
              </a:lnSpc>
            </a:pPr>
            <a:endParaRPr lang="en-US" sz="280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sr-Latn-CS" smtClean="0"/>
              <a:t>Refleks puzanja</a:t>
            </a:r>
            <a:endParaRPr lang="en-US"/>
          </a:p>
        </p:txBody>
      </p:sp>
      <p:sp>
        <p:nvSpPr>
          <p:cNvPr id="61443" name="Content Placeholder 2"/>
          <p:cNvSpPr>
            <a:spLocks noGrp="1"/>
          </p:cNvSpPr>
          <p:nvPr>
            <p:ph sz="quarter" idx="1"/>
          </p:nvPr>
        </p:nvSpPr>
        <p:spPr>
          <a:xfrm>
            <a:off x="457200" y="1600200"/>
            <a:ext cx="7467600" cy="4873625"/>
          </a:xfrm>
        </p:spPr>
        <p:txBody>
          <a:bodyPr/>
          <a:lstStyle/>
          <a:p>
            <a:r>
              <a:rPr lang="sr-Latn-CS" smtClean="0"/>
              <a:t>Stimulacija ruke koja je pozadi</a:t>
            </a:r>
          </a:p>
          <a:p>
            <a:r>
              <a:rPr lang="sr-Latn-CS" smtClean="0"/>
              <a:t>Zona nadražaja na distalnoj radijalnoj ivici podlaktice</a:t>
            </a:r>
          </a:p>
          <a:p>
            <a:r>
              <a:rPr lang="sr-Latn-CS" smtClean="0"/>
              <a:t>Ruka se pokreće ka napred, supinacija podlaktice i spoljna rotacija nadlaktice</a:t>
            </a:r>
          </a:p>
          <a:p>
            <a:endParaRPr lang="sr-Latn-CS" smtClean="0"/>
          </a:p>
          <a:p>
            <a:r>
              <a:rPr lang="sr-Latn-CS" smtClean="0"/>
              <a:t>Stimulacija noge na strani lica</a:t>
            </a:r>
          </a:p>
          <a:p>
            <a:r>
              <a:rPr lang="sr-Latn-CS" smtClean="0"/>
              <a:t>Zona nadražaja medijalni kondil butne kosti</a:t>
            </a:r>
          </a:p>
          <a:p>
            <a:r>
              <a:rPr lang="sr-Latn-CS" smtClean="0"/>
              <a:t>Pokret noge ka napred</a:t>
            </a:r>
          </a:p>
          <a:p>
            <a:r>
              <a:rPr lang="sr-Latn-CS" smtClean="0"/>
              <a:t>U kuku spoljna rotacija</a:t>
            </a:r>
          </a:p>
          <a:p>
            <a:r>
              <a:rPr lang="sr-Latn-CS" smtClean="0"/>
              <a:t>Stopalo u dorzalnoj fleksiji </a:t>
            </a:r>
            <a:endParaRPr lang="en-US"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sr-Latn-CS" smtClean="0"/>
              <a:t>Refleks puzanja</a:t>
            </a:r>
            <a:endParaRPr lang="en-US"/>
          </a:p>
        </p:txBody>
      </p:sp>
      <p:sp>
        <p:nvSpPr>
          <p:cNvPr id="62467" name="Content Placeholder 2"/>
          <p:cNvSpPr>
            <a:spLocks noGrp="1"/>
          </p:cNvSpPr>
          <p:nvPr>
            <p:ph sz="quarter" idx="1"/>
          </p:nvPr>
        </p:nvSpPr>
        <p:spPr>
          <a:xfrm>
            <a:off x="457200" y="1600200"/>
            <a:ext cx="7467600" cy="4873625"/>
          </a:xfrm>
        </p:spPr>
        <p:txBody>
          <a:bodyPr/>
          <a:lstStyle/>
          <a:p>
            <a:r>
              <a:rPr lang="sr-Latn-CS" smtClean="0"/>
              <a:t>Stimulacija noge koja je pozadi</a:t>
            </a:r>
          </a:p>
          <a:p>
            <a:r>
              <a:rPr lang="sr-Latn-CS" smtClean="0"/>
              <a:t>Zona nadražaja je peta</a:t>
            </a:r>
          </a:p>
          <a:p>
            <a:r>
              <a:rPr lang="sr-Latn-CS" smtClean="0"/>
              <a:t>Dolazi do opružanja noge i pokret teče kroz spoljnu rotaciju nadkolenice</a:t>
            </a:r>
          </a:p>
          <a:p>
            <a:r>
              <a:rPr lang="sr-Latn-CS" smtClean="0"/>
              <a:t>Pokretač opružanja noge je m gluteus medius i m tensor fasciae late</a:t>
            </a:r>
          </a:p>
          <a:p>
            <a:endParaRPr lang="en-US"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fontAlgn="auto" hangingPunct="1">
              <a:spcAft>
                <a:spcPts val="0"/>
              </a:spcAft>
              <a:defRPr/>
            </a:pPr>
            <a:r>
              <a:rPr lang="sr-Latn-CS"/>
              <a:t>Refleks puzanja</a:t>
            </a:r>
            <a:endParaRPr lang="en-US"/>
          </a:p>
        </p:txBody>
      </p:sp>
      <p:pic>
        <p:nvPicPr>
          <p:cNvPr id="63491" name="Picture 3"/>
          <p:cNvPicPr>
            <a:picLocks noGrp="1" noChangeAspect="1" noChangeArrowheads="1"/>
          </p:cNvPicPr>
          <p:nvPr>
            <p:ph type="clipArt" sz="half" idx="1"/>
          </p:nvPr>
        </p:nvPicPr>
        <p:blipFill>
          <a:blip r:embed="rId2" cstate="print"/>
          <a:srcRect/>
          <a:stretch>
            <a:fillRect/>
          </a:stretch>
        </p:blipFill>
        <p:spPr>
          <a:xfrm>
            <a:off x="1066800" y="1946275"/>
            <a:ext cx="3913188" cy="4114800"/>
          </a:xfrm>
        </p:spPr>
      </p:pic>
      <p:pic>
        <p:nvPicPr>
          <p:cNvPr id="63492" name="Picture 4"/>
          <p:cNvPicPr>
            <a:picLocks noGrp="1" noChangeAspect="1" noChangeArrowheads="1"/>
          </p:cNvPicPr>
          <p:nvPr>
            <p:ph type="body" sz="half" idx="2"/>
          </p:nvPr>
        </p:nvPicPr>
        <p:blipFill>
          <a:blip r:embed="rId3" cstate="print"/>
          <a:srcRect/>
          <a:stretch>
            <a:fillRect/>
          </a:stretch>
        </p:blipFill>
        <p:spPr>
          <a:xfrm>
            <a:off x="5029200" y="2209800"/>
            <a:ext cx="3581400" cy="3810000"/>
          </a:xfr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ChangeArrowheads="1"/>
          </p:cNvSpPr>
          <p:nvPr/>
        </p:nvSpPr>
        <p:spPr bwMode="auto">
          <a:xfrm>
            <a:off x="533400" y="381000"/>
            <a:ext cx="8382000" cy="5448300"/>
          </a:xfrm>
          <a:prstGeom prst="rect">
            <a:avLst/>
          </a:prstGeom>
          <a:noFill/>
          <a:ln w="9525">
            <a:noFill/>
            <a:miter lim="800000"/>
            <a:headEnd/>
            <a:tailEnd/>
          </a:ln>
        </p:spPr>
        <p:txBody>
          <a:bodyPr>
            <a:spAutoFit/>
          </a:bodyPr>
          <a:lstStyle/>
          <a:p>
            <a:pPr>
              <a:spcBef>
                <a:spcPct val="50000"/>
              </a:spcBef>
              <a:defRPr/>
            </a:pPr>
            <a:r>
              <a:rPr lang="sr-Latn-CS">
                <a:latin typeface="+mj-lt"/>
              </a:rPr>
              <a:t>1.  </a:t>
            </a:r>
            <a:r>
              <a:rPr lang="en-US">
                <a:latin typeface="+mj-lt"/>
              </a:rPr>
              <a:t>Na strani lica: unutrašnja ivica skapule, na granici izmedju njene srednje i donje trećine. Pritisak se vrši u pravcu lakta. Odgovor je sli č an odgovoru koji se dobija pri pritisku na epicond</a:t>
            </a:r>
            <a:r>
              <a:rPr lang="sr-Latn-CS">
                <a:latin typeface="+mj-lt"/>
              </a:rPr>
              <a:t>y</a:t>
            </a:r>
            <a:r>
              <a:rPr lang="en-US">
                <a:latin typeface="+mj-lt"/>
              </a:rPr>
              <a:t>lus medialis humeri na strani lica.</a:t>
            </a:r>
          </a:p>
          <a:p>
            <a:pPr>
              <a:spcBef>
                <a:spcPct val="50000"/>
              </a:spcBef>
              <a:defRPr/>
            </a:pPr>
            <a:r>
              <a:rPr lang="en-US">
                <a:latin typeface="+mj-lt"/>
              </a:rPr>
              <a:t>2.</a:t>
            </a:r>
            <a:r>
              <a:rPr lang="sr-Latn-CS">
                <a:latin typeface="+mj-lt"/>
              </a:rPr>
              <a:t> </a:t>
            </a:r>
            <a:r>
              <a:rPr lang="en-US">
                <a:latin typeface="+mj-lt"/>
              </a:rPr>
              <a:t>Na strani glave koja je okrenuta ka podlozi: akromion. Pritisak se izvodi u dorzalno-kaudalnom pravcu. Reakcija je slična kao kod nadra</a:t>
            </a:r>
            <a:r>
              <a:rPr lang="sr-Latn-CS">
                <a:latin typeface="+mj-lt"/>
              </a:rPr>
              <a:t>ž</a:t>
            </a:r>
            <a:r>
              <a:rPr lang="en-US">
                <a:latin typeface="+mj-lt"/>
              </a:rPr>
              <a:t>aja radijalne zone na istoj strani.</a:t>
            </a:r>
          </a:p>
          <a:p>
            <a:pPr>
              <a:spcBef>
                <a:spcPct val="50000"/>
              </a:spcBef>
              <a:defRPr/>
            </a:pPr>
            <a:r>
              <a:rPr lang="en-US">
                <a:latin typeface="+mj-lt"/>
              </a:rPr>
              <a:t>3.</a:t>
            </a:r>
            <a:r>
              <a:rPr lang="sr-Latn-CS">
                <a:latin typeface="+mj-lt"/>
              </a:rPr>
              <a:t> </a:t>
            </a:r>
            <a:r>
              <a:rPr lang="en-US">
                <a:latin typeface="+mj-lt"/>
              </a:rPr>
              <a:t>Na strani lica: spina iliaca anterior superior. Pritisak je upravljen dorzalno i kaudalno. Refleksni odgovor je sličan odogovoru na pritisak u predelu epikondila kolena. </a:t>
            </a:r>
          </a:p>
          <a:p>
            <a:pPr>
              <a:spcBef>
                <a:spcPct val="50000"/>
              </a:spcBef>
              <a:defRPr/>
            </a:pPr>
            <a:r>
              <a:rPr lang="en-US">
                <a:latin typeface="+mj-lt"/>
              </a:rPr>
              <a:t>4.</a:t>
            </a:r>
            <a:r>
              <a:rPr lang="sr-Latn-CS">
                <a:latin typeface="+mj-lt"/>
              </a:rPr>
              <a:t> </a:t>
            </a:r>
            <a:r>
              <a:rPr lang="en-US">
                <a:latin typeface="+mj-lt"/>
              </a:rPr>
              <a:t>Pritiskom na glutealnu fasciju u ventralnom pravcu dobija se analogan odgovor kao delovanjem na zonu pete.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fontAlgn="auto" hangingPunct="1">
              <a:spcAft>
                <a:spcPts val="0"/>
              </a:spcAft>
              <a:defRPr/>
            </a:pPr>
            <a:r>
              <a:rPr lang="sr-Latn-CS"/>
              <a:t>Stimulacija puzanja</a:t>
            </a:r>
            <a:endParaRPr lang="en-US"/>
          </a:p>
        </p:txBody>
      </p:sp>
      <p:pic>
        <p:nvPicPr>
          <p:cNvPr id="65539" name="Picture 3"/>
          <p:cNvPicPr>
            <a:picLocks noGrp="1" noChangeAspect="1" noChangeArrowheads="1"/>
          </p:cNvPicPr>
          <p:nvPr>
            <p:ph type="clipArt" sz="half" idx="1"/>
          </p:nvPr>
        </p:nvPicPr>
        <p:blipFill>
          <a:blip r:embed="rId2" cstate="print"/>
          <a:srcRect/>
          <a:stretch>
            <a:fillRect/>
          </a:stretch>
        </p:blipFill>
        <p:spPr>
          <a:xfrm>
            <a:off x="838200" y="1981200"/>
            <a:ext cx="3989388" cy="4114800"/>
          </a:xfrm>
        </p:spPr>
      </p:pic>
      <p:pic>
        <p:nvPicPr>
          <p:cNvPr id="65540" name="Picture 4"/>
          <p:cNvPicPr>
            <a:picLocks noGrp="1" noChangeAspect="1" noChangeArrowheads="1"/>
          </p:cNvPicPr>
          <p:nvPr>
            <p:ph type="body" sz="half" idx="2"/>
          </p:nvPr>
        </p:nvPicPr>
        <p:blipFill>
          <a:blip r:embed="rId3" cstate="print"/>
          <a:srcRect/>
          <a:stretch>
            <a:fillRect/>
          </a:stretch>
        </p:blipFill>
        <p:spPr>
          <a:xfrm>
            <a:off x="5029200" y="1981200"/>
            <a:ext cx="3581400" cy="41148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62000"/>
            <a:ext cx="8001000" cy="722313"/>
          </a:xfrm>
        </p:spPr>
        <p:txBody>
          <a:bodyPr/>
          <a:lstStyle/>
          <a:p>
            <a:pPr eaLnBrk="1" fontAlgn="auto" hangingPunct="1">
              <a:spcAft>
                <a:spcPts val="0"/>
              </a:spcAft>
              <a:defRPr/>
            </a:pPr>
            <a:r>
              <a:rPr lang="en-US" sz="3600"/>
              <a:t>Posturalne (polo</a:t>
            </a:r>
            <a:r>
              <a:rPr lang="sr-Latn-CS" sz="3600"/>
              <a:t>ž</a:t>
            </a:r>
            <a:r>
              <a:rPr lang="en-US" sz="3600"/>
              <a:t>ajne) reakcije razvojne </a:t>
            </a:r>
            <a:r>
              <a:rPr lang="en-US" sz="3600" smtClean="0"/>
              <a:t>kineziologije</a:t>
            </a:r>
            <a:endParaRPr lang="en-US" sz="3600"/>
          </a:p>
        </p:txBody>
      </p:sp>
      <p:sp>
        <p:nvSpPr>
          <p:cNvPr id="15363" name="Rectangle 3"/>
          <p:cNvSpPr>
            <a:spLocks noGrp="1" noChangeArrowheads="1"/>
          </p:cNvSpPr>
          <p:nvPr>
            <p:ph sz="quarter" idx="1"/>
          </p:nvPr>
        </p:nvSpPr>
        <p:spPr>
          <a:xfrm>
            <a:off x="457200" y="1600200"/>
            <a:ext cx="8229600" cy="4873625"/>
          </a:xfrm>
        </p:spPr>
        <p:txBody>
          <a:bodyPr/>
          <a:lstStyle/>
          <a:p>
            <a:pPr eaLnBrk="1" hangingPunct="1">
              <a:defRPr/>
            </a:pPr>
            <a:r>
              <a:rPr lang="en-US" smtClean="0">
                <a:latin typeface="+mj-lt"/>
              </a:rPr>
              <a:t>Položajne (posturalne) reakcije su provocirana refleksna držanja i refleksni pokreti kroz odre</a:t>
            </a:r>
            <a:r>
              <a:rPr lang="sr-Latn-CS" smtClean="0">
                <a:latin typeface="+mj-lt"/>
              </a:rPr>
              <a:t>đ</a:t>
            </a:r>
            <a:r>
              <a:rPr lang="en-US" smtClean="0">
                <a:latin typeface="+mj-lt"/>
              </a:rPr>
              <a:t>ene jasno definisane promene telesne pozicije. </a:t>
            </a:r>
            <a:endParaRPr lang="sr-Latn-CS" smtClean="0">
              <a:latin typeface="+mj-lt"/>
            </a:endParaRPr>
          </a:p>
          <a:p>
            <a:pPr eaLnBrk="1" hangingPunct="1">
              <a:defRPr/>
            </a:pPr>
            <a:r>
              <a:rPr lang="en-US" smtClean="0">
                <a:latin typeface="+mj-lt"/>
              </a:rPr>
              <a:t>Ove reakcije imaju veliki dijagnostički značaj u praćenju razvoja novoro</a:t>
            </a:r>
            <a:r>
              <a:rPr lang="sr-Latn-CS" smtClean="0">
                <a:latin typeface="+mj-lt"/>
              </a:rPr>
              <a:t>đ</a:t>
            </a:r>
            <a:r>
              <a:rPr lang="en-US" smtClean="0">
                <a:latin typeface="+mj-lt"/>
              </a:rPr>
              <a:t>enčeta. </a:t>
            </a:r>
            <a:endParaRPr lang="sr-Latn-CS" smtClean="0">
              <a:latin typeface="+mj-lt"/>
            </a:endParaRPr>
          </a:p>
          <a:p>
            <a:pPr eaLnBrk="1" hangingPunct="1">
              <a:defRPr/>
            </a:pPr>
            <a:r>
              <a:rPr lang="en-US" smtClean="0">
                <a:latin typeface="+mj-lt"/>
              </a:rPr>
              <a:t>Položajne reakcije su modifikovane prema stepenu ontogentskog reavoja. </a:t>
            </a:r>
            <a:endParaRPr lang="sr-Latn-CS" smtClean="0">
              <a:latin typeface="+mj-lt"/>
            </a:endParaRPr>
          </a:p>
          <a:p>
            <a:pPr eaLnBrk="1" hangingPunct="1">
              <a:defRPr/>
            </a:pPr>
            <a:r>
              <a:rPr lang="en-US" smtClean="0">
                <a:latin typeface="+mj-lt"/>
              </a:rPr>
              <a:t>Za svaki stepen ontogentskog razvoja izgra</a:t>
            </a:r>
            <a:r>
              <a:rPr lang="sr-Latn-CS" smtClean="0">
                <a:latin typeface="+mj-lt"/>
              </a:rPr>
              <a:t>đ</a:t>
            </a:r>
            <a:r>
              <a:rPr lang="en-US" smtClean="0">
                <a:latin typeface="+mj-lt"/>
              </a:rPr>
              <a:t>ni su jasni obrasci refleksnog odgovora i predstavljaju miljokaze normalnog razvoja. Već kod novorodjenčeta mogu se otkriti abnormalnosti, koje ukazuju na riziko razvoj ("riziko beba").</a:t>
            </a:r>
          </a:p>
          <a:p>
            <a:pPr eaLnBrk="1" hangingPunct="1">
              <a:defRPr/>
            </a:pPr>
            <a:endParaRPr lang="en-US" smtClean="0">
              <a:latin typeface="Dutch"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17500" y="52388"/>
            <a:ext cx="8637588" cy="1431925"/>
          </a:xfrm>
        </p:spPr>
        <p:txBody>
          <a:bodyPr/>
          <a:lstStyle/>
          <a:p>
            <a:pPr algn="ctr" eaLnBrk="1" fontAlgn="auto" hangingPunct="1">
              <a:spcAft>
                <a:spcPts val="0"/>
              </a:spcAft>
              <a:defRPr/>
            </a:pPr>
            <a:r>
              <a:rPr lang="sr-Latn-CS"/>
              <a:t/>
            </a:r>
            <a:br>
              <a:rPr lang="sr-Latn-CS"/>
            </a:br>
            <a:r>
              <a:rPr lang="en-US"/>
              <a:t>Vojtina reakcija</a:t>
            </a:r>
            <a:br>
              <a:rPr lang="en-US"/>
            </a:br>
            <a:r>
              <a:rPr lang="en-US"/>
              <a:t> 1. Prva faza: 1-10 nedelje</a:t>
            </a:r>
          </a:p>
        </p:txBody>
      </p:sp>
      <p:pic>
        <p:nvPicPr>
          <p:cNvPr id="16387" name="Picture 5"/>
          <p:cNvPicPr>
            <a:picLocks noGrp="1" noChangeAspect="1" noChangeArrowheads="1"/>
          </p:cNvPicPr>
          <p:nvPr>
            <p:ph type="clipArt" sz="half" idx="1"/>
          </p:nvPr>
        </p:nvPicPr>
        <p:blipFill>
          <a:blip r:embed="rId2" cstate="print"/>
          <a:srcRect/>
          <a:stretch>
            <a:fillRect/>
          </a:stretch>
        </p:blipFill>
        <p:spPr>
          <a:xfrm>
            <a:off x="457200" y="1981200"/>
            <a:ext cx="4648200" cy="3962400"/>
          </a:xfrm>
          <a:noFill/>
        </p:spPr>
      </p:pic>
      <p:sp>
        <p:nvSpPr>
          <p:cNvPr id="16388" name="Rectangle 4"/>
          <p:cNvSpPr>
            <a:spLocks noGrp="1" noChangeArrowheads="1"/>
          </p:cNvSpPr>
          <p:nvPr>
            <p:ph type="body" sz="half" idx="2"/>
          </p:nvPr>
        </p:nvSpPr>
        <p:spPr/>
        <p:txBody>
          <a:bodyPr/>
          <a:lstStyle/>
          <a:p>
            <a:pPr eaLnBrk="1" hangingPunct="1">
              <a:lnSpc>
                <a:spcPct val="90000"/>
              </a:lnSpc>
            </a:pPr>
            <a:endParaRPr lang="en-US" sz="2800" smtClean="0"/>
          </a:p>
          <a:p>
            <a:pPr eaLnBrk="1" hangingPunct="1">
              <a:lnSpc>
                <a:spcPct val="90000"/>
              </a:lnSpc>
            </a:pPr>
            <a:r>
              <a:rPr lang="en-US" smtClean="0"/>
              <a:t>Polo</a:t>
            </a:r>
            <a:r>
              <a:rPr lang="sr-Latn-CS" smtClean="0"/>
              <a:t>ž</a:t>
            </a:r>
            <a:r>
              <a:rPr lang="en-US" smtClean="0"/>
              <a:t>ajna reakcija se manifestuje Moro aktivnošću u smislu pokreta obuhvatanja ručicama.Klinička vrednost je pokret gornje ruke. Donja ruka uvek ima manji pokret. </a:t>
            </a:r>
          </a:p>
          <a:p>
            <a:pPr eaLnBrk="1" hangingPunct="1">
              <a:lnSpc>
                <a:spcPct val="90000"/>
              </a:lnSpc>
            </a:pPr>
            <a:endParaRPr lang="en-US" sz="2800" smtClean="0"/>
          </a:p>
        </p:txBody>
      </p:sp>
      <p:sp>
        <p:nvSpPr>
          <p:cNvPr id="16389" name="Rectangle 6"/>
          <p:cNvSpPr>
            <a:spLocks noChangeArrowheads="1"/>
          </p:cNvSpPr>
          <p:nvPr/>
        </p:nvSpPr>
        <p:spPr bwMode="auto">
          <a:xfrm>
            <a:off x="381000" y="5867400"/>
            <a:ext cx="4191000" cy="822325"/>
          </a:xfrm>
          <a:prstGeom prst="rect">
            <a:avLst/>
          </a:prstGeom>
          <a:noFill/>
          <a:ln w="9525">
            <a:noFill/>
            <a:miter lim="800000"/>
            <a:headEnd/>
            <a:tailEnd/>
          </a:ln>
        </p:spPr>
        <p:txBody>
          <a:bodyPr>
            <a:spAutoFit/>
          </a:bodyPr>
          <a:lstStyle/>
          <a:p>
            <a:r>
              <a:rPr lang="en-US"/>
              <a:t>Vojtina reakcija - zdravo dete, 8,5 meseci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US"/>
              <a:t/>
            </a:r>
            <a:br>
              <a:rPr lang="en-US"/>
            </a:br>
            <a:r>
              <a:rPr lang="sr-Latn-CS"/>
              <a:t>Vojtina reakcija</a:t>
            </a:r>
            <a:r>
              <a:rPr lang="en-US"/>
              <a:t/>
            </a:r>
            <a:br>
              <a:rPr lang="en-US"/>
            </a:br>
            <a:r>
              <a:rPr lang="en-US" sz="2800"/>
              <a:t>2. Prva prelazna faza: 11-20 nedelje</a:t>
            </a:r>
            <a:r>
              <a:rPr lang="en-US"/>
              <a:t>.</a:t>
            </a:r>
            <a:br>
              <a:rPr lang="en-US"/>
            </a:br>
            <a:endParaRPr lang="en-US"/>
          </a:p>
        </p:txBody>
      </p:sp>
      <p:pic>
        <p:nvPicPr>
          <p:cNvPr id="17411" name="Picture 6"/>
          <p:cNvPicPr>
            <a:picLocks noGrp="1" noChangeAspect="1" noChangeArrowheads="1"/>
          </p:cNvPicPr>
          <p:nvPr>
            <p:ph type="clipArt" sz="half" idx="1"/>
          </p:nvPr>
        </p:nvPicPr>
        <p:blipFill>
          <a:blip r:embed="rId2" cstate="print"/>
          <a:srcRect/>
          <a:stretch>
            <a:fillRect/>
          </a:stretch>
        </p:blipFill>
        <p:spPr>
          <a:xfrm>
            <a:off x="609600" y="1981200"/>
            <a:ext cx="4495800" cy="3733800"/>
          </a:xfrm>
          <a:noFill/>
        </p:spPr>
      </p:pic>
      <p:sp>
        <p:nvSpPr>
          <p:cNvPr id="17412" name="Rectangle 4"/>
          <p:cNvSpPr>
            <a:spLocks noGrp="1" noChangeArrowheads="1"/>
          </p:cNvSpPr>
          <p:nvPr>
            <p:ph type="body" sz="half" idx="2"/>
          </p:nvPr>
        </p:nvSpPr>
        <p:spPr>
          <a:xfrm>
            <a:off x="5132388" y="2209800"/>
            <a:ext cx="3810000" cy="3851275"/>
          </a:xfrm>
        </p:spPr>
        <p:txBody>
          <a:bodyPr/>
          <a:lstStyle/>
          <a:p>
            <a:pPr eaLnBrk="1" hangingPunct="1"/>
            <a:r>
              <a:rPr lang="en-US" smtClean="0"/>
              <a:t>Tokom drugog trimenona nestaje prava Moro reakcija. Ruka se savija u ramenu, a noge su obe savijene i nema </a:t>
            </a:r>
            <a:r>
              <a:rPr lang="sr-Latn-CS" smtClean="0"/>
              <a:t>š</a:t>
            </a:r>
            <a:r>
              <a:rPr lang="en-US" smtClean="0"/>
              <a:t>irenja prstiju na nozi.</a:t>
            </a:r>
          </a:p>
          <a:p>
            <a:pPr eaLnBrk="1" hangingPunct="1"/>
            <a:endParaRPr lang="en-US" sz="2800" smtClean="0"/>
          </a:p>
        </p:txBody>
      </p:sp>
      <p:sp>
        <p:nvSpPr>
          <p:cNvPr id="17413" name="Rectangle 7"/>
          <p:cNvSpPr>
            <a:spLocks noChangeArrowheads="1"/>
          </p:cNvSpPr>
          <p:nvPr/>
        </p:nvSpPr>
        <p:spPr bwMode="auto">
          <a:xfrm>
            <a:off x="457200" y="5791200"/>
            <a:ext cx="3886200" cy="822325"/>
          </a:xfrm>
          <a:prstGeom prst="rect">
            <a:avLst/>
          </a:prstGeom>
          <a:noFill/>
          <a:ln w="9525">
            <a:noFill/>
            <a:miter lim="800000"/>
            <a:headEnd/>
            <a:tailEnd/>
          </a:ln>
        </p:spPr>
        <p:txBody>
          <a:bodyPr>
            <a:spAutoFit/>
          </a:bodyPr>
          <a:lstStyle/>
          <a:p>
            <a:r>
              <a:rPr lang="en-US"/>
              <a:t>Vojtina reakcija - zdravo dete, 8,5 meseci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en-US" sz="3600"/>
              <a:t/>
            </a:r>
            <a:br>
              <a:rPr lang="en-US" sz="3600"/>
            </a:br>
            <a:r>
              <a:rPr lang="sr-Latn-CS" sz="3600"/>
              <a:t>Vojtina reakcija</a:t>
            </a:r>
            <a:r>
              <a:rPr lang="en-US" sz="3600"/>
              <a:t/>
            </a:r>
            <a:br>
              <a:rPr lang="en-US" sz="3600"/>
            </a:br>
            <a:r>
              <a:rPr lang="en-US" sz="2800"/>
              <a:t>Druga faza: od 4,5 meseca do kraja 7 meseci</a:t>
            </a:r>
            <a:br>
              <a:rPr lang="en-US" sz="2800"/>
            </a:br>
            <a:endParaRPr lang="en-US" sz="2800"/>
          </a:p>
        </p:txBody>
      </p:sp>
      <p:pic>
        <p:nvPicPr>
          <p:cNvPr id="18435" name="Picture 5"/>
          <p:cNvPicPr>
            <a:picLocks noGrp="1" noChangeAspect="1" noChangeArrowheads="1"/>
          </p:cNvPicPr>
          <p:nvPr>
            <p:ph type="clipArt" sz="half" idx="1"/>
          </p:nvPr>
        </p:nvPicPr>
        <p:blipFill>
          <a:blip r:embed="rId2" cstate="print"/>
          <a:srcRect/>
          <a:stretch>
            <a:fillRect/>
          </a:stretch>
        </p:blipFill>
        <p:spPr>
          <a:xfrm>
            <a:off x="609600" y="1905000"/>
            <a:ext cx="4572000" cy="3886200"/>
          </a:xfrm>
          <a:noFill/>
        </p:spPr>
      </p:pic>
      <p:sp>
        <p:nvSpPr>
          <p:cNvPr id="18436" name="Rectangle 4"/>
          <p:cNvSpPr>
            <a:spLocks noGrp="1" noChangeArrowheads="1"/>
          </p:cNvSpPr>
          <p:nvPr>
            <p:ph type="body" sz="half" idx="2"/>
          </p:nvPr>
        </p:nvSpPr>
        <p:spPr>
          <a:xfrm>
            <a:off x="5132388" y="2362200"/>
            <a:ext cx="3810000" cy="3698875"/>
          </a:xfrm>
        </p:spPr>
        <p:txBody>
          <a:bodyPr/>
          <a:lstStyle/>
          <a:p>
            <a:pPr eaLnBrk="1" hangingPunct="1">
              <a:lnSpc>
                <a:spcPct val="90000"/>
              </a:lnSpc>
            </a:pPr>
            <a:r>
              <a:rPr lang="en-US" smtClean="0"/>
              <a:t>Pri naglom okretanju deteta na stranu svi ekstremiteti su u labavoj fleksiji. Kod laganog dodirivanja gornje strane šake, ona se otvara. Stopala su dorzalno flektirana i supinirana, prsti na nozi su u lakoj semifleksiji.</a:t>
            </a:r>
          </a:p>
          <a:p>
            <a:pPr eaLnBrk="1" hangingPunct="1">
              <a:lnSpc>
                <a:spcPct val="90000"/>
              </a:lnSpc>
            </a:pPr>
            <a:endParaRPr lang="en-US" smtClean="0"/>
          </a:p>
        </p:txBody>
      </p:sp>
      <p:sp>
        <p:nvSpPr>
          <p:cNvPr id="18437" name="Rectangle 6"/>
          <p:cNvSpPr>
            <a:spLocks noChangeArrowheads="1"/>
          </p:cNvSpPr>
          <p:nvPr/>
        </p:nvSpPr>
        <p:spPr bwMode="auto">
          <a:xfrm>
            <a:off x="304800" y="6035675"/>
            <a:ext cx="4267200" cy="822325"/>
          </a:xfrm>
          <a:prstGeom prst="rect">
            <a:avLst/>
          </a:prstGeom>
          <a:noFill/>
          <a:ln w="9525">
            <a:noFill/>
            <a:miter lim="800000"/>
            <a:headEnd/>
            <a:tailEnd/>
          </a:ln>
        </p:spPr>
        <p:txBody>
          <a:bodyPr>
            <a:spAutoFit/>
          </a:bodyPr>
          <a:lstStyle/>
          <a:p>
            <a:r>
              <a:rPr lang="en-US"/>
              <a:t>Vojtina reakcija - zdravo dete, 8,5 meseci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Default Theme</Template>
  <TotalTime>207</TotalTime>
  <Words>2694</Words>
  <Application>Microsoft Office PowerPoint</Application>
  <PresentationFormat>On-screen Show (4:3)</PresentationFormat>
  <Paragraphs>203</Paragraphs>
  <Slides>55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Times New Roman</vt:lpstr>
      <vt:lpstr>Arial</vt:lpstr>
      <vt:lpstr>Century Schoolbook</vt:lpstr>
      <vt:lpstr>Wingdings</vt:lpstr>
      <vt:lpstr>Wingdings 2</vt:lpstr>
      <vt:lpstr>Calibri</vt:lpstr>
      <vt:lpstr>Dutch</vt:lpstr>
      <vt:lpstr>Oriel</vt:lpstr>
      <vt:lpstr>VOJTINA RAZVOJNA KINEZIOLOGIJA </vt:lpstr>
      <vt:lpstr>Uvod</vt:lpstr>
      <vt:lpstr>Uvod</vt:lpstr>
      <vt:lpstr>Uvod</vt:lpstr>
      <vt:lpstr>Uvod</vt:lpstr>
      <vt:lpstr>Posturalne (položajne) reakcije razvojne kineziologije</vt:lpstr>
      <vt:lpstr> Vojtina reakcija  1. Prva faza: 1-10 nedelje</vt:lpstr>
      <vt:lpstr> Vojtina reakcija 2. Prva prelazna faza: 11-20 nedelje. </vt:lpstr>
      <vt:lpstr> Vojtina reakcija Druga faza: od 4,5 meseca do kraja 7 meseci </vt:lpstr>
      <vt:lpstr> Vojtina reakcija </vt:lpstr>
      <vt:lpstr>Druga prelazna faza od kraja sedmog do kraja devetog meseca</vt:lpstr>
      <vt:lpstr>Treća faza: 9-13/14 meseci</vt:lpstr>
      <vt:lpstr>Trakciona proba</vt:lpstr>
      <vt:lpstr> Trakciona proba (modifikacija po Vojti) </vt:lpstr>
      <vt:lpstr>1. faza: od prvog meseca do kraja 6 nedelja </vt:lpstr>
      <vt:lpstr>2. faza: od 7 nedelja do kraja 6 meseca </vt:lpstr>
      <vt:lpstr>3. faza: 8-9 meseci </vt:lpstr>
      <vt:lpstr>4. faza: 9/10-14 meseci </vt:lpstr>
      <vt:lpstr>Peiper-Isbert reakcija  (1927 godine, modfikacija po Vojti 1970)</vt:lpstr>
      <vt:lpstr>1. faza: od 1 nedelje do kraja 3 meseca </vt:lpstr>
      <vt:lpstr>2. faza: 4-6 meseci </vt:lpstr>
      <vt:lpstr>Peiper Isbert proba</vt:lpstr>
      <vt:lpstr>Collis-ova vertikalna proba</vt:lpstr>
      <vt:lpstr>Collis-ova vertikalna proba</vt:lpstr>
      <vt:lpstr>Collis-ova horizontalna proba</vt:lpstr>
      <vt:lpstr>Collis-ova horizontalna proba</vt:lpstr>
      <vt:lpstr>Landau reakcija </vt:lpstr>
      <vt:lpstr>Landau reakcija</vt:lpstr>
      <vt:lpstr>Aksilarna viseća proba</vt:lpstr>
      <vt:lpstr>Aksilarna viseća proba</vt:lpstr>
      <vt:lpstr>Parashute reakcija </vt:lpstr>
      <vt:lpstr>Parashute reakcija </vt:lpstr>
      <vt:lpstr>Patološki odgovori</vt:lpstr>
      <vt:lpstr>Patološki odgovori</vt:lpstr>
      <vt:lpstr>Značaj položajnih reakcija</vt:lpstr>
      <vt:lpstr>Refleks okretanja </vt:lpstr>
      <vt:lpstr>Nadražajne zone </vt:lpstr>
      <vt:lpstr>Refleks okretanja</vt:lpstr>
      <vt:lpstr>Refleks okretanja</vt:lpstr>
      <vt:lpstr>Refleksni odgovor </vt:lpstr>
      <vt:lpstr>Refleksni odgovor</vt:lpstr>
      <vt:lpstr>Refleks okretanja</vt:lpstr>
      <vt:lpstr>Refleks okretanja</vt:lpstr>
      <vt:lpstr>Refleks okretanja</vt:lpstr>
      <vt:lpstr>Refleks puzanja </vt:lpstr>
      <vt:lpstr>Ruka na strani lica </vt:lpstr>
      <vt:lpstr>Ruka na strani lica</vt:lpstr>
      <vt:lpstr>Ruka na strani lica</vt:lpstr>
      <vt:lpstr>Refleks puzanja</vt:lpstr>
      <vt:lpstr>Refleks puzanja</vt:lpstr>
      <vt:lpstr>Refleks puzanja</vt:lpstr>
      <vt:lpstr>Refleks puzanja</vt:lpstr>
      <vt:lpstr>Refleks puzanja</vt:lpstr>
      <vt:lpstr>Slide 54</vt:lpstr>
      <vt:lpstr>Stimulacija puzanja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Win7</cp:lastModifiedBy>
  <cp:revision>34</cp:revision>
  <dcterms:created xsi:type="dcterms:W3CDTF">1601-01-01T00:00:00Z</dcterms:created>
  <dcterms:modified xsi:type="dcterms:W3CDTF">2014-10-07T12:29:07Z</dcterms:modified>
</cp:coreProperties>
</file>