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9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0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A6DE46-26EE-4531-8482-E6B875763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75A60-BBB1-485B-881A-F4AD67783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12E1B-6CA8-4308-869E-0E8AEDF46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CDF0-F510-466D-9557-3FFC2567A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41475"/>
            <a:ext cx="3810000" cy="44545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3216F-33A5-46A9-BCFC-818783C6A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CF86ED-9201-4BC3-B4B1-F5104D5E0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27AAB-B9FC-4D0E-AA77-BF52B4CF2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EBF32-02BB-4FCC-B0BE-5A9C57770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535C-A495-4A50-8C4D-CC64A64E8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E09714-D09D-4DFC-8873-A52C1235F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1C73-12D1-4846-9C31-5FBDDB64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673B20-15B0-4BF6-B782-92178DCBD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61AA30-E316-476B-900E-915914962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0AA256-5490-4199-B996-66EC115FF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3" r:id="rId4"/>
    <p:sldLayoutId id="2147483704" r:id="rId5"/>
    <p:sldLayoutId id="2147483711" r:id="rId6"/>
    <p:sldLayoutId id="2147483705" r:id="rId7"/>
    <p:sldLayoutId id="2147483712" r:id="rId8"/>
    <p:sldLayoutId id="2147483713" r:id="rId9"/>
    <p:sldLayoutId id="2147483706" r:id="rId10"/>
    <p:sldLayoutId id="2147483707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2C2C2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EBEBE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5D5D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060575"/>
            <a:ext cx="63373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BOBATH tehnika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latin typeface="Tahoma" pitchFamily="34" charset="0"/>
              </a:rPr>
              <a:t>RIP pri sedenju </a:t>
            </a:r>
            <a:endParaRPr lang="en-GB" sz="4000">
              <a:latin typeface="Dutch" pitchFamily="2" charset="0"/>
            </a:endParaRPr>
          </a:p>
        </p:txBody>
      </p:sp>
      <p:pic>
        <p:nvPicPr>
          <p:cNvPr id="18435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935163"/>
            <a:ext cx="2438400" cy="3867150"/>
          </a:xfrm>
          <a:noFill/>
        </p:spPr>
      </p:pic>
      <p:sp>
        <p:nvSpPr>
          <p:cNvPr id="17415" name="Rectangle 7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defRPr/>
            </a:pPr>
            <a:r>
              <a:rPr lang="en-GB">
                <a:latin typeface="Dutch" pitchFamily="2" charset="0"/>
              </a:rPr>
              <a:t>Kod pozitivnih simetri~nih i asimetri~nih refleksa vrata mi{i}ni tonus se menja u zavisnosti od promene polo`aja galve i vrata. Takvo dete u sede}em polo`aju gubi ravnote`u i pada unazad ili u stranu.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8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latin typeface="YUDutchI" pitchFamily="2" charset="0"/>
              </a:rPr>
              <a:t>RIP pri kle~anju</a:t>
            </a:r>
            <a:endParaRPr lang="en-US">
              <a:latin typeface="YUDutchI" pitchFamily="2" charset="0"/>
            </a:endParaRPr>
          </a:p>
        </p:txBody>
      </p:sp>
      <p:pic>
        <p:nvPicPr>
          <p:cNvPr id="19459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2673350"/>
            <a:ext cx="1524000" cy="2390775"/>
          </a:xfrm>
          <a:solidFill>
            <a:schemeClr val="accent1"/>
          </a:solidFill>
        </p:spPr>
      </p:pic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Tx/>
              <a:buSzTx/>
              <a:buFontTx/>
              <a:buChar char="•"/>
            </a:pPr>
            <a:r>
              <a:rPr lang="en-GB" sz="2800" smtClean="0">
                <a:latin typeface="YUDutchB" pitchFamily="2" charset="0"/>
              </a:rPr>
              <a:t>U kle~e}em polo`aju cerebralno o{te}eno dete ima polo`aj nogu u pravcu addukcije i unutra{nje rotacije. Takav polo`aj uslovljava nestabilnost i pad deteta.</a:t>
            </a:r>
          </a:p>
          <a:p>
            <a:pPr eaLnBrk="1" hangingPunct="1">
              <a:lnSpc>
                <a:spcPct val="90000"/>
              </a:lnSpc>
              <a:buClrTx/>
              <a:buSzTx/>
              <a:buFontTx/>
              <a:buChar char="•"/>
            </a:pPr>
            <a:endParaRPr lang="en-GB" sz="2800" smtClean="0">
              <a:latin typeface="YUDutchB" pitchFamily="2" charset="0"/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/>
            </a:r>
            <a:br>
              <a:rPr lang="sr-Latn-CS"/>
            </a:br>
            <a:r>
              <a:rPr lang="en-GB"/>
              <a:t>Postupak RIP-a</a:t>
            </a:r>
            <a:endParaRPr lang="en-GB">
              <a:latin typeface="YUDutchB" pitchFamily="2" charset="0"/>
            </a:endParaRPr>
          </a:p>
        </p:txBody>
      </p:sp>
      <p:pic>
        <p:nvPicPr>
          <p:cNvPr id="20483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2882900"/>
            <a:ext cx="1524000" cy="1971675"/>
          </a:xfrm>
          <a:solidFill>
            <a:schemeClr val="accent1"/>
          </a:solidFill>
          <a:ln cap="flat">
            <a:solidFill>
              <a:schemeClr val="tx1"/>
            </a:solidFill>
            <a:headEnd type="none" w="med" len="med"/>
            <a:tailEnd type="none" w="med" len="med"/>
          </a:ln>
        </p:spPr>
      </p:pic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Tx/>
              <a:buSzTx/>
              <a:buFontTx/>
              <a:buChar char="•"/>
            </a:pPr>
            <a:endParaRPr lang="en-GB" sz="2800" smtClean="0">
              <a:latin typeface="YUDutchB" pitchFamily="2" charset="0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lang="en-GB" sz="2800" smtClean="0">
                <a:latin typeface="YUDutchB" pitchFamily="2" charset="0"/>
              </a:rPr>
              <a:t>Patolo{ke aktivnosti terapeut inhibira postavljanjem nogu u abdukciju i spoljnu rotaciju.</a:t>
            </a:r>
          </a:p>
          <a:p>
            <a:pPr eaLnBrk="1" hangingPunct="1">
              <a:buClrTx/>
              <a:buSzTx/>
              <a:buFontTx/>
              <a:buChar char="•"/>
            </a:pPr>
            <a:endParaRPr lang="en-GB" sz="2800" smtClean="0">
              <a:latin typeface="YUDutchB" pitchFamily="2" charset="0"/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RIP pri stajanju</a:t>
            </a:r>
            <a:endParaRPr lang="sr-Latn-CS" sz="3600">
              <a:latin typeface="YUDutchB" pitchFamily="2" charset="0"/>
            </a:endParaRPr>
          </a:p>
        </p:txBody>
      </p:sp>
      <p:pic>
        <p:nvPicPr>
          <p:cNvPr id="21507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0688" y="2049463"/>
            <a:ext cx="1800225" cy="3638550"/>
          </a:xfrm>
          <a:noFill/>
        </p:spPr>
      </p:pic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Tx/>
              <a:buSzTx/>
              <a:buFontTx/>
              <a:buChar char="•"/>
            </a:pPr>
            <a:r>
              <a:rPr lang="en-GB" sz="2000" smtClean="0">
                <a:latin typeface="YUDutchB" pitchFamily="2" charset="0"/>
              </a:rPr>
              <a:t>U stoje}em polo`aju o{te}eno cerebralno dete zbog pove}anog tonusa ekstenzora obi~no stoji na prstima, stopala su ekvino-varus polo`aju, kolena su lako flektirana, a nadkolenice su u addukciji i unutra{njoj rotaciji. Povr{ina oslonca je mala (nestabilna ravnote`a) i dete ima tendenciju pada.</a:t>
            </a:r>
          </a:p>
          <a:p>
            <a:pPr eaLnBrk="1" hangingPunct="1">
              <a:buClrTx/>
              <a:buSzTx/>
              <a:buFontTx/>
              <a:buChar char="•"/>
            </a:pPr>
            <a:endParaRPr lang="en-GB" sz="2000" smtClean="0">
              <a:latin typeface="YUDutchB" pitchFamily="2" charset="0"/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Postupak RIP-a</a:t>
            </a:r>
            <a:endParaRPr lang="en-GB">
              <a:latin typeface="YUDutchB" pitchFamily="2" charset="0"/>
            </a:endParaRPr>
          </a:p>
        </p:txBody>
      </p:sp>
      <p:pic>
        <p:nvPicPr>
          <p:cNvPr id="22531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66850" y="2535238"/>
            <a:ext cx="2247900" cy="2667000"/>
          </a:xfrm>
          <a:noFill/>
        </p:spPr>
      </p:pic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Tx/>
              <a:buSzTx/>
              <a:buFontTx/>
              <a:buChar char="•"/>
            </a:pPr>
            <a:r>
              <a:rPr lang="en-GB" sz="2800" smtClean="0">
                <a:latin typeface="YUDutchB" pitchFamily="2" charset="0"/>
              </a:rPr>
              <a:t>Terapeut postavlja noge deteta u spoljnu rotaciju i abdukciju, a stopala u neutralni polo`aj uz postavljanje celog stopala na povr{inu oslonca.</a:t>
            </a:r>
          </a:p>
          <a:p>
            <a:pPr eaLnBrk="1" hangingPunct="1">
              <a:buClrTx/>
              <a:buSzTx/>
              <a:buFontTx/>
              <a:buChar char="•"/>
            </a:pPr>
            <a:endParaRPr lang="en-GB" sz="2800" smtClean="0">
              <a:latin typeface="YUDutchB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latin typeface="YUDutchB" pitchFamily="2" charset="0"/>
              </a:rPr>
              <a:t>RIP za {aku</a:t>
            </a:r>
            <a:endParaRPr lang="en-GB">
              <a:latin typeface="YUDutchI" pitchFamily="2" charset="0"/>
            </a:endParaRPr>
          </a:p>
        </p:txBody>
      </p:sp>
      <p:pic>
        <p:nvPicPr>
          <p:cNvPr id="23555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33550" y="2992438"/>
            <a:ext cx="1714500" cy="1752600"/>
          </a:xfrm>
          <a:noFill/>
          <a:ln cap="flat">
            <a:solidFill>
              <a:schemeClr val="tx1"/>
            </a:solidFill>
            <a:headEnd type="none" w="med" len="med"/>
            <a:tailEnd type="none" w="med" len="med"/>
          </a:ln>
        </p:spPr>
      </p:pic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Tx/>
              <a:buSzTx/>
              <a:buFontTx/>
              <a:buChar char="•"/>
            </a:pPr>
            <a:endParaRPr lang="en-GB" sz="2800" smtClean="0">
              <a:latin typeface="YUDutchI" pitchFamily="2" charset="0"/>
            </a:endParaRPr>
          </a:p>
          <a:p>
            <a:pPr eaLnBrk="1" hangingPunct="1">
              <a:buClrTx/>
              <a:buSzTx/>
              <a:buFontTx/>
              <a:buChar char="•"/>
            </a:pPr>
            <a:endParaRPr lang="en-GB" sz="2800" smtClean="0">
              <a:latin typeface="YUDutchI" pitchFamily="2" charset="0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lang="en-GB" sz="2800" smtClean="0">
                <a:latin typeface="YUDutchI" pitchFamily="2" charset="0"/>
              </a:rPr>
              <a:t>Poja~an tonus fleksora prstiju {ake uslovljava stegnmutu {aku i nemogu}nost otvaranja {ake.</a:t>
            </a:r>
          </a:p>
          <a:p>
            <a:pPr eaLnBrk="1" hangingPunct="1">
              <a:buClrTx/>
              <a:buSzTx/>
              <a:buFontTx/>
              <a:buChar char="•"/>
            </a:pPr>
            <a:endParaRPr lang="sr-Latn-C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RIP postupak</a:t>
            </a:r>
            <a:endParaRPr lang="en-US"/>
          </a:p>
        </p:txBody>
      </p:sp>
      <p:pic>
        <p:nvPicPr>
          <p:cNvPr id="24579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2992438"/>
            <a:ext cx="2133600" cy="1752600"/>
          </a:xfrm>
          <a:noFill/>
        </p:spPr>
      </p:pic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r-Latn-CS" sz="2800" smtClean="0"/>
          </a:p>
          <a:p>
            <a:pPr eaLnBrk="1" hangingPunct="1"/>
            <a:endParaRPr lang="sr-Latn-CS" sz="2800" smtClean="0">
              <a:latin typeface="YUDutchI" pitchFamily="2" charset="0"/>
            </a:endParaRPr>
          </a:p>
          <a:p>
            <a:pPr eaLnBrk="1" hangingPunct="1"/>
            <a:r>
              <a:rPr lang="en-GB" sz="2800" smtClean="0">
                <a:latin typeface="YUDutchI" pitchFamily="2" charset="0"/>
              </a:rPr>
              <a:t>Terapeut odvoji palac u abdukciju i na taj na~in se inhibira fleksioni tonus i prsti se opru`aju.</a:t>
            </a:r>
          </a:p>
          <a:p>
            <a:pPr eaLnBrk="1" hangingPunct="1"/>
            <a:endParaRPr lang="en-GB" sz="2800" smtClean="0">
              <a:latin typeface="YUDutchI" pitchFamily="2" charset="0"/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latin typeface="YUDutchB" pitchFamily="2" charset="0"/>
              </a:rPr>
              <a:t>Uve`bavanje labirintnog ispravljanja glave - ekstenzija</a:t>
            </a:r>
            <a:endParaRPr lang="en-US">
              <a:latin typeface="YUDutchB" pitchFamily="2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GB" smtClean="0">
              <a:latin typeface="YUDutchI" pitchFamily="2" charset="0"/>
            </a:endParaRPr>
          </a:p>
          <a:p>
            <a:pPr eaLnBrk="1" hangingPunct="1"/>
            <a:r>
              <a:rPr lang="en-GB" smtClean="0">
                <a:latin typeface="YUDutchI" pitchFamily="2" charset="0"/>
              </a:rPr>
              <a:t>Dete je postavljeno na trbuh. Noge su ekstendirane i abducirane, stopala su neutralnoj plantarnoj poziciji. Ruke su ispru`ene napred.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Postupak</a:t>
            </a:r>
            <a:endParaRPr lang="en-US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>
                <a:latin typeface="YUDutchI" pitchFamily="2" charset="0"/>
              </a:rPr>
              <a:t>a)	Glava deteta se uhvati za bradu i potilja~nu regiju i okrene u jednu stranu. Na toj strani dolazi do poja~anja tonusa ekstenzora, a na suprotnoj strani do smanjenja tonusa ekstenzora.</a:t>
            </a:r>
          </a:p>
          <a:p>
            <a:pPr eaLnBrk="1" hangingPunct="1"/>
            <a:r>
              <a:rPr lang="en-GB" sz="2000" smtClean="0">
                <a:latin typeface="YUDutchI" pitchFamily="2" charset="0"/>
              </a:rPr>
              <a:t>b)	Terapeut nakon izmene toni~nih reakcija i uravnote`enja tonusa, fiksira karlicu i poma`e detetu da se ispravi napred sa ispru`enim rukama.</a:t>
            </a:r>
          </a:p>
          <a:p>
            <a:pPr eaLnBrk="1" hangingPunct="1"/>
            <a:endParaRPr lang="en-US" smtClean="0"/>
          </a:p>
        </p:txBody>
      </p:sp>
      <p:grpSp>
        <p:nvGrpSpPr>
          <p:cNvPr id="26628" name="Group 8"/>
          <p:cNvGrpSpPr>
            <a:grpSpLocks/>
          </p:cNvGrpSpPr>
          <p:nvPr/>
        </p:nvGrpSpPr>
        <p:grpSpPr bwMode="auto">
          <a:xfrm>
            <a:off x="990600" y="1905000"/>
            <a:ext cx="2971800" cy="3984625"/>
            <a:chOff x="480" y="1330"/>
            <a:chExt cx="1872" cy="2510"/>
          </a:xfrm>
        </p:grpSpPr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1330"/>
              <a:ext cx="1776" cy="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2276"/>
              <a:ext cx="1824" cy="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" y="3163"/>
              <a:ext cx="1872" cy="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Postupak</a:t>
            </a:r>
            <a:endParaRPr lang="en-US"/>
          </a:p>
        </p:txBody>
      </p:sp>
      <p:pic>
        <p:nvPicPr>
          <p:cNvPr id="27651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75" y="2311400"/>
            <a:ext cx="2609850" cy="3114675"/>
          </a:xfrm>
          <a:noFill/>
        </p:spPr>
      </p:pic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YUDutchI" pitchFamily="2" charset="0"/>
              </a:rPr>
              <a:t>c)	U slede}em aktu terapeut je iza deteta. Rukama obuhvata nadlaktice i zabacuje u krajnju ekstenziju i addukciju obe ruke, uz model rotatornih pokreta unutra{nje i spolja{nje rotacije.</a:t>
            </a:r>
          </a:p>
          <a:p>
            <a:pPr eaLnBrk="1" hangingPunct="1"/>
            <a:endParaRPr lang="en-GB" sz="2800" smtClean="0">
              <a:latin typeface="YUDutchI" pitchFamily="2" charset="0"/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Bobath tehnika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latin typeface="Dutch" pitchFamily="2" charset="0"/>
              </a:rPr>
              <a:t>	</a:t>
            </a:r>
            <a:r>
              <a:rPr lang="en-US" sz="2800" smtClean="0">
                <a:latin typeface="+mj-lt"/>
              </a:rPr>
              <a:t>Bobath-ova metoda bazira se na ~injenici da kod o{te}enja CNS-a, nastaje o{te}enje posturalnih motori~kih obrazaca, a {to se ispoljava kroz naru{enu koordinaciju, poreme}aj mi{i}nog tonusa i refleksnu motori~ku aktivnost. Mehanizam posturalnog refleksnog motori~kog kompleksa sastoji se iz dve vrste automatskih reakcija: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latin typeface="+mj-lt"/>
              </a:rPr>
              <a:t>- </a:t>
            </a:r>
            <a:r>
              <a:rPr lang="en-US" sz="2800" smtClean="0">
                <a:solidFill>
                  <a:srgbClr val="CC0000"/>
                </a:solidFill>
                <a:latin typeface="+mj-lt"/>
              </a:rPr>
              <a:t>reakcija ispravljanja 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CC0000"/>
                </a:solidFill>
                <a:latin typeface="+mj-lt"/>
              </a:rPr>
              <a:t>- reakcija ravnote`e.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solidFill>
                <a:srgbClr val="CC0000"/>
              </a:solidFill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Postupak</a:t>
            </a:r>
          </a:p>
        </p:txBody>
      </p:sp>
      <p:pic>
        <p:nvPicPr>
          <p:cNvPr id="28675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75" y="2463800"/>
            <a:ext cx="2609850" cy="2809875"/>
          </a:xfrm>
          <a:noFill/>
        </p:spPr>
      </p:pic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YUDutchI" pitchFamily="2" charset="0"/>
              </a:rPr>
              <a:t>d)	Dete sedi na krilu terapeuta ili na stolici sa nogama u abdukciji i spoljnoj rotaciji. Terapeut povla~i ruke deteta u ekstenziju, addukciju i spoljnu rotaciju i lagano gura dete ka napred.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>
                <a:latin typeface="YUDutchB" pitchFamily="2" charset="0"/>
              </a:rPr>
              <a:t>Uve`bavanje labirintnog ispravljanja glave - fleksija</a:t>
            </a:r>
            <a:endParaRPr lang="en-US" sz="3600">
              <a:latin typeface="YUDutchB" pitchFamily="2" charset="0"/>
            </a:endParaRPr>
          </a:p>
        </p:txBody>
      </p:sp>
      <p:sp>
        <p:nvSpPr>
          <p:cNvPr id="29699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b="1" smtClean="0">
                <a:latin typeface="YUDutchI" pitchFamily="2" charset="0"/>
              </a:rPr>
              <a:t>a)	Terapeut obuhvata nadlaktice, rotira ih unutra i polako podi`e dete od podloge.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b="1" smtClean="0">
                <a:latin typeface="YUDutchI" pitchFamily="2" charset="0"/>
              </a:rPr>
              <a:t>b)	Dete sedi u krilu terapeuta ili na stolici. Noge su abdukciji i spoljnoj rotaciji i flektirane u kukovima i kolenima. Terapeut obuhvata, jednom rukom, ruke deteta (podlaktice) i povla~i ih u unutra{nju rotaciju i addukciju. Dete se lagano naginje unazad, ali samo onoliko dok kontroli{e fleksiju glave. Druga ruka terapeuta je na potiljku deteta i kontroli{e fleksiju glave i prevenciju naglog pada glave unazad.</a:t>
            </a:r>
          </a:p>
          <a:p>
            <a:pPr eaLnBrk="1" hangingPunct="1">
              <a:lnSpc>
                <a:spcPct val="90000"/>
              </a:lnSpc>
            </a:pPr>
            <a:endParaRPr lang="en-GB" sz="1800" b="1" smtClean="0">
              <a:latin typeface="YUDutchI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grpSp>
        <p:nvGrpSpPr>
          <p:cNvPr id="29700" name="Group 1029"/>
          <p:cNvGrpSpPr>
            <a:grpSpLocks/>
          </p:cNvGrpSpPr>
          <p:nvPr/>
        </p:nvGrpSpPr>
        <p:grpSpPr bwMode="auto">
          <a:xfrm>
            <a:off x="685800" y="2057400"/>
            <a:ext cx="3352800" cy="3962400"/>
            <a:chOff x="432" y="1296"/>
            <a:chExt cx="2112" cy="2496"/>
          </a:xfrm>
        </p:grpSpPr>
        <p:pic>
          <p:nvPicPr>
            <p:cNvPr id="29701" name="Picture 10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2" y="1296"/>
              <a:ext cx="2112" cy="1178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9702" name="Picture 10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2592"/>
              <a:ext cx="1111" cy="120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>
                <a:latin typeface="YUDutchB" pitchFamily="2" charset="0"/>
              </a:rPr>
              <a:t>Uve`bavanje reakcije vratnog ispravljanja iz polo`aja supinacije</a:t>
            </a:r>
            <a:endParaRPr lang="en-US" sz="3200">
              <a:latin typeface="YUDutchB" pitchFamily="2" charset="0"/>
            </a:endParaRPr>
          </a:p>
        </p:txBody>
      </p:sp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609600" y="2057400"/>
            <a:ext cx="7715250" cy="3598863"/>
            <a:chOff x="192" y="1392"/>
            <a:chExt cx="4860" cy="2267"/>
          </a:xfrm>
        </p:grpSpPr>
        <p:pic>
          <p:nvPicPr>
            <p:cNvPr id="3072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28" y="1392"/>
              <a:ext cx="1584" cy="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2688"/>
              <a:ext cx="1920" cy="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6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28" y="2640"/>
              <a:ext cx="2124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YUDutchI" pitchFamily="2" charset="0"/>
              </a:rPr>
              <a:t>Uve`bavanje bo~ne stabilnosti </a:t>
            </a:r>
          </a:p>
        </p:txBody>
      </p:sp>
      <p:pic>
        <p:nvPicPr>
          <p:cNvPr id="31747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33488" y="2840038"/>
            <a:ext cx="2714625" cy="2057400"/>
          </a:xfrm>
        </p:spPr>
      </p:pic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Dutch" pitchFamily="2" charset="0"/>
              </a:rPr>
              <a:t>a)	Dete le`i na boku. Teraeput obuhvata gornju ruku deteta u predelu lakta i dete povla~i ka sebi sve dok ne dodje do odvajanja grudnog ko{a od podloge. Tokom ove aktivnosti druga ruka terapeuta stabilizuje rameni predeo gornje ruke. 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Uve</a:t>
            </a:r>
            <a:r>
              <a:rPr lang="sr-Latn-CS"/>
              <a:t>žbavanje bočne stabilnosti </a:t>
            </a:r>
            <a:endParaRPr lang="en-US"/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2701925"/>
            <a:ext cx="2466975" cy="2333625"/>
          </a:xfrm>
        </p:spPr>
      </p:pic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Dutch" pitchFamily="2" charset="0"/>
              </a:rPr>
              <a:t>b)	Dete sedi ili kle~i na svojim podkolenicama. Teraeput obuhvata ruku deteta i povla~i ispru`enu ruku ~as na jednu, ~as na drugu stranu u transverzalnoj ravni. </a:t>
            </a:r>
          </a:p>
          <a:p>
            <a:pPr eaLnBrk="1" hangingPunct="1"/>
            <a:endParaRPr lang="en-US" sz="2800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Uvežbavanje bočne stabilnosti</a:t>
            </a:r>
            <a:endParaRPr lang="en-US"/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9700" y="2925763"/>
            <a:ext cx="2362200" cy="1885950"/>
          </a:xfrm>
        </p:spPr>
      </p:pic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_New_Roman" pitchFamily="18" charset="0"/>
              </a:rPr>
              <a:t>c)	Dete sedi na podu ili stolici sa nogama u abdukciji i spoljnoj rotaciji. Teraeput povla~i ruke deteta u abdukciju i unutra{nju rotaciju ili samo u abdukciju. U toj poziciji terapeut naginje dete na jednu stranu, pa na drugu kako bi fasilitirala vertikalna kontrola glave. </a:t>
            </a:r>
          </a:p>
          <a:p>
            <a:pPr eaLnBrk="1" hangingPunct="1"/>
            <a:endParaRPr lang="en-US" smtClean="0">
              <a:latin typeface="Times_New_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reakcije vratnog ispravljanja iz polo`aja pronacije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641475"/>
            <a:ext cx="3810000" cy="1863725"/>
          </a:xfrm>
        </p:spPr>
      </p:pic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Dutch" pitchFamily="2" charset="0"/>
              </a:rPr>
              <a:t>Dete le`i na trbuhu, terapeut postavlja jednu ruku na potiljak, a drugu na bradu. Laganim pokretima terapeut vr{i ekstenziju, zatim rotaciju glave na jednu stranu. Telo deteta prati rotaciju glave. Kada se dete okrene na stranu zapo~inje se pokret fleksije, a rotacija se nastavlja sve dok dete ne predje u supinirani polo`aj, odnnosno ne okrene se na ledja.</a:t>
            </a:r>
          </a:p>
          <a:p>
            <a:pPr eaLnBrk="1" hangingPunct="1"/>
            <a:endParaRPr lang="en-US" sz="2000" b="1" smtClean="0">
              <a:latin typeface="Dutch" pitchFamily="2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44913"/>
            <a:ext cx="4057650" cy="21986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reakcije ispravljanja tela preko okreta karlice</a:t>
            </a:r>
            <a:br>
              <a:rPr lang="en-US" sz="3200">
                <a:latin typeface="Dutch" pitchFamily="2" charset="0"/>
              </a:rPr>
            </a:br>
            <a:endParaRPr lang="en-US" sz="3200">
              <a:latin typeface="Dutch" pitchFamily="2" charset="0"/>
            </a:endParaRPr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41475"/>
            <a:ext cx="4495800" cy="1406525"/>
          </a:xfrm>
        </p:spPr>
      </p:pic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1475"/>
            <a:ext cx="40386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Dutch" pitchFamily="2" charset="0"/>
              </a:rPr>
              <a:t>Terapeut obuhvata obe podkolenice. Jednu nogu ekstendira, a drugu flektira u kuku i kolenu sa abdukcijom, i spoljnom rotacijom. Zatim terapeut aducira flektiranu nogu i prebacuje je preko druge. Pri tom manevru karlica se rotira na istu stranu. Gornji deo trupa, rameni pojas i glava slede pokrete karlice sve dok dete ne predje pronaciju (polo`aj na trbuhu). Obrnutim postupkom uve`bava se okretanje iz trbu{nog polo`aja u ledjni polo`aj.</a:t>
            </a: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4800600" cy="163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reakcije ispravljanja tela preko okreta ramena</a:t>
            </a:r>
          </a:p>
        </p:txBody>
      </p:sp>
      <p:pic>
        <p:nvPicPr>
          <p:cNvPr id="36867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828800"/>
            <a:ext cx="3810000" cy="1371600"/>
          </a:xfrm>
        </p:spPr>
      </p:pic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1475"/>
            <a:ext cx="4495800" cy="44545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Dutch" pitchFamily="2" charset="0"/>
              </a:rPr>
              <a:t>Dete le`i na ledjima ruke su opru`ene (maksimalna fleksija u ramenu sa klizanjem lopatica) na gore i nalaze se pored glave. Teraeput obuhvata podlaktice ili ramena deteta i polako podi`e jedno rame od podloge tako da dolazi do rotacije trupa, a zatim rotacije karlice. Rotacioni pokreti se izvode sve dotle dok se dete ne okrene na trbuh.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Dutch" pitchFamily="2" charset="0"/>
            </a:endParaRPr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387725"/>
            <a:ext cx="3529013" cy="1412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1075" y="4964113"/>
            <a:ext cx="3057525" cy="14366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>
                <a:latin typeface="Dutch" pitchFamily="2" charset="0"/>
              </a:rPr>
              <a:t>Uve`bavanje reakcije uspravljanja  </a:t>
            </a:r>
            <a:r>
              <a:rPr lang="sr-Latn-CS" sz="2800" b="1">
                <a:latin typeface="Dutch" pitchFamily="2" charset="0"/>
              </a:rPr>
              <a:t/>
            </a:r>
            <a:br>
              <a:rPr lang="sr-Latn-CS" sz="2800" b="1">
                <a:latin typeface="Dutch" pitchFamily="2" charset="0"/>
              </a:rPr>
            </a:br>
            <a:r>
              <a:rPr lang="en-US" sz="2800" b="1">
                <a:latin typeface="Dutch" pitchFamily="2" charset="0"/>
              </a:rPr>
              <a:t>prela`enje u sede}i polo`aj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1910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Dutch" pitchFamily="2" charset="0"/>
              </a:rPr>
              <a:t>Dete le`i na trbuhu. Terapeut jednu ruku postavlja na potiljak, a drugu ispod brade. Postupak je isti kao i kod okretanja na ledja zahvatom preko glave. Laganim pokretima glava deteta se ekstendira, zatim rotira na jednu stranu. Dete se okre}e na stranu i tada se zapo~inje fleksija glave. Rotacija se i dalje nastavlja sa lakim guranjem ka napred sve dok dete ne predje u sede}i polo`aj. Hvat preko ramena omogu}ava na isti na~in prevodjenje deteta u sede}i polo`aj.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latin typeface="Dutch" pitchFamily="2" charset="0"/>
            </a:endParaRPr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3905250" cy="15414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3789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8" y="3352800"/>
            <a:ext cx="3662362" cy="16938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3789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105400"/>
            <a:ext cx="1643063" cy="175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382000" cy="5105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>
                <a:latin typeface="+mj-lt"/>
              </a:rPr>
              <a:t>	</a:t>
            </a:r>
            <a:r>
              <a:rPr lang="en-US">
                <a:latin typeface="+mj-lt"/>
              </a:rPr>
              <a:t>Reakcija uspravljanja javlja se od samog rodjenja, a reakcija ravnote`e od 6 meseca. Obe reakcije su medjusobno uskladjene i prestavljaju osnovu za ontogentski redosled razvoja svih motornih aktivnosti i to samo kada je mi{i}ni tonus normalan. Kod cerebralno o{te}enog deteta razvoj te~e kroz patolo{ke refleksne mehanizme. Bobath-ov metod je zna~ajan terapeutski program u usmeravanju motori~kog razvoja kod cerebralno o{te}ene dece. Program ima u osnovi dva dela: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>
                <a:latin typeface="+mj-lt"/>
              </a:rPr>
              <a:t>	</a:t>
            </a:r>
            <a:r>
              <a:rPr lang="en-US" sz="2800">
                <a:latin typeface="+mj-lt"/>
              </a:rPr>
              <a:t>1) Inhibicija abnormalne refleksne aktivnosti (RIP polo`aji) 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>
                <a:latin typeface="+mj-lt"/>
              </a:rPr>
              <a:t>2) Olak{anje - fasilitacija normalnog automatskog pokreta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8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  <a:solidFill>
            <a:schemeClr val="accent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Dutch" pitchFamily="2" charset="0"/>
              </a:rPr>
              <a:t>Uve`bavanje reakcije uspravljanja - prela`enje u kle~e}i polo`aj</a:t>
            </a:r>
            <a:endParaRPr lang="sr-Latn-CS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Dutch" pitchFamily="2" charset="0"/>
            </a:endParaRPr>
          </a:p>
        </p:txBody>
      </p:sp>
      <p:grpSp>
        <p:nvGrpSpPr>
          <p:cNvPr id="38915" name="Group 7"/>
          <p:cNvGrpSpPr>
            <a:grpSpLocks/>
          </p:cNvGrpSpPr>
          <p:nvPr/>
        </p:nvGrpSpPr>
        <p:grpSpPr bwMode="auto">
          <a:xfrm>
            <a:off x="381000" y="2362200"/>
            <a:ext cx="8534400" cy="3048000"/>
            <a:chOff x="384" y="1008"/>
            <a:chExt cx="5376" cy="1920"/>
          </a:xfrm>
        </p:grpSpPr>
        <p:pic>
          <p:nvPicPr>
            <p:cNvPr id="3891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" y="1008"/>
              <a:ext cx="1344" cy="19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3891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1008"/>
              <a:ext cx="1170" cy="19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38918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72" y="1008"/>
              <a:ext cx="1296" cy="19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38919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64" y="1008"/>
              <a:ext cx="1296" cy="19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Dutch" pitchFamily="2" charset="0"/>
              </a:rPr>
              <a:t>Uve`bavanje reakcije uspravljanja - prelaz u stoje}i polo`aj</a:t>
            </a:r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09788"/>
            <a:ext cx="1762125" cy="19288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3994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1690688" cy="300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286000"/>
            <a:ext cx="2017713" cy="2619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3994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75" y="2124075"/>
            <a:ext cx="1304925" cy="2609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za{titne reakcije </a:t>
            </a:r>
            <a:r>
              <a:rPr lang="sr-Latn-CS" sz="3200">
                <a:latin typeface="Dutch" pitchFamily="2" charset="0"/>
              </a:rPr>
              <a:t>-</a:t>
            </a:r>
            <a:r>
              <a:rPr lang="en-US" sz="3200">
                <a:latin typeface="Dutch" pitchFamily="2" charset="0"/>
              </a:rPr>
              <a:t/>
            </a:r>
            <a:br>
              <a:rPr lang="en-US" sz="3200">
                <a:latin typeface="Dutch" pitchFamily="2" charset="0"/>
              </a:rPr>
            </a:br>
            <a:r>
              <a:rPr lang="en-US" sz="3200">
                <a:latin typeface="Dutch" pitchFamily="2" charset="0"/>
              </a:rPr>
              <a:t> odupiranje na ruke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2209800" cy="1970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828800"/>
            <a:ext cx="2238375" cy="1962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828800"/>
            <a:ext cx="2857500" cy="178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048125"/>
            <a:ext cx="1247775" cy="2505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4038600"/>
            <a:ext cx="1828800" cy="1704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4038600"/>
            <a:ext cx="2381250" cy="1362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3962400"/>
            <a:ext cx="1397000" cy="1447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5480050"/>
            <a:ext cx="1371600" cy="1314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>
                <a:latin typeface="Dutch" pitchFamily="2" charset="0"/>
              </a:rPr>
              <a:t>Reakcija odupiranja na ruke u stoje}em polo`aju</a:t>
            </a:r>
          </a:p>
        </p:txBody>
      </p:sp>
      <p:pic>
        <p:nvPicPr>
          <p:cNvPr id="41987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641475"/>
            <a:ext cx="3048000" cy="4454525"/>
          </a:xfrm>
        </p:spPr>
      </p:pic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Dutch" pitchFamily="2" charset="0"/>
              </a:rPr>
              <a:t>Dete stoji pored zida. Terapeut je iza ili pored deteta, obuhvata ruku sa ipsilateralne strane preko hvata nadlaktice ili hvata lakta. U daljem toku terapeut dovodi ruku deteta u abdukciju i spoljnu rotaciju, a zatim gura dete na suprotnu stranu, prema zidu da bi do{lo do odupiranja na ruku.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latin typeface="Dutch" pitchFamily="2" charset="0"/>
              </a:rPr>
              <a:t>Uve`bavanje reakcija ravnote`e</a:t>
            </a:r>
            <a:br>
              <a:rPr lang="en-US" sz="3600">
                <a:latin typeface="Dutch" pitchFamily="2" charset="0"/>
              </a:rPr>
            </a:br>
            <a:endParaRPr lang="en-US" sz="3600">
              <a:latin typeface="Dutch" pitchFamily="2" charset="0"/>
            </a:endParaRPr>
          </a:p>
        </p:txBody>
      </p:sp>
      <p:pic>
        <p:nvPicPr>
          <p:cNvPr id="43011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1752600"/>
            <a:ext cx="1724025" cy="2016125"/>
          </a:xfrm>
        </p:spPr>
      </p:pic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a)	Dete se mo`e postaviti na pokretnu podlogu i kroz pomeranje podloge izazivaju se reakcije koje dovode do uspostavljanja ravnote`e.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b)	Dete se nalazi na nepokretnoj podlozi, a guranjem deteta u raznim pravcima izazivaju se neuromuskularni odgovri koji docode do uspostavljanja ravnote`e.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971925"/>
            <a:ext cx="2771775" cy="2505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Dutch" pitchFamily="2" charset="0"/>
              </a:rPr>
              <a:t>Uvezbavanje ravnote`e u proniranom polo`aju</a:t>
            </a:r>
          </a:p>
        </p:txBody>
      </p:sp>
      <p:pic>
        <p:nvPicPr>
          <p:cNvPr id="44035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641475"/>
            <a:ext cx="3810000" cy="1787525"/>
          </a:xfrm>
        </p:spPr>
      </p:pic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1475"/>
            <a:ext cx="41148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Dutch" pitchFamily="2" charset="0"/>
              </a:rPr>
              <a:t>a)	Dete le`i na pokretnoj dasci u proniranom polo`aju. Ruke su ispru`ene iznad glave ili se dete odupire na podlaktice ili {ake. Terapeut polako naginje dasku u jednu, pa u drugu stranu izazivaju}i reakciju uspostavljanja ravnote`e.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Dutch" pitchFamily="2" charset="0"/>
              </a:rPr>
              <a:t>b)	Dete le`i u proniranom polo`aju sa osloncem na laktovima ili {akama. Terapeut je ispred deteta i uhvati dete za ramena. Polako gura dete na jednu, pa na drugu stranu, izazivaju}i reakciju ravote`e.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Dutch" pitchFamily="2" charset="0"/>
            </a:endParaRP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81450"/>
            <a:ext cx="2695575" cy="1885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latin typeface="Dutch" pitchFamily="2" charset="0"/>
              </a:rPr>
              <a:t>Uve`bavanje ravnote`e u supiniranom polo`aju</a:t>
            </a:r>
          </a:p>
        </p:txBody>
      </p:sp>
      <p:pic>
        <p:nvPicPr>
          <p:cNvPr id="45059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828800"/>
            <a:ext cx="2116138" cy="2473325"/>
          </a:xfrm>
        </p:spPr>
      </p:pic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Dutch" pitchFamily="2" charset="0"/>
              </a:rPr>
              <a:t>Dete le`i na pokretnoj dasci u ledjnom polo`aju, terapeut lagano naginje dasku una jednu, pa na drugu stranu i na taj na~in uslovljava uspostavljanje ravnote`e i harmonizacije pokreta.</a:t>
            </a:r>
          </a:p>
          <a:p>
            <a:pPr eaLnBrk="1" hangingPunct="1"/>
            <a:endParaRPr lang="en-US" smtClean="0">
              <a:latin typeface="Dutch" pitchFamily="2" charset="0"/>
            </a:endParaRP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686300"/>
            <a:ext cx="2743200" cy="1333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latin typeface="Dutch" pitchFamily="2" charset="0"/>
              </a:rPr>
              <a:t>Uve`bavanje ravnote`e u sede}em polo`aju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1475"/>
            <a:ext cx="4495800" cy="52165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sr-Latn-CS" sz="20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Dutch" pitchFamily="2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Dutch" pitchFamily="2" charset="0"/>
              </a:rPr>
              <a:t>Dete sedi na stolici. Terapeut hvata dete za ramena i gura ga u svim pravcima.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Dutch" pitchFamily="2" charset="0"/>
              </a:rPr>
              <a:t>Dete sedi na stolici. Terapeut podi`e jednu nogu, preko hvata podkolenice, a zatim ruku sa ipsilateralne strane. Povla~e}i dete u stranu dolazi do reakcije uspostvaljanja ravnote`e.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Dutch" pitchFamily="2" charset="0"/>
              </a:rPr>
              <a:t>Dete sedi na pokretnoj dasci ili lopti. Teraeput naginje dasku ili pomera loptu.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Dutch" pitchFamily="2" charset="0"/>
              </a:rPr>
              <a:t>Dete sedi na podu. Terapeut je ispred deteta. Hvatom obe podkolenice, terapeut gura noge ka napred, ka nazad, levo ili desno.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0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Dutch" pitchFamily="2" charset="0"/>
            </a:endParaRPr>
          </a:p>
        </p:txBody>
      </p:sp>
      <p:pic>
        <p:nvPicPr>
          <p:cNvPr id="4608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1600200"/>
            <a:ext cx="2219325" cy="2724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608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00200"/>
            <a:ext cx="2219325" cy="2724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" y="4448175"/>
            <a:ext cx="2228850" cy="2333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608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419600"/>
            <a:ext cx="2209800" cy="2333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Dutch" pitchFamily="2" charset="0"/>
              </a:rPr>
              <a:t>Uve`bavanje ravnote`e u </a:t>
            </a:r>
            <a:r>
              <a:rPr lang="sr-Latn-CS" sz="3600" b="1">
                <a:latin typeface="Times_New_Roman" pitchFamily="18" charset="0"/>
              </a:rPr>
              <a:t>četrvoronožnom </a:t>
            </a:r>
            <a:r>
              <a:rPr lang="en-US" sz="3600" b="1">
                <a:latin typeface="Times_New_Roman" pitchFamily="18" charset="0"/>
              </a:rPr>
              <a:t>lo</a:t>
            </a:r>
            <a:r>
              <a:rPr lang="en-US" sz="3600" b="1">
                <a:latin typeface="Dutch" pitchFamily="2" charset="0"/>
              </a:rPr>
              <a:t>`aju.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1475"/>
            <a:ext cx="4114800" cy="4454525"/>
          </a:xfrm>
        </p:spPr>
        <p:txBody>
          <a:bodyPr/>
          <a:lstStyle/>
          <a:p>
            <a:pPr eaLnBrk="1" hangingPunct="1"/>
            <a:endParaRPr lang="sr-Latn-CS" smtClean="0">
              <a:latin typeface="Dutch" pitchFamily="2" charset="0"/>
            </a:endParaRPr>
          </a:p>
          <a:p>
            <a:pPr eaLnBrk="1" hangingPunct="1"/>
            <a:endParaRPr lang="sr-Latn-CS" smtClean="0">
              <a:latin typeface="Dutch" pitchFamily="2" charset="0"/>
            </a:endParaRPr>
          </a:p>
          <a:p>
            <a:pPr eaLnBrk="1" hangingPunct="1"/>
            <a:r>
              <a:rPr lang="en-US" smtClean="0">
                <a:latin typeface="Dutch" pitchFamily="2" charset="0"/>
              </a:rPr>
              <a:t>Dete se nalazi u ~etvorono`nom polo`aju. Terapeut gura dete u stranu, napred ili nazad. Hvatovi su preko ramena ili karlice.</a:t>
            </a:r>
          </a:p>
          <a:p>
            <a:pPr eaLnBrk="1" hangingPunct="1"/>
            <a:endParaRPr lang="en-US" b="1" smtClean="0">
              <a:latin typeface="Dutch" pitchFamily="2" charset="0"/>
            </a:endParaRPr>
          </a:p>
        </p:txBody>
      </p:sp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2524125" cy="2162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710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14800"/>
            <a:ext cx="2609850" cy="2219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53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_New_Roman" pitchFamily="18" charset="0"/>
              </a:rPr>
              <a:t>Uve`bavanje ravnote`e u</a:t>
            </a:r>
            <a:r>
              <a:rPr lang="sr-Latn-CS" sz="3600" b="1">
                <a:latin typeface="Times_New_Roman" pitchFamily="18" charset="0"/>
              </a:rPr>
              <a:t> četrvoronožnom po</a:t>
            </a:r>
            <a:r>
              <a:rPr lang="en-US" sz="3600" b="1">
                <a:latin typeface="Times_New_Roman" pitchFamily="18" charset="0"/>
              </a:rPr>
              <a:t>lo`aju.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r-Latn-CS" sz="2800" b="1" smtClean="0">
              <a:latin typeface="YUDutchI" pitchFamily="2" charset="0"/>
            </a:endParaRPr>
          </a:p>
          <a:p>
            <a:pPr eaLnBrk="1" hangingPunct="1"/>
            <a:r>
              <a:rPr lang="en-US" sz="2800" b="1" smtClean="0">
                <a:latin typeface="YUDutchI" pitchFamily="2" charset="0"/>
              </a:rPr>
              <a:t>Dete je u ~etvorono`nom polo`aju. Terapeut podi`e naizmeni~no ruku, pa suprotnu nogu kako bi se povr{ina oslonca smanjila.</a:t>
            </a:r>
          </a:p>
          <a:p>
            <a:pPr eaLnBrk="1" hangingPunct="1"/>
            <a:endParaRPr lang="en-US" sz="2800" b="1" smtClean="0">
              <a:latin typeface="YUDutchI" pitchFamily="2" charset="0"/>
            </a:endParaRPr>
          </a:p>
        </p:txBody>
      </p:sp>
      <p:pic>
        <p:nvPicPr>
          <p:cNvPr id="4813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1847850" cy="1571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813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752600"/>
            <a:ext cx="2247900" cy="1695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813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86200"/>
            <a:ext cx="2743200" cy="197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57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latin typeface="Times_New_Roman" pitchFamily="18" charset="0"/>
              </a:rPr>
              <a:t>Refleksno ko~e}i polo`aji (RIP polo`aji</a:t>
            </a:r>
            <a:r>
              <a:rPr lang="en-US" sz="3600" smtClean="0">
                <a:latin typeface="Times_New_Roman" pitchFamily="18" charset="0"/>
              </a:rPr>
              <a:t>)</a:t>
            </a:r>
            <a:endParaRPr lang="en-US" sz="3600">
              <a:latin typeface="Times_New_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Dutch" pitchFamily="2" charset="0"/>
              </a:rPr>
              <a:t>	Prema Bobath-u najzna~ajniji princip tretmana dece sa cerebralnim o{te}enjem je inhibicija abnormalne refleksne posturalne aktivnosti.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Dutch" pitchFamily="2" charset="0"/>
              </a:rPr>
              <a:t>	U osnovi tog zadatka je inhibicija - smanjenje mi{i}nog tonusa. Mi{i}ni tonus se mo`e smanjiti postavljanjem deteta u odredjene polo`aje - refleskno inhibitorni polo`aje (RIP). Iz takvog polo`aja fasilitiramo-podpoma`emo izvodjenje odredjenih automatskih pokreta.</a:t>
            </a:r>
          </a:p>
          <a:p>
            <a:pPr eaLnBrk="1" hangingPunct="1"/>
            <a:endParaRPr lang="en-US" sz="2800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ravnote`e u kle~e}em polo`aju.</a:t>
            </a:r>
            <a:br>
              <a:rPr lang="en-US" sz="3200">
                <a:latin typeface="Dutch" pitchFamily="2" charset="0"/>
              </a:rPr>
            </a:br>
            <a:endParaRPr lang="en-US" sz="3200">
              <a:latin typeface="Dutch" pitchFamily="2" charset="0"/>
            </a:endParaRP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1475"/>
            <a:ext cx="4191000" cy="4454525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Dutch" pitchFamily="2" charset="0"/>
              </a:rPr>
              <a:t>a)	Dete je u kle~e}em polo`aju sa abdukovanim nogama. Terapeut je sa strane ili pozadi deteta. Hvat ispod podignutih ruku do ugla od 90 stepeni (fleksija). terapeut polako gura dete u svim pravcima.</a:t>
            </a:r>
          </a:p>
          <a:p>
            <a:pPr eaLnBrk="1" hangingPunct="1"/>
            <a:r>
              <a:rPr lang="en-US" sz="2000" smtClean="0">
                <a:latin typeface="Dutch" pitchFamily="2" charset="0"/>
              </a:rPr>
              <a:t>b)	Dete je u kle~e}em polo`aju sa rukama ispru`enim napred do ramene trasversalne ravni. Teraeput je pozadi. aktom guranja deteta u svim pravcima pokuu{ava da ga izvede iz stabilne ravnote`e.</a:t>
            </a:r>
          </a:p>
          <a:p>
            <a:pPr eaLnBrk="1" hangingPunct="1"/>
            <a:endParaRPr lang="en-US" sz="2000" smtClean="0">
              <a:latin typeface="Dutch" pitchFamily="2" charset="0"/>
            </a:endParaRPr>
          </a:p>
        </p:txBody>
      </p:sp>
      <p:pic>
        <p:nvPicPr>
          <p:cNvPr id="4915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2524125" cy="2162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915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038600"/>
            <a:ext cx="2609850" cy="2219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ravnote`e u kle~e}em polo`aju.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41475"/>
            <a:ext cx="42672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Dutch" pitchFamily="2" charset="0"/>
              </a:rPr>
              <a:t>c)	Dete je u kle~e}em polo`aju sa abdukovanim nogama. Terapeut je iza deteta. Preko hvata ruku, odvodi ruke u abdukciju i guraju}i dete na jednu stranu sve dok dete ne podigne suprotnu nogu i na taj na~in uvede dete u labilnu ravnote`u. Reakcija je aktiviranje posturalnih mehanizama i uve`bavanje ravnote`e.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Dutch" pitchFamily="2" charset="0"/>
            </a:endParaRPr>
          </a:p>
        </p:txBody>
      </p:sp>
      <p:pic>
        <p:nvPicPr>
          <p:cNvPr id="5018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09875"/>
            <a:ext cx="2609850" cy="2219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ravnote`e u kle~e}em polo`aju.</a:t>
            </a:r>
          </a:p>
        </p:txBody>
      </p:sp>
      <p:pic>
        <p:nvPicPr>
          <p:cNvPr id="51203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641475"/>
            <a:ext cx="4267200" cy="4454525"/>
          </a:xfrm>
        </p:spPr>
      </p:pic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Dutch" pitchFamily="2" charset="0"/>
              </a:rPr>
              <a:t>d)	Dete je u kle~e}em polo`aju. Terapeut je iza deteta. Hvat je ispod pazuha uz podizanje ruku deteta. Ljuljanjem u levo, pa u desno, kao i izvodjenjem rotacija trupa uve`bava se ravnote`a deteta. Iz istog polo`aja se preko rotacija galve mo`e posti}i isti efekat.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772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ravnote`e u kle~e}em polo`aju.</a:t>
            </a:r>
          </a:p>
        </p:txBody>
      </p:sp>
      <p:pic>
        <p:nvPicPr>
          <p:cNvPr id="52227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41475"/>
            <a:ext cx="4114800" cy="4454525"/>
          </a:xfrm>
        </p:spPr>
      </p:pic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1475"/>
            <a:ext cx="4495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Dutch" pitchFamily="2" charset="0"/>
              </a:rPr>
              <a:t>e)	Dete kle~i na jednoj nozi dok druga je savijena u kolenu i kuku pod uglom od 90 stepenise i oslanja se na stopalo. Terapeut je ispred deteta i gura dete u svim pravcima. Drugi hvat je preko hvata za glavu uz pokrete rotacije. U istom po~etnom polo`aju terapeut mo`e modifikovati manevar tako {to }e lagano podizati nogu nakojoj dete kle~i. 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ravnote`e u kle~e}em polo`aju.</a:t>
            </a:r>
          </a:p>
        </p:txBody>
      </p:sp>
      <p:pic>
        <p:nvPicPr>
          <p:cNvPr id="53251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52563" y="2478088"/>
            <a:ext cx="2276475" cy="2781300"/>
          </a:xfrm>
        </p:spPr>
      </p:pic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Dutch" pitchFamily="2" charset="0"/>
              </a:rPr>
              <a:t>f)	Kle~e}i polo`aj deteta. Terapeut je isperd deteta. Preko hvata podkolenice, terapeut povla~i nogu unapred, sve dok oslonac ne bude samo na jednoj nozi. Istovremeno preko suprotne ruke mo`e lako pomagati detetu u odr`avanju ravnote`e.</a:t>
            </a:r>
          </a:p>
          <a:p>
            <a:pPr eaLnBrk="1" hangingPunct="1"/>
            <a:endParaRPr lang="en-US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Dutch" pitchFamily="2" charset="0"/>
              </a:rPr>
              <a:t>Uve`bavanje ravnote`e u kle~e}em polo`aju.</a:t>
            </a:r>
          </a:p>
        </p:txBody>
      </p:sp>
      <p:pic>
        <p:nvPicPr>
          <p:cNvPr id="54275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38275" y="2673350"/>
            <a:ext cx="2305050" cy="2390775"/>
          </a:xfrm>
        </p:spPr>
      </p:pic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Dutch" pitchFamily="2" charset="0"/>
              </a:rPr>
              <a:t>g)	Dete kle~i na pokretnoj dasci. Oslonac je na oba kolena ili na jednom kolenu, a suprotna noga je savijena u kuku i kolenu uz oslonac na stopalu. Terapeut naginje dasku na jednu pa na drugu stranu.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Uvežbavanje ravnoteže u stojećem stavu</a:t>
            </a:r>
            <a:endParaRPr lang="en-US"/>
          </a:p>
        </p:txBody>
      </p:sp>
      <p:grpSp>
        <p:nvGrpSpPr>
          <p:cNvPr id="55299" name="Group 9"/>
          <p:cNvGrpSpPr>
            <a:grpSpLocks/>
          </p:cNvGrpSpPr>
          <p:nvPr/>
        </p:nvGrpSpPr>
        <p:grpSpPr bwMode="auto">
          <a:xfrm>
            <a:off x="304800" y="2743200"/>
            <a:ext cx="8763000" cy="2438400"/>
            <a:chOff x="192" y="1200"/>
            <a:chExt cx="5520" cy="1536"/>
          </a:xfrm>
        </p:grpSpPr>
        <p:pic>
          <p:nvPicPr>
            <p:cNvPr id="5530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1200"/>
              <a:ext cx="846" cy="153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55301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1200"/>
              <a:ext cx="840" cy="1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55302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16" y="1200"/>
              <a:ext cx="924" cy="14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55303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24" y="1200"/>
              <a:ext cx="855" cy="14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55304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6" y="1200"/>
              <a:ext cx="851" cy="14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55305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02" y="1200"/>
              <a:ext cx="810" cy="14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Uvežbavanje ravnoteže u stojećem stavu</a:t>
            </a:r>
            <a:endParaRPr lang="en-US"/>
          </a:p>
        </p:txBody>
      </p:sp>
      <p:sp>
        <p:nvSpPr>
          <p:cNvPr id="56323" name="AutoShape 4"/>
          <p:cNvSpPr>
            <a:spLocks noGrp="1" noChangeAspec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Dutch" pitchFamily="2" charset="0"/>
              </a:rPr>
              <a:t>a)	Dete stoji sa ukr{tenim nogama. Terapeut je iza deteta i pridr`ava ga za ramena. Preko ramena povla~i dete na jednu, pa na drugu stranu. Te`ina deteta se prenosi ~as na jednu, pa na drugu nogu sa osloncem na spoljnu ivicu stopala.</a:t>
            </a:r>
          </a:p>
          <a:p>
            <a:pPr eaLnBrk="1" hangingPunct="1"/>
            <a:endParaRPr lang="en-US" smtClean="0">
              <a:latin typeface="Dutch" pitchFamily="2" charset="0"/>
            </a:endParaRPr>
          </a:p>
        </p:txBody>
      </p:sp>
      <p:pic>
        <p:nvPicPr>
          <p:cNvPr id="563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90775"/>
            <a:ext cx="1466850" cy="2943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5632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362200"/>
            <a:ext cx="1638300" cy="2971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Uvežbavanje ravnoteže u stojećem stavu</a:t>
            </a:r>
            <a:endParaRPr lang="en-US"/>
          </a:p>
        </p:txBody>
      </p:sp>
      <p:pic>
        <p:nvPicPr>
          <p:cNvPr id="57347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41475"/>
            <a:ext cx="2895600" cy="4454525"/>
          </a:xfrm>
        </p:spPr>
      </p:pic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41475"/>
            <a:ext cx="51054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Dutch" pitchFamily="2" charset="0"/>
              </a:rPr>
              <a:t>b)	Dete stoji sa iskorakom. Terapeut je iza deteta. Preko hvata za ramena ili karlicu gura dete napred-nazad sa prenosom te`ine ~as na prednju ~as na zadnju nogu. Pri prenosu te`ine na jednu nogu terapeut dodatno vr{i pritisak na dole kako bi do{lo do {to sna`nije reakcije antigravitacijskih mi{i}nih struktura. Pri uve`bavanju hoda detetu se mo`e podi}i ruka na strani gde dete te`e izvodi fleksiju nadkolenice (pokret sinergije). Pri iskoraku, na stabilnoj nozi terapeut preko karlice vr{i pritisak na dole, rotira nogu na suprotnu stranu (spoljna rotacija) i time olak{ava iskorak suprotnom nogom.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Ledjni polo</a:t>
            </a:r>
            <a:r>
              <a:rPr lang="sr-Latn-CS"/>
              <a:t>žaj</a:t>
            </a:r>
            <a:endParaRPr lang="en-US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057400"/>
            <a:ext cx="3962400" cy="2057400"/>
          </a:xfrm>
        </p:spPr>
      </p:pic>
      <p:pic>
        <p:nvPicPr>
          <p:cNvPr id="13316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4419600"/>
            <a:ext cx="3175000" cy="1731963"/>
          </a:xfrm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4953000" y="2133600"/>
            <a:ext cx="38862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Dutch" pitchFamily="2" charset="0"/>
              </a:rPr>
              <a:t>Kod le`e}eg polo`aja, ukoliko su toni~ni refleksi vrata pozitivni, povi{en je tonus u ekstenzorima ruke. Glava je zaba~ena unazad, ramena su u retrakciji, ki~meni stub je u hiperekstenziji, noge su u addukciji i unutra{njoj rotaciji, a stopala u plantarnoj fleksiji.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RIP položaj –ledjni položaj</a:t>
            </a:r>
            <a:endParaRPr lang="en-US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667000"/>
            <a:ext cx="3810000" cy="2362200"/>
          </a:xfrm>
        </p:spPr>
      </p:pic>
      <p:pic>
        <p:nvPicPr>
          <p:cNvPr id="14340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81663" y="3063875"/>
            <a:ext cx="1743075" cy="1609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Položaj deteta na trbuhu</a:t>
            </a:r>
            <a:endParaRPr lang="en-US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667000"/>
            <a:ext cx="3810000" cy="1524000"/>
          </a:xfrm>
        </p:spPr>
      </p:pic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mtClean="0">
                <a:latin typeface="Dutch" pitchFamily="2" charset="0"/>
              </a:rPr>
              <a:t>	</a:t>
            </a:r>
            <a:r>
              <a:rPr lang="en-US" smtClean="0">
                <a:latin typeface="Dutch" pitchFamily="2" charset="0"/>
              </a:rPr>
              <a:t>U proniranom polo`aju pove}ava se mi{i}ni tonus u fleksorima. Glava deteta le`i na podlozi, ki~meni stub je flektiran, ramena su povu~ena ka napred, flektirane ruke se nalaze ispod grudnog ko{a, nadkolenice i podkolenice su takodje flektirane.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1"/>
                </a:solidFill>
              </a:rPr>
              <a:t>Postupak RIP-a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05000"/>
            <a:ext cx="3810000" cy="2133600"/>
          </a:xfrm>
          <a:solidFill>
            <a:schemeClr val="accent1"/>
          </a:solidFill>
        </p:spPr>
      </p:pic>
      <p:pic>
        <p:nvPicPr>
          <p:cNvPr id="16388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4191000"/>
            <a:ext cx="3810000" cy="2144713"/>
          </a:xfrm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2000" y="1752600"/>
            <a:ext cx="4572000" cy="4894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chemeClr val="bg2"/>
              </a:solidFill>
              <a:latin typeface="Dutch" pitchFamily="2" charset="0"/>
            </a:endParaRPr>
          </a:p>
          <a:p>
            <a:pPr>
              <a:spcBef>
                <a:spcPct val="50000"/>
              </a:spcBef>
            </a:pPr>
            <a:r>
              <a:rPr lang="en-US" b="1">
                <a:latin typeface="Dutch" pitchFamily="2" charset="0"/>
              </a:rPr>
              <a:t>Terapeut polako izvla~i ruke deteta i postavlja ih pored glave u spoljnoj rotaciji, zatim orpu`a noge u kukovima i kolenima i postavlja ih u spoljnu rotaciju. Do popu{tanja mi{i}nog tonusa mo`e do}i i ako se ruke deteta postave pored tela u spoljnoj rotaciji.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bg2"/>
              </a:solidFill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RIP pri sedenju</a:t>
            </a:r>
          </a:p>
        </p:txBody>
      </p:sp>
      <p:pic>
        <p:nvPicPr>
          <p:cNvPr id="17411" name="Picture 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935163"/>
            <a:ext cx="2438400" cy="3867150"/>
          </a:xfrm>
          <a:noFill/>
        </p:spPr>
      </p:pic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8382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GB" sz="4400">
              <a:solidFill>
                <a:schemeClr val="tx2"/>
              </a:solidFill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4800600" y="2057400"/>
            <a:ext cx="3810000" cy="419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>
                <a:solidFill>
                  <a:schemeClr val="bg2"/>
                </a:solidFill>
                <a:latin typeface="Dutch" pitchFamily="2" charset="0"/>
              </a:rPr>
              <a:t>	</a:t>
            </a:r>
            <a:r>
              <a:rPr lang="en-GB">
                <a:latin typeface="Dutch" pitchFamily="2" charset="0"/>
              </a:rPr>
              <a:t>Kod pozitivnih simetri~nih i asimetri~nih refleksa vrata mi{i}ni tonus se menja u zavisnosti od promene polo`aja galve i vrata. Takvo dete u sede}em polo`aju gubi ravnote`u i pada unazad ili u stranu. </a:t>
            </a:r>
          </a:p>
          <a:p>
            <a:pPr marL="342900" indent="-342900">
              <a:spcBef>
                <a:spcPct val="20000"/>
              </a:spcBef>
            </a:pPr>
            <a:endParaRPr lang="en-GB">
              <a:latin typeface="Dutc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241</TotalTime>
  <Words>1054</Words>
  <Application>Microsoft Office PowerPoint</Application>
  <PresentationFormat>On-screen Show (4:3)</PresentationFormat>
  <Paragraphs>113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Times New Roman</vt:lpstr>
      <vt:lpstr>Arial</vt:lpstr>
      <vt:lpstr>Century Schoolbook</vt:lpstr>
      <vt:lpstr>Wingdings</vt:lpstr>
      <vt:lpstr>Wingdings 2</vt:lpstr>
      <vt:lpstr>Calibri</vt:lpstr>
      <vt:lpstr>Dutch</vt:lpstr>
      <vt:lpstr>Times_New_Roman</vt:lpstr>
      <vt:lpstr>Tahoma</vt:lpstr>
      <vt:lpstr>YUDutchI</vt:lpstr>
      <vt:lpstr>YUDutchB</vt:lpstr>
      <vt:lpstr>Oriel</vt:lpstr>
      <vt:lpstr>BOBATH tehnika</vt:lpstr>
      <vt:lpstr>Bobath tehnika</vt:lpstr>
      <vt:lpstr>Slide 3</vt:lpstr>
      <vt:lpstr>Refleksno ko~e}i polo`aji (RIP polo`aji)</vt:lpstr>
      <vt:lpstr>Ledjni položaj</vt:lpstr>
      <vt:lpstr>RIP položaj –ledjni položaj</vt:lpstr>
      <vt:lpstr>Položaj deteta na trbuhu</vt:lpstr>
      <vt:lpstr>Postupak RIP-a</vt:lpstr>
      <vt:lpstr>RIP pri sedenju</vt:lpstr>
      <vt:lpstr>RIP pri sedenju </vt:lpstr>
      <vt:lpstr>RIP pri kle~anju</vt:lpstr>
      <vt:lpstr> Postupak RIP-a</vt:lpstr>
      <vt:lpstr>RIP pri stajanju</vt:lpstr>
      <vt:lpstr>Postupak RIP-a</vt:lpstr>
      <vt:lpstr>RIP za {aku</vt:lpstr>
      <vt:lpstr>RIP postupak</vt:lpstr>
      <vt:lpstr>Uve`bavanje labirintnog ispravljanja glave - ekstenzija</vt:lpstr>
      <vt:lpstr>Postupak</vt:lpstr>
      <vt:lpstr>Postupak</vt:lpstr>
      <vt:lpstr>Postupak</vt:lpstr>
      <vt:lpstr>Uve`bavanje labirintnog ispravljanja glave - fleksija</vt:lpstr>
      <vt:lpstr>Uve`bavanje reakcije vratnog ispravljanja iz polo`aja supinacije</vt:lpstr>
      <vt:lpstr>Uve`bavanje bo~ne stabilnosti </vt:lpstr>
      <vt:lpstr>Uvežbavanje bočne stabilnosti </vt:lpstr>
      <vt:lpstr>Uvežbavanje bočne stabilnosti</vt:lpstr>
      <vt:lpstr>Uve`bavanje reakcije vratnog ispravljanja iz polo`aja pronacije</vt:lpstr>
      <vt:lpstr>Uve`bavanje reakcije ispravljanja tela preko okreta karlice </vt:lpstr>
      <vt:lpstr>Uve`bavanje reakcije ispravljanja tela preko okreta ramena</vt:lpstr>
      <vt:lpstr>Uve`bavanje reakcije uspravljanja   prela`enje u sede}i polo`aj</vt:lpstr>
      <vt:lpstr>Uve`bavanje reakcije uspravljanja - prela`enje u kle~e}i polo`aj</vt:lpstr>
      <vt:lpstr>Uve`bavanje reakcije uspravljanja - prelaz u stoje}i polo`aj</vt:lpstr>
      <vt:lpstr>Uve`bavanje za{titne reakcije -  odupiranje na ruke</vt:lpstr>
      <vt:lpstr>Reakcija odupiranja na ruke u stoje}em polo`aju</vt:lpstr>
      <vt:lpstr>Uve`bavanje reakcija ravnote`e </vt:lpstr>
      <vt:lpstr>Uvezbavanje ravnote`e u proniranom polo`aju</vt:lpstr>
      <vt:lpstr>Uve`bavanje ravnote`e u supiniranom polo`aju</vt:lpstr>
      <vt:lpstr>Uve`bavanje ravnote`e u sede}em polo`aju</vt:lpstr>
      <vt:lpstr>Uve`bavanje ravnote`e u četrvoronožnom lo`aju.</vt:lpstr>
      <vt:lpstr>Uve`bavanje ravnote`e u četrvoronožnom polo`aju.</vt:lpstr>
      <vt:lpstr>Uve`bavanje ravnote`e u kle~e}em polo`aju. </vt:lpstr>
      <vt:lpstr>Uve`bavanje ravnote`e u kle~e}em polo`aju.</vt:lpstr>
      <vt:lpstr>Uve`bavanje ravnote`e u kle~e}em polo`aju.</vt:lpstr>
      <vt:lpstr>Uve`bavanje ravnote`e u kle~e}em polo`aju.</vt:lpstr>
      <vt:lpstr>Uve`bavanje ravnote`e u kle~e}em polo`aju.</vt:lpstr>
      <vt:lpstr>Uve`bavanje ravnote`e u kle~e}em polo`aju.</vt:lpstr>
      <vt:lpstr>Uvežbavanje ravnoteže u stojećem stavu</vt:lpstr>
      <vt:lpstr>Uvežbavanje ravnoteže u stojećem stavu</vt:lpstr>
      <vt:lpstr>Uvežbavanje ravnoteže u stojećem stavu</vt:lpstr>
    </vt:vector>
  </TitlesOfParts>
  <Company>BOOX Computers, Kragujevac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BOBATH tehnika</dc:title>
  <dc:creator>WIN98SE</dc:creator>
  <cp:lastModifiedBy>Win7</cp:lastModifiedBy>
  <cp:revision>17</cp:revision>
  <dcterms:created xsi:type="dcterms:W3CDTF">2005-01-06T18:32:48Z</dcterms:created>
  <dcterms:modified xsi:type="dcterms:W3CDTF">2014-10-07T12:29:23Z</dcterms:modified>
</cp:coreProperties>
</file>