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9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300" r:id="rId43"/>
    <p:sldId id="301" r:id="rId44"/>
    <p:sldId id="302" r:id="rId45"/>
    <p:sldId id="303" r:id="rId46"/>
    <p:sldId id="287" r:id="rId47"/>
    <p:sldId id="288" r:id="rId48"/>
    <p:sldId id="289" r:id="rId4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81E19-20F8-403E-AACE-A28BE141AB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FCC23-7E63-452B-AD56-52FF96D125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4198-D41E-4A77-8142-803759FB76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788" y="28416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05000"/>
            <a:ext cx="7772400" cy="41910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6900" y="6248400"/>
            <a:ext cx="5334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1FDBE-55A3-41F0-B272-E6BFE87DAE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B25990A-68D5-410B-ABF1-3ABFC649B3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37147-0D5E-409B-B197-5FC51B6C24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6529A-CD01-468C-9F7E-EE53FEFA75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7245D-FDD2-4D53-8474-FA92F9A345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BD78D52-6524-4693-98A9-EFEC2B2C0A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EFC5B-EB53-485E-A439-7B3DD36AD1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06040FC-0C87-4E89-9671-02B644758D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C2372C2-7581-4E4D-9546-B35A9E7D94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85A0B2A-50C1-427D-9BD1-04658311C5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1" r:id="rId4"/>
    <p:sldLayoutId id="2147483742" r:id="rId5"/>
    <p:sldLayoutId id="2147483749" r:id="rId6"/>
    <p:sldLayoutId id="2147483743" r:id="rId7"/>
    <p:sldLayoutId id="2147483750" r:id="rId8"/>
    <p:sldLayoutId id="2147483751" r:id="rId9"/>
    <p:sldLayoutId id="2147483744" r:id="rId10"/>
    <p:sldLayoutId id="2147483745" r:id="rId11"/>
    <p:sldLayoutId id="214748375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C2C2C2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EBEBEB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D5D5D5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smtClean="0"/>
              <a:t>DEČ</a:t>
            </a:r>
            <a:r>
              <a:rPr lang="sr-Latn-CS" sz="3200" smtClean="0"/>
              <a:t>I</a:t>
            </a:r>
            <a:r>
              <a:rPr lang="en-GB" sz="3200" smtClean="0"/>
              <a:t>JA </a:t>
            </a:r>
            <a:r>
              <a:rPr lang="en-GB" sz="3200"/>
              <a:t>CEREBRALNA ODUZETOST (DCO)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Neurofiziološki aspekti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solidFill>
            <a:schemeClr val="accent1"/>
          </a:solidFill>
        </p:spPr>
        <p:txBody>
          <a:bodyPr/>
          <a:lstStyle/>
          <a:p>
            <a:pPr algn="just" eaLnBrk="1" hangingPunct="1"/>
            <a:r>
              <a:rPr lang="en-GB" sz="2000" b="1" smtClean="0"/>
              <a:t>U drugom fetalnom mesecu mozak predstavlja aproksimativno 25% ukupne telesne težine, pri porođaju predstavlja 10%, a kod odraslih 2% . </a:t>
            </a:r>
            <a:endParaRPr lang="sr-Latn-CS" sz="2000" b="1" smtClean="0"/>
          </a:p>
          <a:p>
            <a:pPr algn="just" eaLnBrk="1" hangingPunct="1"/>
            <a:r>
              <a:rPr lang="en-GB" sz="2000" b="1" smtClean="0"/>
              <a:t>Fetus sa osam meseci ima sve neurone koji će kasnije biti prisutni, ali u toku prvih godina života dolazi do proliferacije njihovih kolateralnih veza i razvoja Nilss-ove supstance. </a:t>
            </a:r>
            <a:endParaRPr lang="sr-Latn-CS" sz="2000" b="1" smtClean="0"/>
          </a:p>
          <a:p>
            <a:pPr algn="just" eaLnBrk="1" hangingPunct="1"/>
            <a:r>
              <a:rPr lang="en-GB" sz="2000" b="1" smtClean="0"/>
              <a:t>U četvrtom mesecu fetalnog razvoja mijelinizacija obuhvata starije puteve - ventralni i dorzalni spinalni putevi, korenovi; krajem fetalnog života mijelinizira i ekstapiramidalni sistem. </a:t>
            </a:r>
            <a:endParaRPr lang="sr-Latn-CS" sz="2000" b="1" smtClean="0"/>
          </a:p>
          <a:p>
            <a:pPr algn="just" eaLnBrk="1" hangingPunct="1"/>
            <a:r>
              <a:rPr lang="en-GB" sz="2000" b="1" smtClean="0"/>
              <a:t>Posle rađanja mijelinizacija obuhvata piramidalni put, a zadnji su korteks i talamus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Motorički razvoj deteta</a:t>
            </a:r>
            <a:endParaRPr lang="en-GB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solidFill>
            <a:schemeClr val="accent1"/>
          </a:solidFill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smtClean="0"/>
              <a:t>Razvoj deteta ide kranijalno-kaudalno pa se tako i motorne aktivnosti razvijaju. Od refleksne aktivnosti stvara se automatizacija, a kasnije i voljne aktivnosti. </a:t>
            </a:r>
            <a:endParaRPr lang="sr-Latn-CS" smtClean="0"/>
          </a:p>
          <a:p>
            <a:pPr algn="just" eaLnBrk="1" hangingPunct="1">
              <a:lnSpc>
                <a:spcPct val="90000"/>
              </a:lnSpc>
            </a:pPr>
            <a:r>
              <a:rPr lang="en-GB" smtClean="0"/>
              <a:t>Grupni pokreti postepeno postaju izolovani i jasno ciljani. </a:t>
            </a:r>
            <a:endParaRPr lang="sr-Latn-CS" smtClean="0"/>
          </a:p>
          <a:p>
            <a:pPr algn="just" eaLnBrk="1" hangingPunct="1">
              <a:lnSpc>
                <a:spcPct val="90000"/>
              </a:lnSpc>
            </a:pPr>
            <a:r>
              <a:rPr lang="en-GB" smtClean="0"/>
              <a:t>Praćenjem i pamćenjem, dete se razvija i na emotivnom, motornom, socijalnom i intelektualnom planu. </a:t>
            </a:r>
            <a:endParaRPr lang="sr-Latn-CS" smtClean="0"/>
          </a:p>
          <a:p>
            <a:pPr algn="just" eaLnBrk="1" hangingPunct="1">
              <a:lnSpc>
                <a:spcPct val="90000"/>
              </a:lnSpc>
            </a:pPr>
            <a:r>
              <a:rPr lang="en-GB" smtClean="0"/>
              <a:t>Razvoj ne ide uvek, ni u normalnim uslovima, kontinuirano, nego u skokovima, koji su za svaku individuu specifični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Skala psihomotornog razvoja ranog detinjstva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382000" cy="4873625"/>
          </a:xfrm>
          <a:solidFill>
            <a:schemeClr val="accent1"/>
          </a:solidFill>
        </p:spPr>
        <p:txBody>
          <a:bodyPr/>
          <a:lstStyle/>
          <a:p>
            <a:pPr eaLnBrk="1" hangingPunct="1"/>
            <a:endParaRPr lang="sr-Latn-CS" sz="2800" smtClean="0"/>
          </a:p>
          <a:p>
            <a:pPr eaLnBrk="1" hangingPunct="1"/>
            <a:r>
              <a:rPr lang="en-GB" sz="2800" smtClean="0">
                <a:solidFill>
                  <a:srgbClr val="FF0000"/>
                </a:solidFill>
              </a:rPr>
              <a:t>Novorodjenče</a:t>
            </a:r>
          </a:p>
          <a:p>
            <a:pPr eaLnBrk="1" hangingPunct="1"/>
            <a:r>
              <a:rPr lang="en-GB" sz="2800" smtClean="0"/>
              <a:t>Pokreti su refleksne prirode i bez cilja.U supiniranom položaju ruke i noge su savijene, a prsti skupljeni u pesnicu. </a:t>
            </a:r>
          </a:p>
          <a:p>
            <a:pPr eaLnBrk="1" hangingPunct="1"/>
            <a:r>
              <a:rPr lang="en-GB" sz="2800" smtClean="0"/>
              <a:t>U položaju na trbuhu , javlja se refleks odbrane, glava se okreće u stranu.</a:t>
            </a:r>
          </a:p>
          <a:p>
            <a:pPr eaLnBrk="1" hangingPunct="1"/>
            <a:r>
              <a:rPr lang="en-GB" sz="2800" smtClean="0"/>
              <a:t>Novorodjenče ne može da podigne glavu i odvoji je od postelje. </a:t>
            </a:r>
          </a:p>
          <a:p>
            <a:pPr eaLnBrk="1" hangingPunct="1"/>
            <a:r>
              <a:rPr lang="en-GB" sz="2800" smtClean="0"/>
              <a:t>Podizanjem trupa glava pada unazad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I mesec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GB" sz="2800" smtClean="0"/>
              <a:t>U sedećem položaju dete diže glavu s vremena na vreme. </a:t>
            </a:r>
          </a:p>
          <a:p>
            <a:pPr eaLnBrk="1" hangingPunct="1"/>
            <a:r>
              <a:rPr lang="en-GB" sz="2800" smtClean="0"/>
              <a:t>Ležeći potrbuške diže povremno glavu i čini spontane pokrete udova. </a:t>
            </a:r>
          </a:p>
          <a:p>
            <a:pPr eaLnBrk="1" hangingPunct="1"/>
            <a:r>
              <a:rPr lang="en-GB" sz="2800" smtClean="0"/>
              <a:t>Reaguje na zvuk. </a:t>
            </a:r>
          </a:p>
          <a:p>
            <a:pPr eaLnBrk="1" hangingPunct="1"/>
            <a:r>
              <a:rPr lang="en-GB" sz="2800" smtClean="0"/>
              <a:t>Stavljen prst u šaku čvrsto stiska. </a:t>
            </a:r>
          </a:p>
          <a:p>
            <a:pPr eaLnBrk="1" hangingPunct="1"/>
            <a:r>
              <a:rPr lang="en-GB" sz="2800" smtClean="0"/>
              <a:t>Prestaje da plače kad mu se približi ili kad mu se govori. </a:t>
            </a:r>
          </a:p>
          <a:p>
            <a:pPr eaLnBrk="1" hangingPunct="1"/>
            <a:r>
              <a:rPr lang="en-GB" sz="2800" smtClean="0"/>
              <a:t>Anticipirana reakcija sisanja u momentu dojenja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II mesec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2800" smtClean="0"/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U sedećem položaju na trenutak drži glavu.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Ležeći potrbuške podiže glavu i ramena. Pri uspravljaju glava više ne pada napred. Sledi pogledom osobu koja je u njegovoj blizini.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Povlačenjem deteta za ruke iz ledjnog položaja aktivno diže glavu.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Mimikom reaguje na izraz ispitivača. Ogalašava se sa više glasova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III mesec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Dete ovladava kontrolom glave u svim položajima.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U položaju na trbuhu kontroliše položaj glave, opire se laktovima i podiže karlicu. U položaju na ledjima, nesigurno odiže glavu i pokušava da hvata predmete.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Pri uspravljanju, sa osloncem na stopala, opire se prihvatajući deo tereta tela uz opružanje kolena.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Odgovara smeškom na smeh ispitivača. Igra se svojim rukama. Gleda predmete u okolini.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IV mesec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solidFill>
            <a:schemeClr val="accent1"/>
          </a:solidFill>
        </p:spPr>
        <p:txBody>
          <a:bodyPr/>
          <a:lstStyle/>
          <a:p>
            <a:pPr algn="just" eaLnBrk="1" hangingPunct="1"/>
            <a:r>
              <a:rPr lang="en-GB" smtClean="0"/>
              <a:t>Potpuna kontrola glave i ruku. </a:t>
            </a:r>
          </a:p>
          <a:p>
            <a:pPr algn="just" eaLnBrk="1" hangingPunct="1"/>
            <a:r>
              <a:rPr lang="en-GB" smtClean="0"/>
              <a:t>Ležeći na ledjima podiže glavu i ramena. Povlačenjem za ruke iz ledjnog položaja aktivno podiže glavu. </a:t>
            </a:r>
          </a:p>
          <a:p>
            <a:pPr algn="just" eaLnBrk="1" hangingPunct="1"/>
            <a:r>
              <a:rPr lang="en-GB" smtClean="0"/>
              <a:t>Ležeći na le</a:t>
            </a:r>
            <a:r>
              <a:rPr lang="sr-Latn-CS" smtClean="0"/>
              <a:t>đ</a:t>
            </a:r>
            <a:r>
              <a:rPr lang="en-GB" smtClean="0"/>
              <a:t>ima trese zvečkom. </a:t>
            </a:r>
            <a:endParaRPr lang="sr-Latn-CS" smtClean="0"/>
          </a:p>
          <a:p>
            <a:pPr algn="just" eaLnBrk="1" hangingPunct="1"/>
            <a:r>
              <a:rPr lang="en-GB" smtClean="0"/>
              <a:t>Glasno se smeje. </a:t>
            </a:r>
            <a:endParaRPr lang="sr-Latn-CS" smtClean="0"/>
          </a:p>
          <a:p>
            <a:pPr algn="just" eaLnBrk="1" hangingPunct="1"/>
            <a:r>
              <a:rPr lang="en-GB" smtClean="0"/>
              <a:t>Okreće glavu kada se zove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V mesec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GB" smtClean="0"/>
              <a:t>Sedi lagano poduprto. </a:t>
            </a:r>
            <a:endParaRPr lang="sr-Latn-CS" smtClean="0"/>
          </a:p>
          <a:p>
            <a:pPr eaLnBrk="1" hangingPunct="1"/>
            <a:r>
              <a:rPr lang="en-GB" smtClean="0"/>
              <a:t>Glavu drži aktivno i okreće je. </a:t>
            </a:r>
            <a:endParaRPr lang="sr-Latn-CS" smtClean="0"/>
          </a:p>
          <a:p>
            <a:pPr eaLnBrk="1" hangingPunct="1"/>
            <a:r>
              <a:rPr lang="en-GB" smtClean="0"/>
              <a:t>Ležeći na ledjima pruža ruku prema objektu, koji mu se pruža. </a:t>
            </a:r>
            <a:endParaRPr lang="sr-Latn-CS" smtClean="0"/>
          </a:p>
          <a:p>
            <a:pPr eaLnBrk="1" hangingPunct="1"/>
            <a:r>
              <a:rPr lang="en-GB" smtClean="0"/>
              <a:t>Ima prve nagoveštaje samostalnog sedenja. Uzima zvečku na dohvatu ruke. </a:t>
            </a:r>
            <a:endParaRPr lang="sr-Latn-CS" smtClean="0"/>
          </a:p>
          <a:p>
            <a:pPr eaLnBrk="1" hangingPunct="1"/>
            <a:r>
              <a:rPr lang="en-GB" smtClean="0"/>
              <a:t>Oglašava se uzvicima radosti. </a:t>
            </a:r>
            <a:endParaRPr lang="sr-Latn-CS" smtClean="0"/>
          </a:p>
          <a:p>
            <a:pPr eaLnBrk="1" hangingPunct="1"/>
            <a:r>
              <a:rPr lang="en-GB" smtClean="0"/>
              <a:t>Otkriva se pokretima nogu. </a:t>
            </a:r>
            <a:endParaRPr lang="sr-Latn-CS" smtClean="0"/>
          </a:p>
          <a:p>
            <a:pPr eaLnBrk="1" hangingPunct="1"/>
            <a:r>
              <a:rPr lang="en-GB" smtClean="0"/>
              <a:t>Smeje se i guče pri manipulaciji igračkama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VI mesec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Samostalno se okreće na trbuh. Izvodi i okretanje u suprotnom smeru. Poduprto u vertikalnom položaju delimično održava ravnotežu. Uzima predmete sa stola koji su u vidnom polju. Udara predmetima po stolu. U sedećem položaju hvata igračke. Može uz pridržavanje duže da sedi. Guče. Hvata se za noge. Razlikuje poznate od nepoznatih osoba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VII mesec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GB" sz="2800" smtClean="0"/>
              <a:t>Sigurno drži glavu u svim položajima. Uskladjeni su pokreti glave, ruku i trupa dok su pokreti nogu nedovoljno koordinisani. </a:t>
            </a:r>
            <a:endParaRPr lang="sr-Latn-CS" sz="2800" smtClean="0"/>
          </a:p>
          <a:p>
            <a:pPr eaLnBrk="1" hangingPunct="1"/>
            <a:r>
              <a:rPr lang="en-GB" sz="2800" smtClean="0"/>
              <a:t>U sedećem položaju ravnoteža je dobra iako nisu još uvek razvijene sve protektivne reakcije. </a:t>
            </a:r>
            <a:endParaRPr lang="sr-Latn-CS" sz="2800" smtClean="0"/>
          </a:p>
          <a:p>
            <a:pPr eaLnBrk="1" hangingPunct="1"/>
            <a:r>
              <a:rPr lang="en-GB" sz="2800" smtClean="0"/>
              <a:t>Podizanjem opruža noge i oslanja se na stopala preuzimajući dobar teret tela. Počinje da puzi.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Dečija cerebralna paraliza</a:t>
            </a: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GB" smtClean="0"/>
              <a:t>Cerebralna paraliza predstavlja stanje poremećaja mozga koje nastaje u toku graviditeta, u toku porođaja ili posle porođaja. Ona obuhvata neurološki deficit koji predstavlja čitav mozaik različitih simptoma i neuroloških abnormalnosti, ortopedskih i psiholoških problema</a:t>
            </a:r>
            <a:endParaRPr lang="sr-Latn-CS" smtClean="0"/>
          </a:p>
          <a:p>
            <a:pPr eaLnBrk="1" hangingPunct="1"/>
            <a:endParaRPr lang="sr-Latn-CS" smtClean="0"/>
          </a:p>
          <a:p>
            <a:pPr eaLnBrk="1" hangingPunct="1"/>
            <a:r>
              <a:rPr lang="en-GB" smtClean="0">
                <a:solidFill>
                  <a:srgbClr val="FF0000"/>
                </a:solidFill>
              </a:rPr>
              <a:t>Naziv potiče od Phelps-a, dok je engleski ortoped Litlle (1862) prvi dao opis ovog stanja.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VIII mesec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GB" smtClean="0"/>
              <a:t>Aktivan sedeći položaj je stabilan i traje duže. Dete samo iz ležećeg položaja prelazi u sedeći. Pokreti ruku i nogu su spretniji. </a:t>
            </a:r>
            <a:endParaRPr lang="sr-Latn-CS" smtClean="0"/>
          </a:p>
          <a:p>
            <a:pPr eaLnBrk="1" hangingPunct="1"/>
            <a:r>
              <a:rPr lang="en-GB" smtClean="0"/>
              <a:t>Igra se predmetima bacajući ih na pod.</a:t>
            </a:r>
            <a:endParaRPr lang="sr-Latn-CS" smtClean="0"/>
          </a:p>
          <a:p>
            <a:pPr eaLnBrk="1" hangingPunct="1"/>
            <a:r>
              <a:rPr lang="en-GB" smtClean="0"/>
              <a:t> Može da prenese težinu tela na stopala, ali nije u stanju da održi ravnotežu.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IX mesec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Sedeći položaj je stabilan pri naginjanju trupa napred, ali ne i u stranu. </a:t>
            </a:r>
            <a:endParaRPr lang="sr-Latn-CS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Dete pokušava da puzi i okreće aktivno glavu na sve strane. </a:t>
            </a:r>
            <a:endParaRPr lang="sr-Latn-CS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Predmete hvata izmedju palca i kažiprsta.Stoji uz oslonac.</a:t>
            </a:r>
            <a:endParaRPr lang="sr-Latn-CS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 Može da kaže "mama", "tata". </a:t>
            </a:r>
            <a:endParaRPr lang="sr-Latn-CS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Raduje se, a sve je praćeno pljeskanjem.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X mesec</a:t>
            </a:r>
            <a:r>
              <a:rPr lang="sr-Latn-CS"/>
              <a:t>-</a:t>
            </a:r>
            <a:r>
              <a:rPr lang="en-GB"/>
              <a:t>XI mesec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001000" cy="41148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GB" smtClean="0"/>
              <a:t>Samostalno menja položaj. Počinje sigurnije da puzi. Stoji uz pridržavanje samo jednom rukom. </a:t>
            </a:r>
            <a:endParaRPr lang="sr-Latn-CS" smtClean="0"/>
          </a:p>
          <a:p>
            <a:pPr eaLnBrk="1" hangingPunct="1"/>
            <a:r>
              <a:rPr lang="en-GB" smtClean="0"/>
              <a:t>Ponavlja glas koji čuje. </a:t>
            </a:r>
            <a:endParaRPr lang="sr-Latn-CS" smtClean="0"/>
          </a:p>
          <a:p>
            <a:pPr eaLnBrk="1" hangingPunct="1"/>
            <a:r>
              <a:rPr lang="en-GB" smtClean="0"/>
              <a:t>Razume zabrane. </a:t>
            </a:r>
            <a:endParaRPr lang="sr-Latn-CS" smtClean="0"/>
          </a:p>
          <a:p>
            <a:pPr eaLnBrk="1" hangingPunct="1"/>
            <a:r>
              <a:rPr lang="en-GB" smtClean="0"/>
              <a:t>Sedeći položaj je potpuno stabilan i pri bočnom naginjanju trupa. </a:t>
            </a:r>
            <a:endParaRPr lang="sr-Latn-CS" smtClean="0"/>
          </a:p>
          <a:p>
            <a:pPr eaLnBrk="1" hangingPunct="1"/>
            <a:r>
              <a:rPr lang="en-GB" smtClean="0"/>
              <a:t>Dete pravi prve korake uz pridržavanje za ruku. </a:t>
            </a:r>
            <a:endParaRPr lang="sr-Latn-CS" smtClean="0"/>
          </a:p>
          <a:p>
            <a:pPr eaLnBrk="1" hangingPunct="1"/>
            <a:r>
              <a:rPr lang="en-GB" smtClean="0"/>
              <a:t>Dobro puzi. Samo ustaje, ali je nesigurno.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XII mesec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GB" smtClean="0"/>
              <a:t>Dete može da se naginje na sve strane. </a:t>
            </a:r>
            <a:endParaRPr lang="sr-Latn-CS" smtClean="0"/>
          </a:p>
          <a:p>
            <a:pPr eaLnBrk="1" hangingPunct="1"/>
            <a:r>
              <a:rPr lang="en-GB" smtClean="0"/>
              <a:t>Pravi pokrete rukama i hvata predmete. </a:t>
            </a:r>
            <a:endParaRPr lang="sr-Latn-CS" smtClean="0"/>
          </a:p>
          <a:p>
            <a:pPr eaLnBrk="1" hangingPunct="1"/>
            <a:r>
              <a:rPr lang="en-GB" smtClean="0"/>
              <a:t>Samo prelazi u uspravni položaj pridržavajući se za nameštaj. </a:t>
            </a:r>
            <a:endParaRPr lang="sr-Latn-CS" smtClean="0"/>
          </a:p>
          <a:p>
            <a:pPr eaLnBrk="1" hangingPunct="1"/>
            <a:r>
              <a:rPr lang="en-GB" smtClean="0"/>
              <a:t>Hoda uz pridržavanje nešto sigurnije nego u predhodnom mesecu.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XIII mesec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solidFill>
            <a:schemeClr val="accent1"/>
          </a:solidFill>
        </p:spPr>
        <p:txBody>
          <a:bodyPr/>
          <a:lstStyle/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Stoji samostalno. </a:t>
            </a:r>
            <a:endParaRPr lang="sr-Latn-CS" smtClean="0"/>
          </a:p>
          <a:p>
            <a:pPr eaLnBrk="1" hangingPunct="1"/>
            <a:r>
              <a:rPr lang="en-GB" smtClean="0"/>
              <a:t>Počinje samostalno da hoda, držeći se samo za prst. </a:t>
            </a:r>
            <a:endParaRPr lang="sr-Latn-CS" smtClean="0"/>
          </a:p>
          <a:p>
            <a:pPr eaLnBrk="1" hangingPunct="1"/>
            <a:r>
              <a:rPr lang="en-GB" smtClean="0"/>
              <a:t>Pokazuje prstom šta želi. </a:t>
            </a:r>
            <a:endParaRPr lang="sr-Latn-CS" smtClean="0"/>
          </a:p>
          <a:p>
            <a:pPr eaLnBrk="1" hangingPunct="1"/>
            <a:r>
              <a:rPr lang="en-GB" smtClean="0"/>
              <a:t>Uzima igračke sa poda. </a:t>
            </a:r>
            <a:endParaRPr lang="sr-Latn-CS" smtClean="0"/>
          </a:p>
          <a:p>
            <a:pPr eaLnBrk="1" hangingPunct="1"/>
            <a:r>
              <a:rPr lang="en-GB" smtClean="0"/>
              <a:t>Prva kontrola creva sa izuzecima. Spontano šara, škraba. Prva pojava tri do četiri reči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XV mesec</a:t>
            </a:r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GB" smtClean="0"/>
              <a:t>Dete sigurno hoda i može da trčkara. </a:t>
            </a:r>
            <a:endParaRPr lang="sr-Latn-CS" smtClean="0"/>
          </a:p>
          <a:p>
            <a:pPr eaLnBrk="1" hangingPunct="1"/>
            <a:r>
              <a:rPr lang="en-GB" smtClean="0"/>
              <a:t>Može da napravi par koraka unazad. </a:t>
            </a:r>
            <a:endParaRPr lang="sr-Latn-CS" smtClean="0"/>
          </a:p>
          <a:p>
            <a:pPr eaLnBrk="1" hangingPunct="1"/>
            <a:r>
              <a:rPr lang="en-GB" smtClean="0"/>
              <a:t>Penje se uz stepenice pridržavajući se obema rukama.</a:t>
            </a:r>
            <a:endParaRPr lang="sr-Latn-CS" smtClean="0"/>
          </a:p>
          <a:p>
            <a:pPr eaLnBrk="1" hangingPunct="1"/>
            <a:r>
              <a:rPr lang="en-GB" smtClean="0"/>
              <a:t> Prva pojava više od pet reči. </a:t>
            </a:r>
            <a:endParaRPr lang="sr-Latn-CS" smtClean="0"/>
          </a:p>
          <a:p>
            <a:pPr eaLnBrk="1" hangingPunct="1"/>
            <a:r>
              <a:rPr lang="en-GB" smtClean="0"/>
              <a:t>Spontano šara olovkom. </a:t>
            </a:r>
            <a:endParaRPr lang="sr-Latn-CS" smtClean="0"/>
          </a:p>
          <a:p>
            <a:pPr eaLnBrk="1" hangingPunct="1"/>
            <a:r>
              <a:rPr lang="en-GB" smtClean="0"/>
              <a:t>Pokazuje simpatije prema pojedinim osobama. Kontrola sfinktera ali još uvek sa izuzecima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XX mesec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solidFill>
            <a:schemeClr val="accent1"/>
          </a:solidFill>
        </p:spPr>
        <p:txBody>
          <a:bodyPr/>
          <a:lstStyle/>
          <a:p>
            <a:pPr eaLnBrk="1" hangingPunct="1"/>
            <a:endParaRPr lang="sr-Latn-CS" smtClean="0"/>
          </a:p>
          <a:p>
            <a:pPr eaLnBrk="1" hangingPunct="1"/>
            <a:r>
              <a:rPr lang="en-GB" smtClean="0"/>
              <a:t>Silazi niz stepenice, držeći se obema rukama, a penje se držeći se samo jednom rukom. </a:t>
            </a:r>
            <a:endParaRPr lang="sr-Latn-CS" smtClean="0"/>
          </a:p>
          <a:p>
            <a:pPr eaLnBrk="1" hangingPunct="1"/>
            <a:r>
              <a:rPr lang="en-GB" smtClean="0"/>
              <a:t>Pokazuje pet delova tela na lutki. </a:t>
            </a:r>
            <a:endParaRPr lang="sr-Latn-CS" smtClean="0"/>
          </a:p>
          <a:p>
            <a:pPr eaLnBrk="1" hangingPunct="1"/>
            <a:r>
              <a:rPr lang="en-GB" smtClean="0"/>
              <a:t>Oponaša pokrete i reakcije odraslih.</a:t>
            </a:r>
            <a:endParaRPr lang="sr-Latn-CS" smtClean="0"/>
          </a:p>
          <a:p>
            <a:pPr eaLnBrk="1" hangingPunct="1"/>
            <a:r>
              <a:rPr lang="en-GB" smtClean="0"/>
              <a:t>Počinje da povezuje reči.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XXX mesec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solidFill>
            <a:schemeClr val="accent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sr-Latn-CS" smtClean="0"/>
              <a:t> </a:t>
            </a:r>
          </a:p>
          <a:p>
            <a:pPr eaLnBrk="1" hangingPunct="1"/>
            <a:r>
              <a:rPr lang="en-GB" smtClean="0"/>
              <a:t>Pokušava stajati na jednoj nozi. </a:t>
            </a:r>
            <a:endParaRPr lang="sr-Latn-CS" smtClean="0"/>
          </a:p>
          <a:p>
            <a:pPr eaLnBrk="1" hangingPunct="1"/>
            <a:r>
              <a:rPr lang="en-GB" smtClean="0"/>
              <a:t>Imitira crtanje horizontalne i vertikalne linije. Imenuje 5 slika ili pokazuje 7 slika.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III godina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solidFill>
            <a:schemeClr val="accent1"/>
          </a:solidFill>
        </p:spPr>
        <p:txBody>
          <a:bodyPr/>
          <a:lstStyle/>
          <a:p>
            <a:pPr eaLnBrk="1" hangingPunct="1"/>
            <a:endParaRPr lang="sr-Latn-CS" smtClean="0"/>
          </a:p>
          <a:p>
            <a:pPr eaLnBrk="1" hangingPunct="1"/>
            <a:r>
              <a:rPr lang="en-GB" smtClean="0"/>
              <a:t>Penje se uz stepenice naizmeničnim hodom bez pridržavanja. </a:t>
            </a:r>
            <a:endParaRPr lang="sr-Latn-CS" smtClean="0"/>
          </a:p>
          <a:p>
            <a:pPr eaLnBrk="1" hangingPunct="1"/>
            <a:r>
              <a:rPr lang="en-GB" smtClean="0"/>
              <a:t>Sastavlja sliku od dva dela. Precrtava krug. Konstruiše vrata od kocaka. </a:t>
            </a:r>
            <a:endParaRPr lang="sr-Latn-CS" smtClean="0"/>
          </a:p>
          <a:p>
            <a:pPr eaLnBrk="1" hangingPunct="1"/>
            <a:r>
              <a:rPr lang="en-GB" smtClean="0"/>
              <a:t>Izvršava tri naloga. 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IV godina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solidFill>
            <a:schemeClr val="accent1"/>
          </a:solidFill>
        </p:spPr>
        <p:txBody>
          <a:bodyPr/>
          <a:lstStyle/>
          <a:p>
            <a:pPr eaLnBrk="1" hangingPunct="1"/>
            <a:endParaRPr lang="sr-Latn-CS" smtClean="0"/>
          </a:p>
          <a:p>
            <a:pPr eaLnBrk="1" hangingPunct="1"/>
            <a:r>
              <a:rPr lang="en-GB" smtClean="0"/>
              <a:t>Dete je motorički sasvim stabilno. </a:t>
            </a:r>
            <a:endParaRPr lang="sr-Latn-CS" smtClean="0"/>
          </a:p>
          <a:p>
            <a:pPr eaLnBrk="1" hangingPunct="1"/>
            <a:r>
              <a:rPr lang="en-GB" smtClean="0"/>
              <a:t>Može da stoji na jednoj nozi. </a:t>
            </a:r>
            <a:endParaRPr lang="sr-Latn-CS" smtClean="0"/>
          </a:p>
          <a:p>
            <a:pPr eaLnBrk="1" hangingPunct="1"/>
            <a:r>
              <a:rPr lang="en-GB" smtClean="0"/>
              <a:t>Opisuje slike. </a:t>
            </a:r>
            <a:endParaRPr lang="sr-Latn-CS" smtClean="0"/>
          </a:p>
          <a:p>
            <a:pPr eaLnBrk="1" hangingPunct="1"/>
            <a:r>
              <a:rPr lang="en-GB" smtClean="0"/>
              <a:t>Izvršava pet naloga. </a:t>
            </a:r>
            <a:endParaRPr lang="sr-Latn-CS" smtClean="0"/>
          </a:p>
          <a:p>
            <a:pPr eaLnBrk="1" hangingPunct="1"/>
            <a:r>
              <a:rPr lang="en-GB" smtClean="0"/>
              <a:t>Ponavlja tri brojke.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Etiologija</a:t>
            </a: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sr-Latn-CS" smtClean="0"/>
          </a:p>
          <a:p>
            <a:pPr eaLnBrk="1" hangingPunct="1"/>
            <a:r>
              <a:rPr lang="en-GB" smtClean="0"/>
              <a:t>Osnovni faktori, prema vremenu nastanka oštećenja CNS, mogu biti: </a:t>
            </a:r>
          </a:p>
          <a:p>
            <a:pPr eaLnBrk="1" hangingPunct="1"/>
            <a:r>
              <a:rPr lang="en-GB" smtClean="0"/>
              <a:t>- prenatalni,</a:t>
            </a:r>
          </a:p>
          <a:p>
            <a:pPr eaLnBrk="1" hangingPunct="1"/>
            <a:r>
              <a:rPr lang="en-GB" smtClean="0"/>
              <a:t>- perinatalni,</a:t>
            </a:r>
          </a:p>
          <a:p>
            <a:pPr eaLnBrk="1" hangingPunct="1"/>
            <a:r>
              <a:rPr lang="en-GB" smtClean="0"/>
              <a:t>- postnatalni.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V godina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Dete postiče potpunu motornu zrelost. Tada se završava mijelinizacija i sazrevanje CNS-a.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Sazrevanjem nervnog sistema ne završava se i razvoj.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Razvoj i usavršavanje motoričkih, adaptivnih, ličnih i društvenih navika traje celog života i omogućava prilagodjavanje  čoveka promenljivim uslovima spoljne sredine i društva.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/>
              <a:t>Redosled motornog razvoja  funkcija sazrevanja lokomocije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001000" cy="44958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000" b="1" smtClean="0"/>
              <a:t>0. meseca - zauzima fetalni položaj (drži zgrčene ruke i noge).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b="1" smtClean="0"/>
              <a:t>Krajem 1. meseca - odiže bradu kad leži potrbuške.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b="1" smtClean="0"/>
              <a:t>Krajem 2. meseca - diže gornji deo tela.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b="1" smtClean="0"/>
              <a:t>Krajem 4. meseca - sedi sa potporom.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b="1" smtClean="0"/>
              <a:t>Krajem 5. meseca - sedi u krilu.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b="1" smtClean="0"/>
              <a:t>Krajem 6. meseca - sedi samo.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b="1" smtClean="0"/>
              <a:t>Krajem 8. meseca - stoji uz nečiju pomoć.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b="1" smtClean="0"/>
              <a:t>Krajem 9. meseca - stoji samo pridržajaći se za nameštaj.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b="1" smtClean="0"/>
              <a:t>Krajem l0. meseca - puzi.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b="1" smtClean="0"/>
              <a:t>Krajem ll. meseca - hoda kad ga neko vodi.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b="1" smtClean="0"/>
              <a:t>Krajem l3. meseca - penje se uz stepenice puzeći.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b="1" smtClean="0"/>
              <a:t>Krajem l4. meseca - stoji samo.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b="1" smtClean="0"/>
              <a:t>Krajem l5. meseca - hoda samo.</a:t>
            </a:r>
          </a:p>
          <a:p>
            <a:pPr eaLnBrk="1" hangingPunct="1">
              <a:lnSpc>
                <a:spcPct val="90000"/>
              </a:lnSpc>
            </a:pPr>
            <a:endParaRPr lang="en-GB" sz="2000" b="1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>
                <a:solidFill>
                  <a:srgbClr val="FF0000"/>
                </a:solidFill>
              </a:rPr>
              <a:t>Značaj rane rehabilitacije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solidFill>
            <a:schemeClr val="accent1"/>
          </a:solidFill>
        </p:spPr>
        <p:txBody>
          <a:bodyPr/>
          <a:lstStyle/>
          <a:p>
            <a:pPr eaLnBrk="1" hangingPunct="1"/>
            <a:endParaRPr lang="sr-Latn-CS" smtClean="0"/>
          </a:p>
          <a:p>
            <a:pPr eaLnBrk="1" hangingPunct="1"/>
            <a:r>
              <a:rPr lang="en-GB" smtClean="0"/>
              <a:t>Tokom postnatalnog razvoja u mozgu se dešavaju velike arhitektonske promene, a posebno je evidentan nagli porast njegove težine u prvih 6 godina, više od 360% u odnosu na težinu pri rođenju. Za narednih 12 godina težina se poveća za samo 8% .</a:t>
            </a:r>
            <a:endParaRPr lang="sr-Latn-C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z="3200" b="1">
                <a:cs typeface="Times New Roman" pitchFamily="18" charset="0"/>
              </a:rPr>
              <a:t>Razvojno neurološko - fizijatriski  kratki pregled odojčeta</a:t>
            </a:r>
            <a:endParaRPr lang="en-US" sz="3200">
              <a:cs typeface="Times New Roman" pitchFamily="18" charset="0"/>
            </a:endParaRPr>
          </a:p>
        </p:txBody>
      </p:sp>
      <p:sp>
        <p:nvSpPr>
          <p:cNvPr id="41987" name="Rectangle 5"/>
          <p:cNvSpPr>
            <a:spLocks noChangeArrowheads="1"/>
          </p:cNvSpPr>
          <p:nvPr/>
        </p:nvSpPr>
        <p:spPr bwMode="auto">
          <a:xfrm>
            <a:off x="3175" y="1325563"/>
            <a:ext cx="9144000" cy="6397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sr-Latn-CS" sz="1200">
                <a:cs typeface="Times New Roman" pitchFamily="18" charset="0"/>
              </a:rPr>
              <a:t> </a:t>
            </a:r>
            <a:endParaRPr lang="en-GB" sz="1200">
              <a:cs typeface="Times New Roman" pitchFamily="18" charset="0"/>
            </a:endParaRPr>
          </a:p>
          <a:p>
            <a:pPr eaLnBrk="0" hangingPunct="0"/>
            <a:endParaRPr lang="en-GB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917575" y="1752600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9" name="Rectangle 6"/>
          <p:cNvSpPr>
            <a:spLocks noChangeArrowheads="1"/>
          </p:cNvSpPr>
          <p:nvPr/>
        </p:nvSpPr>
        <p:spPr bwMode="auto">
          <a:xfrm>
            <a:off x="3175" y="1325563"/>
            <a:ext cx="9144000" cy="6397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sr-Latn-CS" sz="1200">
                <a:cs typeface="Times New Roman" pitchFamily="18" charset="0"/>
              </a:rPr>
              <a:t>Ime i prezime</a:t>
            </a:r>
            <a:endParaRPr lang="en-GB" sz="1200">
              <a:cs typeface="Times New Roman" pitchFamily="18" charset="0"/>
            </a:endParaRPr>
          </a:p>
          <a:p>
            <a:pPr eaLnBrk="0" hangingPunct="0"/>
            <a:endParaRPr lang="en-GB"/>
          </a:p>
        </p:txBody>
      </p:sp>
      <p:grpSp>
        <p:nvGrpSpPr>
          <p:cNvPr id="41990" name="Group 69"/>
          <p:cNvGrpSpPr>
            <a:grpSpLocks/>
          </p:cNvGrpSpPr>
          <p:nvPr/>
        </p:nvGrpSpPr>
        <p:grpSpPr bwMode="auto">
          <a:xfrm>
            <a:off x="990600" y="2133600"/>
            <a:ext cx="7162800" cy="3962400"/>
            <a:chOff x="-3" y="400"/>
            <a:chExt cx="4825" cy="2251"/>
          </a:xfrm>
        </p:grpSpPr>
        <p:grpSp>
          <p:nvGrpSpPr>
            <p:cNvPr id="41991" name="Group 67"/>
            <p:cNvGrpSpPr>
              <a:grpSpLocks/>
            </p:cNvGrpSpPr>
            <p:nvPr/>
          </p:nvGrpSpPr>
          <p:grpSpPr bwMode="auto">
            <a:xfrm>
              <a:off x="0" y="403"/>
              <a:ext cx="4819" cy="2245"/>
              <a:chOff x="0" y="403"/>
              <a:chExt cx="4819" cy="2245"/>
            </a:xfrm>
          </p:grpSpPr>
          <p:grpSp>
            <p:nvGrpSpPr>
              <p:cNvPr id="41993" name="Group 28"/>
              <p:cNvGrpSpPr>
                <a:grpSpLocks/>
              </p:cNvGrpSpPr>
              <p:nvPr/>
            </p:nvGrpSpPr>
            <p:grpSpPr bwMode="auto">
              <a:xfrm>
                <a:off x="0" y="403"/>
                <a:ext cx="769" cy="921"/>
                <a:chOff x="0" y="403"/>
                <a:chExt cx="769" cy="921"/>
              </a:xfrm>
            </p:grpSpPr>
            <p:sp>
              <p:nvSpPr>
                <p:cNvPr id="42051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683" cy="92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600" b="1">
                      <a:cs typeface="Times New Roman" pitchFamily="18" charset="0"/>
                    </a:rPr>
                    <a:t>Br. </a:t>
                  </a:r>
                  <a:r>
                    <a:rPr lang="sr-Latn-CS" sz="1400" b="1">
                      <a:cs typeface="Times New Roman" pitchFamily="18" charset="0"/>
                    </a:rPr>
                    <a:t>protokola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2052" name="Rectangle 27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769" cy="921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1994" name="Group 30"/>
              <p:cNvGrpSpPr>
                <a:grpSpLocks/>
              </p:cNvGrpSpPr>
              <p:nvPr/>
            </p:nvGrpSpPr>
            <p:grpSpPr bwMode="auto">
              <a:xfrm>
                <a:off x="769" y="403"/>
                <a:ext cx="1033" cy="921"/>
                <a:chOff x="769" y="403"/>
                <a:chExt cx="1033" cy="921"/>
              </a:xfrm>
            </p:grpSpPr>
            <p:sp>
              <p:nvSpPr>
                <p:cNvPr id="42049" name="Rectangle 8"/>
                <p:cNvSpPr>
                  <a:spLocks noChangeArrowheads="1"/>
                </p:cNvSpPr>
                <p:nvPr/>
              </p:nvSpPr>
              <p:spPr bwMode="auto">
                <a:xfrm>
                  <a:off x="812" y="403"/>
                  <a:ext cx="947" cy="92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600" b="1">
                      <a:cs typeface="Times New Roman" pitchFamily="18" charset="0"/>
                    </a:rPr>
                    <a:t>datum rodenja</a:t>
                  </a:r>
                  <a:endParaRPr lang="en-GB" sz="16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600" b="1"/>
                </a:p>
              </p:txBody>
            </p:sp>
            <p:sp>
              <p:nvSpPr>
                <p:cNvPr id="42050" name="Rectangle 29"/>
                <p:cNvSpPr>
                  <a:spLocks noChangeArrowheads="1"/>
                </p:cNvSpPr>
                <p:nvPr/>
              </p:nvSpPr>
              <p:spPr bwMode="auto">
                <a:xfrm>
                  <a:off x="769" y="403"/>
                  <a:ext cx="1033" cy="921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1995" name="Group 32"/>
              <p:cNvGrpSpPr>
                <a:grpSpLocks/>
              </p:cNvGrpSpPr>
              <p:nvPr/>
            </p:nvGrpSpPr>
            <p:grpSpPr bwMode="auto">
              <a:xfrm>
                <a:off x="1802" y="403"/>
                <a:ext cx="1033" cy="921"/>
                <a:chOff x="1802" y="403"/>
                <a:chExt cx="1033" cy="921"/>
              </a:xfrm>
            </p:grpSpPr>
            <p:sp>
              <p:nvSpPr>
                <p:cNvPr id="42047" name="Rectangle 9"/>
                <p:cNvSpPr>
                  <a:spLocks noChangeArrowheads="1"/>
                </p:cNvSpPr>
                <p:nvPr/>
              </p:nvSpPr>
              <p:spPr bwMode="auto">
                <a:xfrm>
                  <a:off x="1845" y="403"/>
                  <a:ext cx="947" cy="92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600" b="1">
                      <a:cs typeface="Times New Roman" pitchFamily="18" charset="0"/>
                    </a:rPr>
                    <a:t>ispitivač</a:t>
                  </a:r>
                  <a:endParaRPr lang="en-GB" sz="16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600" b="1"/>
                </a:p>
              </p:txBody>
            </p:sp>
            <p:sp>
              <p:nvSpPr>
                <p:cNvPr id="42048" name="Rectangle 31"/>
                <p:cNvSpPr>
                  <a:spLocks noChangeArrowheads="1"/>
                </p:cNvSpPr>
                <p:nvPr/>
              </p:nvSpPr>
              <p:spPr bwMode="auto">
                <a:xfrm>
                  <a:off x="1802" y="403"/>
                  <a:ext cx="1033" cy="921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1996" name="Group 34"/>
              <p:cNvGrpSpPr>
                <a:grpSpLocks/>
              </p:cNvGrpSpPr>
              <p:nvPr/>
            </p:nvGrpSpPr>
            <p:grpSpPr bwMode="auto">
              <a:xfrm>
                <a:off x="2835" y="403"/>
                <a:ext cx="813" cy="921"/>
                <a:chOff x="2835" y="403"/>
                <a:chExt cx="813" cy="921"/>
              </a:xfrm>
            </p:grpSpPr>
            <p:sp>
              <p:nvSpPr>
                <p:cNvPr id="42045" name="Rectangle 10"/>
                <p:cNvSpPr>
                  <a:spLocks noChangeArrowheads="1"/>
                </p:cNvSpPr>
                <p:nvPr/>
              </p:nvSpPr>
              <p:spPr bwMode="auto">
                <a:xfrm>
                  <a:off x="2878" y="403"/>
                  <a:ext cx="727" cy="92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600" b="1">
                      <a:cs typeface="Times New Roman" pitchFamily="18" charset="0"/>
                    </a:rPr>
                    <a:t>datum pregleda</a:t>
                  </a:r>
                  <a:endParaRPr lang="en-GB" sz="16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600" b="1"/>
                </a:p>
              </p:txBody>
            </p:sp>
            <p:sp>
              <p:nvSpPr>
                <p:cNvPr id="42046" name="Rectangle 33"/>
                <p:cNvSpPr>
                  <a:spLocks noChangeArrowheads="1"/>
                </p:cNvSpPr>
                <p:nvPr/>
              </p:nvSpPr>
              <p:spPr bwMode="auto">
                <a:xfrm>
                  <a:off x="2835" y="403"/>
                  <a:ext cx="813" cy="921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1997" name="Group 36"/>
              <p:cNvGrpSpPr>
                <a:grpSpLocks/>
              </p:cNvGrpSpPr>
              <p:nvPr/>
            </p:nvGrpSpPr>
            <p:grpSpPr bwMode="auto">
              <a:xfrm>
                <a:off x="3648" y="403"/>
                <a:ext cx="1171" cy="403"/>
                <a:chOff x="3648" y="403"/>
                <a:chExt cx="1171" cy="403"/>
              </a:xfrm>
            </p:grpSpPr>
            <p:sp>
              <p:nvSpPr>
                <p:cNvPr id="42043" name="Rectangle 11"/>
                <p:cNvSpPr>
                  <a:spLocks noChangeArrowheads="1"/>
                </p:cNvSpPr>
                <p:nvPr/>
              </p:nvSpPr>
              <p:spPr bwMode="auto">
                <a:xfrm>
                  <a:off x="3691" y="403"/>
                  <a:ext cx="1085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600" b="1">
                      <a:cs typeface="Times New Roman" pitchFamily="18" charset="0"/>
                    </a:rPr>
                    <a:t>starost deteta</a:t>
                  </a:r>
                  <a:endParaRPr lang="en-GB" sz="16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600" b="1"/>
                </a:p>
              </p:txBody>
            </p:sp>
            <p:sp>
              <p:nvSpPr>
                <p:cNvPr id="42044" name="Rectangle 35"/>
                <p:cNvSpPr>
                  <a:spLocks noChangeArrowheads="1"/>
                </p:cNvSpPr>
                <p:nvPr/>
              </p:nvSpPr>
              <p:spPr bwMode="auto">
                <a:xfrm>
                  <a:off x="3648" y="403"/>
                  <a:ext cx="11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1998" name="Group 38"/>
              <p:cNvGrpSpPr>
                <a:grpSpLocks/>
              </p:cNvGrpSpPr>
              <p:nvPr/>
            </p:nvGrpSpPr>
            <p:grpSpPr bwMode="auto">
              <a:xfrm>
                <a:off x="3648" y="806"/>
                <a:ext cx="405" cy="518"/>
                <a:chOff x="3648" y="806"/>
                <a:chExt cx="405" cy="518"/>
              </a:xfrm>
            </p:grpSpPr>
            <p:sp>
              <p:nvSpPr>
                <p:cNvPr id="42041" name="Rectangle 12"/>
                <p:cNvSpPr>
                  <a:spLocks noChangeArrowheads="1"/>
                </p:cNvSpPr>
                <p:nvPr/>
              </p:nvSpPr>
              <p:spPr bwMode="auto">
                <a:xfrm>
                  <a:off x="3691" y="806"/>
                  <a:ext cx="319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nedelje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600" b="1"/>
                </a:p>
              </p:txBody>
            </p:sp>
            <p:sp>
              <p:nvSpPr>
                <p:cNvPr id="42042" name="Rectangle 37"/>
                <p:cNvSpPr>
                  <a:spLocks noChangeArrowheads="1"/>
                </p:cNvSpPr>
                <p:nvPr/>
              </p:nvSpPr>
              <p:spPr bwMode="auto">
                <a:xfrm>
                  <a:off x="3648" y="806"/>
                  <a:ext cx="405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1999" name="Group 40"/>
              <p:cNvGrpSpPr>
                <a:grpSpLocks/>
              </p:cNvGrpSpPr>
              <p:nvPr/>
            </p:nvGrpSpPr>
            <p:grpSpPr bwMode="auto">
              <a:xfrm>
                <a:off x="4053" y="806"/>
                <a:ext cx="766" cy="518"/>
                <a:chOff x="4053" y="806"/>
                <a:chExt cx="766" cy="518"/>
              </a:xfrm>
            </p:grpSpPr>
            <p:sp>
              <p:nvSpPr>
                <p:cNvPr id="42039" name="Rectangle 13"/>
                <p:cNvSpPr>
                  <a:spLocks noChangeArrowheads="1"/>
                </p:cNvSpPr>
                <p:nvPr/>
              </p:nvSpPr>
              <p:spPr bwMode="auto">
                <a:xfrm>
                  <a:off x="4096" y="806"/>
                  <a:ext cx="680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600" b="1">
                      <a:cs typeface="Times New Roman" pitchFamily="18" charset="0"/>
                    </a:rPr>
                    <a:t>meseci</a:t>
                  </a:r>
                  <a:endParaRPr lang="en-GB" sz="16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600" b="1"/>
                </a:p>
              </p:txBody>
            </p:sp>
            <p:sp>
              <p:nvSpPr>
                <p:cNvPr id="42040" name="Rectangle 39"/>
                <p:cNvSpPr>
                  <a:spLocks noChangeArrowheads="1"/>
                </p:cNvSpPr>
                <p:nvPr/>
              </p:nvSpPr>
              <p:spPr bwMode="auto">
                <a:xfrm>
                  <a:off x="4053" y="806"/>
                  <a:ext cx="766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2000" name="Group 42"/>
              <p:cNvGrpSpPr>
                <a:grpSpLocks/>
              </p:cNvGrpSpPr>
              <p:nvPr/>
            </p:nvGrpSpPr>
            <p:grpSpPr bwMode="auto">
              <a:xfrm>
                <a:off x="0" y="1324"/>
                <a:ext cx="769" cy="403"/>
                <a:chOff x="0" y="1324"/>
                <a:chExt cx="769" cy="403"/>
              </a:xfrm>
            </p:grpSpPr>
            <p:sp>
              <p:nvSpPr>
                <p:cNvPr id="42037" name="Rectangle 14"/>
                <p:cNvSpPr>
                  <a:spLocks noChangeArrowheads="1"/>
                </p:cNvSpPr>
                <p:nvPr/>
              </p:nvSpPr>
              <p:spPr bwMode="auto">
                <a:xfrm>
                  <a:off x="43" y="1324"/>
                  <a:ext cx="683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6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600" b="1"/>
                </a:p>
              </p:txBody>
            </p:sp>
            <p:sp>
              <p:nvSpPr>
                <p:cNvPr id="42038" name="Rectangle 41"/>
                <p:cNvSpPr>
                  <a:spLocks noChangeArrowheads="1"/>
                </p:cNvSpPr>
                <p:nvPr/>
              </p:nvSpPr>
              <p:spPr bwMode="auto">
                <a:xfrm>
                  <a:off x="0" y="1324"/>
                  <a:ext cx="769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2001" name="Group 44"/>
              <p:cNvGrpSpPr>
                <a:grpSpLocks/>
              </p:cNvGrpSpPr>
              <p:nvPr/>
            </p:nvGrpSpPr>
            <p:grpSpPr bwMode="auto">
              <a:xfrm>
                <a:off x="769" y="1324"/>
                <a:ext cx="1033" cy="403"/>
                <a:chOff x="769" y="1324"/>
                <a:chExt cx="1033" cy="403"/>
              </a:xfrm>
            </p:grpSpPr>
            <p:sp>
              <p:nvSpPr>
                <p:cNvPr id="42035" name="Rectangle 15"/>
                <p:cNvSpPr>
                  <a:spLocks noChangeArrowheads="1"/>
                </p:cNvSpPr>
                <p:nvPr/>
              </p:nvSpPr>
              <p:spPr bwMode="auto">
                <a:xfrm>
                  <a:off x="812" y="1324"/>
                  <a:ext cx="947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6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600" b="1"/>
                </a:p>
              </p:txBody>
            </p:sp>
            <p:sp>
              <p:nvSpPr>
                <p:cNvPr id="42036" name="Rectangle 43"/>
                <p:cNvSpPr>
                  <a:spLocks noChangeArrowheads="1"/>
                </p:cNvSpPr>
                <p:nvPr/>
              </p:nvSpPr>
              <p:spPr bwMode="auto">
                <a:xfrm>
                  <a:off x="769" y="1324"/>
                  <a:ext cx="103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2002" name="Group 46"/>
              <p:cNvGrpSpPr>
                <a:grpSpLocks/>
              </p:cNvGrpSpPr>
              <p:nvPr/>
            </p:nvGrpSpPr>
            <p:grpSpPr bwMode="auto">
              <a:xfrm>
                <a:off x="1802" y="1324"/>
                <a:ext cx="1033" cy="403"/>
                <a:chOff x="1802" y="1324"/>
                <a:chExt cx="1033" cy="403"/>
              </a:xfrm>
            </p:grpSpPr>
            <p:sp>
              <p:nvSpPr>
                <p:cNvPr id="42033" name="Rectangle 16"/>
                <p:cNvSpPr>
                  <a:spLocks noChangeArrowheads="1"/>
                </p:cNvSpPr>
                <p:nvPr/>
              </p:nvSpPr>
              <p:spPr bwMode="auto">
                <a:xfrm>
                  <a:off x="1845" y="1324"/>
                  <a:ext cx="947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6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600" b="1"/>
                </a:p>
              </p:txBody>
            </p:sp>
            <p:sp>
              <p:nvSpPr>
                <p:cNvPr id="42034" name="Rectangle 45"/>
                <p:cNvSpPr>
                  <a:spLocks noChangeArrowheads="1"/>
                </p:cNvSpPr>
                <p:nvPr/>
              </p:nvSpPr>
              <p:spPr bwMode="auto">
                <a:xfrm>
                  <a:off x="1802" y="1324"/>
                  <a:ext cx="103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2003" name="Group 48"/>
              <p:cNvGrpSpPr>
                <a:grpSpLocks/>
              </p:cNvGrpSpPr>
              <p:nvPr/>
            </p:nvGrpSpPr>
            <p:grpSpPr bwMode="auto">
              <a:xfrm>
                <a:off x="2835" y="1324"/>
                <a:ext cx="813" cy="403"/>
                <a:chOff x="2835" y="1324"/>
                <a:chExt cx="813" cy="403"/>
              </a:xfrm>
            </p:grpSpPr>
            <p:sp>
              <p:nvSpPr>
                <p:cNvPr id="42031" name="Rectangle 17"/>
                <p:cNvSpPr>
                  <a:spLocks noChangeArrowheads="1"/>
                </p:cNvSpPr>
                <p:nvPr/>
              </p:nvSpPr>
              <p:spPr bwMode="auto">
                <a:xfrm>
                  <a:off x="2878" y="1324"/>
                  <a:ext cx="727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6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600" b="1"/>
                </a:p>
              </p:txBody>
            </p:sp>
            <p:sp>
              <p:nvSpPr>
                <p:cNvPr id="42032" name="Rectangle 47"/>
                <p:cNvSpPr>
                  <a:spLocks noChangeArrowheads="1"/>
                </p:cNvSpPr>
                <p:nvPr/>
              </p:nvSpPr>
              <p:spPr bwMode="auto">
                <a:xfrm>
                  <a:off x="2835" y="1324"/>
                  <a:ext cx="81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2004" name="Group 50"/>
              <p:cNvGrpSpPr>
                <a:grpSpLocks/>
              </p:cNvGrpSpPr>
              <p:nvPr/>
            </p:nvGrpSpPr>
            <p:grpSpPr bwMode="auto">
              <a:xfrm>
                <a:off x="3648" y="1324"/>
                <a:ext cx="405" cy="403"/>
                <a:chOff x="3648" y="1324"/>
                <a:chExt cx="405" cy="403"/>
              </a:xfrm>
            </p:grpSpPr>
            <p:sp>
              <p:nvSpPr>
                <p:cNvPr id="42029" name="Rectangle 18"/>
                <p:cNvSpPr>
                  <a:spLocks noChangeArrowheads="1"/>
                </p:cNvSpPr>
                <p:nvPr/>
              </p:nvSpPr>
              <p:spPr bwMode="auto">
                <a:xfrm>
                  <a:off x="3691" y="1324"/>
                  <a:ext cx="319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6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600" b="1"/>
                </a:p>
              </p:txBody>
            </p:sp>
            <p:sp>
              <p:nvSpPr>
                <p:cNvPr id="42030" name="Rectangle 49"/>
                <p:cNvSpPr>
                  <a:spLocks noChangeArrowheads="1"/>
                </p:cNvSpPr>
                <p:nvPr/>
              </p:nvSpPr>
              <p:spPr bwMode="auto">
                <a:xfrm>
                  <a:off x="3648" y="1324"/>
                  <a:ext cx="40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2005" name="Group 52"/>
              <p:cNvGrpSpPr>
                <a:grpSpLocks/>
              </p:cNvGrpSpPr>
              <p:nvPr/>
            </p:nvGrpSpPr>
            <p:grpSpPr bwMode="auto">
              <a:xfrm>
                <a:off x="4053" y="1324"/>
                <a:ext cx="766" cy="403"/>
                <a:chOff x="4053" y="1324"/>
                <a:chExt cx="766" cy="403"/>
              </a:xfrm>
            </p:grpSpPr>
            <p:sp>
              <p:nvSpPr>
                <p:cNvPr id="42027" name="Rectangle 19"/>
                <p:cNvSpPr>
                  <a:spLocks noChangeArrowheads="1"/>
                </p:cNvSpPr>
                <p:nvPr/>
              </p:nvSpPr>
              <p:spPr bwMode="auto">
                <a:xfrm>
                  <a:off x="4096" y="1324"/>
                  <a:ext cx="680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6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600" b="1"/>
                </a:p>
              </p:txBody>
            </p:sp>
            <p:sp>
              <p:nvSpPr>
                <p:cNvPr id="42028" name="Rectangle 51"/>
                <p:cNvSpPr>
                  <a:spLocks noChangeArrowheads="1"/>
                </p:cNvSpPr>
                <p:nvPr/>
              </p:nvSpPr>
              <p:spPr bwMode="auto">
                <a:xfrm>
                  <a:off x="4053" y="1324"/>
                  <a:ext cx="766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2006" name="Group 54"/>
              <p:cNvGrpSpPr>
                <a:grpSpLocks/>
              </p:cNvGrpSpPr>
              <p:nvPr/>
            </p:nvGrpSpPr>
            <p:grpSpPr bwMode="auto">
              <a:xfrm>
                <a:off x="0" y="1727"/>
                <a:ext cx="768" cy="518"/>
                <a:chOff x="0" y="1727"/>
                <a:chExt cx="768" cy="518"/>
              </a:xfrm>
            </p:grpSpPr>
            <p:sp>
              <p:nvSpPr>
                <p:cNvPr id="42025" name="Rectangle 20"/>
                <p:cNvSpPr>
                  <a:spLocks noChangeArrowheads="1"/>
                </p:cNvSpPr>
                <p:nvPr/>
              </p:nvSpPr>
              <p:spPr bwMode="auto">
                <a:xfrm>
                  <a:off x="43" y="1727"/>
                  <a:ext cx="682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600" b="1">
                      <a:cs typeface="Times New Roman" pitchFamily="18" charset="0"/>
                    </a:rPr>
                    <a:t>Apgar skor</a:t>
                  </a:r>
                  <a:endParaRPr lang="en-GB" sz="16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600" b="1"/>
                </a:p>
              </p:txBody>
            </p:sp>
            <p:sp>
              <p:nvSpPr>
                <p:cNvPr id="42026" name="Rectangle 53"/>
                <p:cNvSpPr>
                  <a:spLocks noChangeArrowheads="1"/>
                </p:cNvSpPr>
                <p:nvPr/>
              </p:nvSpPr>
              <p:spPr bwMode="auto">
                <a:xfrm>
                  <a:off x="0" y="1727"/>
                  <a:ext cx="768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2007" name="Group 56"/>
              <p:cNvGrpSpPr>
                <a:grpSpLocks/>
              </p:cNvGrpSpPr>
              <p:nvPr/>
            </p:nvGrpSpPr>
            <p:grpSpPr bwMode="auto">
              <a:xfrm>
                <a:off x="768" y="1727"/>
                <a:ext cx="386" cy="518"/>
                <a:chOff x="768" y="1727"/>
                <a:chExt cx="386" cy="518"/>
              </a:xfrm>
            </p:grpSpPr>
            <p:sp>
              <p:nvSpPr>
                <p:cNvPr id="42023" name="Rectangle 21"/>
                <p:cNvSpPr>
                  <a:spLocks noChangeArrowheads="1"/>
                </p:cNvSpPr>
                <p:nvPr/>
              </p:nvSpPr>
              <p:spPr bwMode="auto">
                <a:xfrm>
                  <a:off x="811" y="1727"/>
                  <a:ext cx="300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6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600" b="1"/>
                </a:p>
              </p:txBody>
            </p:sp>
            <p:sp>
              <p:nvSpPr>
                <p:cNvPr id="42024" name="Rectangle 55"/>
                <p:cNvSpPr>
                  <a:spLocks noChangeArrowheads="1"/>
                </p:cNvSpPr>
                <p:nvPr/>
              </p:nvSpPr>
              <p:spPr bwMode="auto">
                <a:xfrm>
                  <a:off x="768" y="1727"/>
                  <a:ext cx="386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2008" name="Group 58"/>
              <p:cNvGrpSpPr>
                <a:grpSpLocks/>
              </p:cNvGrpSpPr>
              <p:nvPr/>
            </p:nvGrpSpPr>
            <p:grpSpPr bwMode="auto">
              <a:xfrm>
                <a:off x="1154" y="1727"/>
                <a:ext cx="1296" cy="518"/>
                <a:chOff x="1154" y="1727"/>
                <a:chExt cx="1296" cy="518"/>
              </a:xfrm>
            </p:grpSpPr>
            <p:sp>
              <p:nvSpPr>
                <p:cNvPr id="42021" name="Rectangle 22"/>
                <p:cNvSpPr>
                  <a:spLocks noChangeArrowheads="1"/>
                </p:cNvSpPr>
                <p:nvPr/>
              </p:nvSpPr>
              <p:spPr bwMode="auto">
                <a:xfrm>
                  <a:off x="1197" y="1727"/>
                  <a:ext cx="1210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600" b="1">
                      <a:cs typeface="Times New Roman" pitchFamily="18" charset="0"/>
                    </a:rPr>
                    <a:t>Težina deteta na rodjenju</a:t>
                  </a:r>
                  <a:endParaRPr lang="en-GB" sz="16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600" b="1"/>
                </a:p>
              </p:txBody>
            </p:sp>
            <p:sp>
              <p:nvSpPr>
                <p:cNvPr id="42022" name="Rectangle 57"/>
                <p:cNvSpPr>
                  <a:spLocks noChangeArrowheads="1"/>
                </p:cNvSpPr>
                <p:nvPr/>
              </p:nvSpPr>
              <p:spPr bwMode="auto">
                <a:xfrm>
                  <a:off x="1154" y="1727"/>
                  <a:ext cx="1296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2009" name="Group 60"/>
              <p:cNvGrpSpPr>
                <a:grpSpLocks/>
              </p:cNvGrpSpPr>
              <p:nvPr/>
            </p:nvGrpSpPr>
            <p:grpSpPr bwMode="auto">
              <a:xfrm>
                <a:off x="2450" y="1727"/>
                <a:ext cx="770" cy="518"/>
                <a:chOff x="2450" y="1727"/>
                <a:chExt cx="770" cy="518"/>
              </a:xfrm>
            </p:grpSpPr>
            <p:sp>
              <p:nvSpPr>
                <p:cNvPr id="42019" name="Rectangle 23"/>
                <p:cNvSpPr>
                  <a:spLocks noChangeArrowheads="1"/>
                </p:cNvSpPr>
                <p:nvPr/>
              </p:nvSpPr>
              <p:spPr bwMode="auto">
                <a:xfrm>
                  <a:off x="2493" y="1727"/>
                  <a:ext cx="684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6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600" b="1"/>
                </a:p>
              </p:txBody>
            </p:sp>
            <p:sp>
              <p:nvSpPr>
                <p:cNvPr id="42020" name="Rectangle 59"/>
                <p:cNvSpPr>
                  <a:spLocks noChangeArrowheads="1"/>
                </p:cNvSpPr>
                <p:nvPr/>
              </p:nvSpPr>
              <p:spPr bwMode="auto">
                <a:xfrm>
                  <a:off x="2450" y="1727"/>
                  <a:ext cx="770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2010" name="Group 62"/>
              <p:cNvGrpSpPr>
                <a:grpSpLocks/>
              </p:cNvGrpSpPr>
              <p:nvPr/>
            </p:nvGrpSpPr>
            <p:grpSpPr bwMode="auto">
              <a:xfrm>
                <a:off x="3220" y="1727"/>
                <a:ext cx="641" cy="518"/>
                <a:chOff x="3220" y="1727"/>
                <a:chExt cx="641" cy="518"/>
              </a:xfrm>
            </p:grpSpPr>
            <p:sp>
              <p:nvSpPr>
                <p:cNvPr id="42017" name="Rectangle 24"/>
                <p:cNvSpPr>
                  <a:spLocks noChangeArrowheads="1"/>
                </p:cNvSpPr>
                <p:nvPr/>
              </p:nvSpPr>
              <p:spPr bwMode="auto">
                <a:xfrm>
                  <a:off x="3263" y="1727"/>
                  <a:ext cx="555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osnovni faktor rizika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2018" name="Rectangle 61"/>
                <p:cNvSpPr>
                  <a:spLocks noChangeArrowheads="1"/>
                </p:cNvSpPr>
                <p:nvPr/>
              </p:nvSpPr>
              <p:spPr bwMode="auto">
                <a:xfrm>
                  <a:off x="3220" y="1727"/>
                  <a:ext cx="641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2011" name="Group 64"/>
              <p:cNvGrpSpPr>
                <a:grpSpLocks/>
              </p:cNvGrpSpPr>
              <p:nvPr/>
            </p:nvGrpSpPr>
            <p:grpSpPr bwMode="auto">
              <a:xfrm>
                <a:off x="3861" y="1727"/>
                <a:ext cx="958" cy="518"/>
                <a:chOff x="3861" y="1727"/>
                <a:chExt cx="958" cy="518"/>
              </a:xfrm>
            </p:grpSpPr>
            <p:sp>
              <p:nvSpPr>
                <p:cNvPr id="42015" name="Rectangle 25"/>
                <p:cNvSpPr>
                  <a:spLocks noChangeArrowheads="1"/>
                </p:cNvSpPr>
                <p:nvPr/>
              </p:nvSpPr>
              <p:spPr bwMode="auto">
                <a:xfrm>
                  <a:off x="3904" y="1727"/>
                  <a:ext cx="872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6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600" b="1"/>
                </a:p>
              </p:txBody>
            </p:sp>
            <p:sp>
              <p:nvSpPr>
                <p:cNvPr id="42016" name="Rectangle 63"/>
                <p:cNvSpPr>
                  <a:spLocks noChangeArrowheads="1"/>
                </p:cNvSpPr>
                <p:nvPr/>
              </p:nvSpPr>
              <p:spPr bwMode="auto">
                <a:xfrm>
                  <a:off x="3861" y="1727"/>
                  <a:ext cx="958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2012" name="Group 66"/>
              <p:cNvGrpSpPr>
                <a:grpSpLocks/>
              </p:cNvGrpSpPr>
              <p:nvPr/>
            </p:nvGrpSpPr>
            <p:grpSpPr bwMode="auto">
              <a:xfrm>
                <a:off x="0" y="2245"/>
                <a:ext cx="4819" cy="403"/>
                <a:chOff x="0" y="2245"/>
                <a:chExt cx="4819" cy="403"/>
              </a:xfrm>
            </p:grpSpPr>
            <p:sp>
              <p:nvSpPr>
                <p:cNvPr id="42013" name="Rectangle 26"/>
                <p:cNvSpPr>
                  <a:spLocks noChangeArrowheads="1"/>
                </p:cNvSpPr>
                <p:nvPr/>
              </p:nvSpPr>
              <p:spPr bwMode="auto">
                <a:xfrm>
                  <a:off x="43" y="2245"/>
                  <a:ext cx="4733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600" b="1">
                      <a:cs typeface="Times New Roman" pitchFamily="18" charset="0"/>
                    </a:rPr>
                    <a:t>Ortopedsko lečenje : </a:t>
                  </a:r>
                  <a:endParaRPr lang="en-GB" sz="16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600" b="1"/>
                </a:p>
              </p:txBody>
            </p:sp>
            <p:sp>
              <p:nvSpPr>
                <p:cNvPr id="42014" name="Rectangle 65"/>
                <p:cNvSpPr>
                  <a:spLocks noChangeArrowheads="1"/>
                </p:cNvSpPr>
                <p:nvPr/>
              </p:nvSpPr>
              <p:spPr bwMode="auto">
                <a:xfrm>
                  <a:off x="0" y="2245"/>
                  <a:ext cx="4819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41992" name="Rectangle 68"/>
            <p:cNvSpPr>
              <a:spLocks noChangeArrowheads="1"/>
            </p:cNvSpPr>
            <p:nvPr/>
          </p:nvSpPr>
          <p:spPr bwMode="auto">
            <a:xfrm>
              <a:off x="-3" y="400"/>
              <a:ext cx="4825" cy="2251"/>
            </a:xfrm>
            <a:prstGeom prst="rect">
              <a:avLst/>
            </a:prstGeom>
            <a:noFill/>
            <a:ln w="11112" cap="sq">
              <a:solidFill>
                <a:srgbClr val="A0A0A0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z="3600" b="1">
                <a:cs typeface="Times New Roman" pitchFamily="18" charset="0"/>
              </a:rPr>
              <a:t>Položajne Vojta reakcije</a:t>
            </a:r>
            <a:endParaRPr lang="en-US" sz="3600" b="1">
              <a:cs typeface="Times New Roman" pitchFamily="18" charset="0"/>
            </a:endParaRPr>
          </a:p>
        </p:txBody>
      </p:sp>
      <p:sp>
        <p:nvSpPr>
          <p:cNvPr id="43011" name="Rectangle 228"/>
          <p:cNvSpPr>
            <a:spLocks noChangeArrowheads="1"/>
          </p:cNvSpPr>
          <p:nvPr/>
        </p:nvSpPr>
        <p:spPr bwMode="auto">
          <a:xfrm>
            <a:off x="-1879600" y="1430338"/>
            <a:ext cx="91440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sr-Latn-CS" sz="1200" b="1">
                <a:cs typeface="Times New Roman" pitchFamily="18" charset="0"/>
              </a:rPr>
              <a:t>Položajne Vojta reakcije</a:t>
            </a:r>
            <a:endParaRPr lang="en-GB" sz="1200">
              <a:cs typeface="Times New Roman" pitchFamily="18" charset="0"/>
            </a:endParaRPr>
          </a:p>
          <a:p>
            <a:pPr eaLnBrk="0" hangingPunct="0"/>
            <a:r>
              <a:rPr lang="sr-Latn-CS" sz="1200">
                <a:cs typeface="Times New Roman" pitchFamily="18" charset="0"/>
              </a:rPr>
              <a:t> </a:t>
            </a:r>
            <a:endParaRPr lang="en-GB" sz="1200">
              <a:cs typeface="Times New Roman" pitchFamily="18" charset="0"/>
            </a:endParaRPr>
          </a:p>
          <a:p>
            <a:pPr eaLnBrk="0" hangingPunct="0"/>
            <a:endParaRPr lang="en-GB"/>
          </a:p>
        </p:txBody>
      </p:sp>
      <p:grpSp>
        <p:nvGrpSpPr>
          <p:cNvPr id="43012" name="Group 315"/>
          <p:cNvGrpSpPr>
            <a:grpSpLocks/>
          </p:cNvGrpSpPr>
          <p:nvPr/>
        </p:nvGrpSpPr>
        <p:grpSpPr bwMode="auto">
          <a:xfrm>
            <a:off x="0" y="2209800"/>
            <a:ext cx="9144000" cy="3124200"/>
            <a:chOff x="-3" y="515"/>
            <a:chExt cx="8135" cy="2003"/>
          </a:xfrm>
        </p:grpSpPr>
        <p:grpSp>
          <p:nvGrpSpPr>
            <p:cNvPr id="43013" name="Group 313"/>
            <p:cNvGrpSpPr>
              <a:grpSpLocks/>
            </p:cNvGrpSpPr>
            <p:nvPr/>
          </p:nvGrpSpPr>
          <p:grpSpPr bwMode="auto">
            <a:xfrm>
              <a:off x="0" y="518"/>
              <a:ext cx="8129" cy="1997"/>
              <a:chOff x="0" y="518"/>
              <a:chExt cx="8129" cy="1997"/>
            </a:xfrm>
          </p:grpSpPr>
          <p:grpSp>
            <p:nvGrpSpPr>
              <p:cNvPr id="43015" name="Group 258"/>
              <p:cNvGrpSpPr>
                <a:grpSpLocks/>
              </p:cNvGrpSpPr>
              <p:nvPr/>
            </p:nvGrpSpPr>
            <p:grpSpPr bwMode="auto">
              <a:xfrm>
                <a:off x="0" y="518"/>
                <a:ext cx="1537" cy="500"/>
                <a:chOff x="0" y="518"/>
                <a:chExt cx="1537" cy="500"/>
              </a:xfrm>
            </p:grpSpPr>
            <p:sp>
              <p:nvSpPr>
                <p:cNvPr id="43097" name="Rectangle 229"/>
                <p:cNvSpPr>
                  <a:spLocks noChangeArrowheads="1"/>
                </p:cNvSpPr>
                <p:nvPr/>
              </p:nvSpPr>
              <p:spPr bwMode="auto">
                <a:xfrm>
                  <a:off x="43" y="518"/>
                  <a:ext cx="1451" cy="50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Trakciona proba - 14 mes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3098" name="Rectangle 257"/>
                <p:cNvSpPr>
                  <a:spLocks noChangeArrowheads="1"/>
                </p:cNvSpPr>
                <p:nvPr/>
              </p:nvSpPr>
              <p:spPr bwMode="auto">
                <a:xfrm>
                  <a:off x="0" y="518"/>
                  <a:ext cx="1537" cy="50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3016" name="Group 260"/>
              <p:cNvGrpSpPr>
                <a:grpSpLocks/>
              </p:cNvGrpSpPr>
              <p:nvPr/>
            </p:nvGrpSpPr>
            <p:grpSpPr bwMode="auto">
              <a:xfrm>
                <a:off x="1537" y="518"/>
                <a:ext cx="2141" cy="500"/>
                <a:chOff x="1537" y="518"/>
                <a:chExt cx="2141" cy="500"/>
              </a:xfrm>
            </p:grpSpPr>
            <p:sp>
              <p:nvSpPr>
                <p:cNvPr id="43095" name="Rectangle 230"/>
                <p:cNvSpPr>
                  <a:spLocks noChangeArrowheads="1"/>
                </p:cNvSpPr>
                <p:nvPr/>
              </p:nvSpPr>
              <p:spPr bwMode="auto">
                <a:xfrm>
                  <a:off x="1580" y="518"/>
                  <a:ext cx="2055" cy="50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Postranična reakcija	 - 18 mes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3096" name="Rectangle 259"/>
                <p:cNvSpPr>
                  <a:spLocks noChangeArrowheads="1"/>
                </p:cNvSpPr>
                <p:nvPr/>
              </p:nvSpPr>
              <p:spPr bwMode="auto">
                <a:xfrm>
                  <a:off x="1537" y="518"/>
                  <a:ext cx="2141" cy="50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3017" name="Group 262"/>
              <p:cNvGrpSpPr>
                <a:grpSpLocks/>
              </p:cNvGrpSpPr>
              <p:nvPr/>
            </p:nvGrpSpPr>
            <p:grpSpPr bwMode="auto">
              <a:xfrm>
                <a:off x="3678" y="518"/>
                <a:ext cx="2258" cy="500"/>
                <a:chOff x="3678" y="518"/>
                <a:chExt cx="2258" cy="500"/>
              </a:xfrm>
            </p:grpSpPr>
            <p:sp>
              <p:nvSpPr>
                <p:cNvPr id="43093" name="Rectangle 231"/>
                <p:cNvSpPr>
                  <a:spLocks noChangeArrowheads="1"/>
                </p:cNvSpPr>
                <p:nvPr/>
              </p:nvSpPr>
              <p:spPr bwMode="auto">
                <a:xfrm>
                  <a:off x="3721" y="518"/>
                  <a:ext cx="2172" cy="50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Peiper - Isbert - 9 mes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3094" name="Rectangle 261"/>
                <p:cNvSpPr>
                  <a:spLocks noChangeArrowheads="1"/>
                </p:cNvSpPr>
                <p:nvPr/>
              </p:nvSpPr>
              <p:spPr bwMode="auto">
                <a:xfrm>
                  <a:off x="3678" y="518"/>
                  <a:ext cx="2258" cy="50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3018" name="Group 264"/>
              <p:cNvGrpSpPr>
                <a:grpSpLocks/>
              </p:cNvGrpSpPr>
              <p:nvPr/>
            </p:nvGrpSpPr>
            <p:grpSpPr bwMode="auto">
              <a:xfrm>
                <a:off x="5936" y="518"/>
                <a:ext cx="2193" cy="500"/>
                <a:chOff x="5936" y="518"/>
                <a:chExt cx="2193" cy="500"/>
              </a:xfrm>
            </p:grpSpPr>
            <p:sp>
              <p:nvSpPr>
                <p:cNvPr id="43091" name="Rectangle 232"/>
                <p:cNvSpPr>
                  <a:spLocks noChangeArrowheads="1"/>
                </p:cNvSpPr>
                <p:nvPr/>
              </p:nvSpPr>
              <p:spPr bwMode="auto">
                <a:xfrm>
                  <a:off x="5979" y="518"/>
                  <a:ext cx="2107" cy="50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Collis vertikal - 7-8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3092" name="Rectangle 263"/>
                <p:cNvSpPr>
                  <a:spLocks noChangeArrowheads="1"/>
                </p:cNvSpPr>
                <p:nvPr/>
              </p:nvSpPr>
              <p:spPr bwMode="auto">
                <a:xfrm>
                  <a:off x="5936" y="518"/>
                  <a:ext cx="2193" cy="50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3019" name="Group 266"/>
              <p:cNvGrpSpPr>
                <a:grpSpLocks/>
              </p:cNvGrpSpPr>
              <p:nvPr/>
            </p:nvGrpSpPr>
            <p:grpSpPr bwMode="auto">
              <a:xfrm>
                <a:off x="0" y="1018"/>
                <a:ext cx="750" cy="518"/>
                <a:chOff x="0" y="1018"/>
                <a:chExt cx="750" cy="518"/>
              </a:xfrm>
            </p:grpSpPr>
            <p:sp>
              <p:nvSpPr>
                <p:cNvPr id="43089" name="Rectangle 233"/>
                <p:cNvSpPr>
                  <a:spLocks noChangeArrowheads="1"/>
                </p:cNvSpPr>
                <p:nvPr/>
              </p:nvSpPr>
              <p:spPr bwMode="auto">
                <a:xfrm>
                  <a:off x="43" y="1018"/>
                  <a:ext cx="664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normal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3090" name="Rectangle 265"/>
                <p:cNvSpPr>
                  <a:spLocks noChangeArrowheads="1"/>
                </p:cNvSpPr>
                <p:nvPr/>
              </p:nvSpPr>
              <p:spPr bwMode="auto">
                <a:xfrm>
                  <a:off x="0" y="1018"/>
                  <a:ext cx="750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3020" name="Group 268"/>
              <p:cNvGrpSpPr>
                <a:grpSpLocks/>
              </p:cNvGrpSpPr>
              <p:nvPr/>
            </p:nvGrpSpPr>
            <p:grpSpPr bwMode="auto">
              <a:xfrm>
                <a:off x="750" y="1018"/>
                <a:ext cx="787" cy="518"/>
                <a:chOff x="750" y="1018"/>
                <a:chExt cx="787" cy="518"/>
              </a:xfrm>
            </p:grpSpPr>
            <p:sp>
              <p:nvSpPr>
                <p:cNvPr id="43087" name="Rectangle 234"/>
                <p:cNvSpPr>
                  <a:spLocks noChangeArrowheads="1"/>
                </p:cNvSpPr>
                <p:nvPr/>
              </p:nvSpPr>
              <p:spPr bwMode="auto">
                <a:xfrm>
                  <a:off x="793" y="1018"/>
                  <a:ext cx="701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abnormal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3088" name="Rectangle 267"/>
                <p:cNvSpPr>
                  <a:spLocks noChangeArrowheads="1"/>
                </p:cNvSpPr>
                <p:nvPr/>
              </p:nvSpPr>
              <p:spPr bwMode="auto">
                <a:xfrm>
                  <a:off x="750" y="1018"/>
                  <a:ext cx="787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3021" name="Group 270"/>
              <p:cNvGrpSpPr>
                <a:grpSpLocks/>
              </p:cNvGrpSpPr>
              <p:nvPr/>
            </p:nvGrpSpPr>
            <p:grpSpPr bwMode="auto">
              <a:xfrm>
                <a:off x="1537" y="1018"/>
                <a:ext cx="886" cy="518"/>
                <a:chOff x="1537" y="1018"/>
                <a:chExt cx="886" cy="518"/>
              </a:xfrm>
            </p:grpSpPr>
            <p:sp>
              <p:nvSpPr>
                <p:cNvPr id="43085" name="Rectangle 235"/>
                <p:cNvSpPr>
                  <a:spLocks noChangeArrowheads="1"/>
                </p:cNvSpPr>
                <p:nvPr/>
              </p:nvSpPr>
              <p:spPr bwMode="auto">
                <a:xfrm>
                  <a:off x="1580" y="1018"/>
                  <a:ext cx="800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normal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3086" name="Rectangle 269"/>
                <p:cNvSpPr>
                  <a:spLocks noChangeArrowheads="1"/>
                </p:cNvSpPr>
                <p:nvPr/>
              </p:nvSpPr>
              <p:spPr bwMode="auto">
                <a:xfrm>
                  <a:off x="1537" y="1018"/>
                  <a:ext cx="886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3022" name="Group 272"/>
              <p:cNvGrpSpPr>
                <a:grpSpLocks/>
              </p:cNvGrpSpPr>
              <p:nvPr/>
            </p:nvGrpSpPr>
            <p:grpSpPr bwMode="auto">
              <a:xfrm>
                <a:off x="2423" y="1018"/>
                <a:ext cx="1255" cy="518"/>
                <a:chOff x="2423" y="1018"/>
                <a:chExt cx="1255" cy="518"/>
              </a:xfrm>
            </p:grpSpPr>
            <p:sp>
              <p:nvSpPr>
                <p:cNvPr id="43083" name="Rectangle 236"/>
                <p:cNvSpPr>
                  <a:spLocks noChangeArrowheads="1"/>
                </p:cNvSpPr>
                <p:nvPr/>
              </p:nvSpPr>
              <p:spPr bwMode="auto">
                <a:xfrm>
                  <a:off x="2466" y="1018"/>
                  <a:ext cx="1169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abnormal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3084" name="Rectangle 271"/>
                <p:cNvSpPr>
                  <a:spLocks noChangeArrowheads="1"/>
                </p:cNvSpPr>
                <p:nvPr/>
              </p:nvSpPr>
              <p:spPr bwMode="auto">
                <a:xfrm>
                  <a:off x="2423" y="1018"/>
                  <a:ext cx="1255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3023" name="Group 274"/>
              <p:cNvGrpSpPr>
                <a:grpSpLocks/>
              </p:cNvGrpSpPr>
              <p:nvPr/>
            </p:nvGrpSpPr>
            <p:grpSpPr bwMode="auto">
              <a:xfrm>
                <a:off x="3678" y="1018"/>
                <a:ext cx="1103" cy="518"/>
                <a:chOff x="3678" y="1018"/>
                <a:chExt cx="1103" cy="518"/>
              </a:xfrm>
            </p:grpSpPr>
            <p:sp>
              <p:nvSpPr>
                <p:cNvPr id="43081" name="Rectangle 237"/>
                <p:cNvSpPr>
                  <a:spLocks noChangeArrowheads="1"/>
                </p:cNvSpPr>
                <p:nvPr/>
              </p:nvSpPr>
              <p:spPr bwMode="auto">
                <a:xfrm>
                  <a:off x="3721" y="1018"/>
                  <a:ext cx="1017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normal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3082" name="Rectangle 273"/>
                <p:cNvSpPr>
                  <a:spLocks noChangeArrowheads="1"/>
                </p:cNvSpPr>
                <p:nvPr/>
              </p:nvSpPr>
              <p:spPr bwMode="auto">
                <a:xfrm>
                  <a:off x="3678" y="1018"/>
                  <a:ext cx="1103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3024" name="Group 276"/>
              <p:cNvGrpSpPr>
                <a:grpSpLocks/>
              </p:cNvGrpSpPr>
              <p:nvPr/>
            </p:nvGrpSpPr>
            <p:grpSpPr bwMode="auto">
              <a:xfrm>
                <a:off x="4781" y="1018"/>
                <a:ext cx="1155" cy="518"/>
                <a:chOff x="4781" y="1018"/>
                <a:chExt cx="1155" cy="518"/>
              </a:xfrm>
            </p:grpSpPr>
            <p:sp>
              <p:nvSpPr>
                <p:cNvPr id="43079" name="Rectangle 238"/>
                <p:cNvSpPr>
                  <a:spLocks noChangeArrowheads="1"/>
                </p:cNvSpPr>
                <p:nvPr/>
              </p:nvSpPr>
              <p:spPr bwMode="auto">
                <a:xfrm>
                  <a:off x="4824" y="1018"/>
                  <a:ext cx="1069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abnormal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3080" name="Rectangle 275"/>
                <p:cNvSpPr>
                  <a:spLocks noChangeArrowheads="1"/>
                </p:cNvSpPr>
                <p:nvPr/>
              </p:nvSpPr>
              <p:spPr bwMode="auto">
                <a:xfrm>
                  <a:off x="4781" y="1018"/>
                  <a:ext cx="1155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3025" name="Group 278"/>
              <p:cNvGrpSpPr>
                <a:grpSpLocks/>
              </p:cNvGrpSpPr>
              <p:nvPr/>
            </p:nvGrpSpPr>
            <p:grpSpPr bwMode="auto">
              <a:xfrm>
                <a:off x="5936" y="1018"/>
                <a:ext cx="909" cy="518"/>
                <a:chOff x="5936" y="1018"/>
                <a:chExt cx="909" cy="518"/>
              </a:xfrm>
            </p:grpSpPr>
            <p:sp>
              <p:nvSpPr>
                <p:cNvPr id="43077" name="Rectangle 239"/>
                <p:cNvSpPr>
                  <a:spLocks noChangeArrowheads="1"/>
                </p:cNvSpPr>
                <p:nvPr/>
              </p:nvSpPr>
              <p:spPr bwMode="auto">
                <a:xfrm>
                  <a:off x="5979" y="1018"/>
                  <a:ext cx="823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normal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3078" name="Rectangle 277"/>
                <p:cNvSpPr>
                  <a:spLocks noChangeArrowheads="1"/>
                </p:cNvSpPr>
                <p:nvPr/>
              </p:nvSpPr>
              <p:spPr bwMode="auto">
                <a:xfrm>
                  <a:off x="5936" y="1018"/>
                  <a:ext cx="909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3026" name="Group 280"/>
              <p:cNvGrpSpPr>
                <a:grpSpLocks/>
              </p:cNvGrpSpPr>
              <p:nvPr/>
            </p:nvGrpSpPr>
            <p:grpSpPr bwMode="auto">
              <a:xfrm>
                <a:off x="6845" y="1018"/>
                <a:ext cx="1284" cy="518"/>
                <a:chOff x="6845" y="1018"/>
                <a:chExt cx="1284" cy="518"/>
              </a:xfrm>
            </p:grpSpPr>
            <p:sp>
              <p:nvSpPr>
                <p:cNvPr id="43075" name="Rectangle 240"/>
                <p:cNvSpPr>
                  <a:spLocks noChangeArrowheads="1"/>
                </p:cNvSpPr>
                <p:nvPr/>
              </p:nvSpPr>
              <p:spPr bwMode="auto">
                <a:xfrm>
                  <a:off x="6888" y="1018"/>
                  <a:ext cx="1198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abnormal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3076" name="Rectangle 279"/>
                <p:cNvSpPr>
                  <a:spLocks noChangeArrowheads="1"/>
                </p:cNvSpPr>
                <p:nvPr/>
              </p:nvSpPr>
              <p:spPr bwMode="auto">
                <a:xfrm>
                  <a:off x="6845" y="1018"/>
                  <a:ext cx="1284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3027" name="Group 282"/>
              <p:cNvGrpSpPr>
                <a:grpSpLocks/>
              </p:cNvGrpSpPr>
              <p:nvPr/>
            </p:nvGrpSpPr>
            <p:grpSpPr bwMode="auto">
              <a:xfrm>
                <a:off x="0" y="1536"/>
                <a:ext cx="1537" cy="403"/>
                <a:chOff x="0" y="1536"/>
                <a:chExt cx="1537" cy="403"/>
              </a:xfrm>
            </p:grpSpPr>
            <p:sp>
              <p:nvSpPr>
                <p:cNvPr id="43073" name="Rectangle 241"/>
                <p:cNvSpPr>
                  <a:spLocks noChangeArrowheads="1"/>
                </p:cNvSpPr>
                <p:nvPr/>
              </p:nvSpPr>
              <p:spPr bwMode="auto">
                <a:xfrm>
                  <a:off x="43" y="1536"/>
                  <a:ext cx="1451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ponašanje deteta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3074" name="Rectangle 281"/>
                <p:cNvSpPr>
                  <a:spLocks noChangeArrowheads="1"/>
                </p:cNvSpPr>
                <p:nvPr/>
              </p:nvSpPr>
              <p:spPr bwMode="auto">
                <a:xfrm>
                  <a:off x="0" y="1536"/>
                  <a:ext cx="1537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3028" name="Group 284"/>
              <p:cNvGrpSpPr>
                <a:grpSpLocks/>
              </p:cNvGrpSpPr>
              <p:nvPr/>
            </p:nvGrpSpPr>
            <p:grpSpPr bwMode="auto">
              <a:xfrm>
                <a:off x="1537" y="1536"/>
                <a:ext cx="2141" cy="403"/>
                <a:chOff x="1537" y="1536"/>
                <a:chExt cx="2141" cy="403"/>
              </a:xfrm>
            </p:grpSpPr>
            <p:sp>
              <p:nvSpPr>
                <p:cNvPr id="43071" name="Rectangle 242"/>
                <p:cNvSpPr>
                  <a:spLocks noChangeArrowheads="1"/>
                </p:cNvSpPr>
                <p:nvPr/>
              </p:nvSpPr>
              <p:spPr bwMode="auto">
                <a:xfrm>
                  <a:off x="1580" y="1536"/>
                  <a:ext cx="2055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ponašanje deteta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3072" name="Rectangle 283"/>
                <p:cNvSpPr>
                  <a:spLocks noChangeArrowheads="1"/>
                </p:cNvSpPr>
                <p:nvPr/>
              </p:nvSpPr>
              <p:spPr bwMode="auto">
                <a:xfrm>
                  <a:off x="1537" y="1536"/>
                  <a:ext cx="214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3029" name="Group 286"/>
              <p:cNvGrpSpPr>
                <a:grpSpLocks/>
              </p:cNvGrpSpPr>
              <p:nvPr/>
            </p:nvGrpSpPr>
            <p:grpSpPr bwMode="auto">
              <a:xfrm>
                <a:off x="3678" y="1536"/>
                <a:ext cx="2258" cy="403"/>
                <a:chOff x="3678" y="1536"/>
                <a:chExt cx="2258" cy="403"/>
              </a:xfrm>
            </p:grpSpPr>
            <p:sp>
              <p:nvSpPr>
                <p:cNvPr id="43069" name="Rectangle 243"/>
                <p:cNvSpPr>
                  <a:spLocks noChangeArrowheads="1"/>
                </p:cNvSpPr>
                <p:nvPr/>
              </p:nvSpPr>
              <p:spPr bwMode="auto">
                <a:xfrm>
                  <a:off x="3721" y="1536"/>
                  <a:ext cx="2172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ponašanje deteta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3070" name="Rectangle 285"/>
                <p:cNvSpPr>
                  <a:spLocks noChangeArrowheads="1"/>
                </p:cNvSpPr>
                <p:nvPr/>
              </p:nvSpPr>
              <p:spPr bwMode="auto">
                <a:xfrm>
                  <a:off x="3678" y="1536"/>
                  <a:ext cx="225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3030" name="Group 288"/>
              <p:cNvGrpSpPr>
                <a:grpSpLocks/>
              </p:cNvGrpSpPr>
              <p:nvPr/>
            </p:nvGrpSpPr>
            <p:grpSpPr bwMode="auto">
              <a:xfrm>
                <a:off x="5936" y="1536"/>
                <a:ext cx="2193" cy="403"/>
                <a:chOff x="5936" y="1536"/>
                <a:chExt cx="2193" cy="403"/>
              </a:xfrm>
            </p:grpSpPr>
            <p:sp>
              <p:nvSpPr>
                <p:cNvPr id="43067" name="Rectangle 244"/>
                <p:cNvSpPr>
                  <a:spLocks noChangeArrowheads="1"/>
                </p:cNvSpPr>
                <p:nvPr/>
              </p:nvSpPr>
              <p:spPr bwMode="auto">
                <a:xfrm>
                  <a:off x="5979" y="1536"/>
                  <a:ext cx="2107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ponašanje deteta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3068" name="Rectangle 287"/>
                <p:cNvSpPr>
                  <a:spLocks noChangeArrowheads="1"/>
                </p:cNvSpPr>
                <p:nvPr/>
              </p:nvSpPr>
              <p:spPr bwMode="auto">
                <a:xfrm>
                  <a:off x="5936" y="1536"/>
                  <a:ext cx="219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3031" name="Group 290"/>
              <p:cNvGrpSpPr>
                <a:grpSpLocks/>
              </p:cNvGrpSpPr>
              <p:nvPr/>
            </p:nvGrpSpPr>
            <p:grpSpPr bwMode="auto">
              <a:xfrm>
                <a:off x="0" y="1939"/>
                <a:ext cx="542" cy="576"/>
                <a:chOff x="0" y="1939"/>
                <a:chExt cx="542" cy="576"/>
              </a:xfrm>
            </p:grpSpPr>
            <p:sp>
              <p:nvSpPr>
                <p:cNvPr id="43065" name="Rectangle 245"/>
                <p:cNvSpPr>
                  <a:spLocks noChangeArrowheads="1"/>
                </p:cNvSpPr>
                <p:nvPr/>
              </p:nvSpPr>
              <p:spPr bwMode="auto">
                <a:xfrm>
                  <a:off x="43" y="1939"/>
                  <a:ext cx="456" cy="57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mirno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3066" name="Rectangle 289"/>
                <p:cNvSpPr>
                  <a:spLocks noChangeArrowheads="1"/>
                </p:cNvSpPr>
                <p:nvPr/>
              </p:nvSpPr>
              <p:spPr bwMode="auto">
                <a:xfrm>
                  <a:off x="0" y="1939"/>
                  <a:ext cx="542" cy="57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3032" name="Group 292"/>
              <p:cNvGrpSpPr>
                <a:grpSpLocks/>
              </p:cNvGrpSpPr>
              <p:nvPr/>
            </p:nvGrpSpPr>
            <p:grpSpPr bwMode="auto">
              <a:xfrm>
                <a:off x="542" y="1939"/>
                <a:ext cx="416" cy="576"/>
                <a:chOff x="542" y="1939"/>
                <a:chExt cx="416" cy="576"/>
              </a:xfrm>
            </p:grpSpPr>
            <p:sp>
              <p:nvSpPr>
                <p:cNvPr id="43063" name="Rectangle 246"/>
                <p:cNvSpPr>
                  <a:spLocks noChangeArrowheads="1"/>
                </p:cNvSpPr>
                <p:nvPr/>
              </p:nvSpPr>
              <p:spPr bwMode="auto">
                <a:xfrm>
                  <a:off x="585" y="1939"/>
                  <a:ext cx="330" cy="57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nemirno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3064" name="Rectangle 291"/>
                <p:cNvSpPr>
                  <a:spLocks noChangeArrowheads="1"/>
                </p:cNvSpPr>
                <p:nvPr/>
              </p:nvSpPr>
              <p:spPr bwMode="auto">
                <a:xfrm>
                  <a:off x="542" y="1939"/>
                  <a:ext cx="416" cy="57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3033" name="Group 294"/>
              <p:cNvGrpSpPr>
                <a:grpSpLocks/>
              </p:cNvGrpSpPr>
              <p:nvPr/>
            </p:nvGrpSpPr>
            <p:grpSpPr bwMode="auto">
              <a:xfrm>
                <a:off x="958" y="1939"/>
                <a:ext cx="579" cy="576"/>
                <a:chOff x="958" y="1939"/>
                <a:chExt cx="579" cy="576"/>
              </a:xfrm>
            </p:grpSpPr>
            <p:sp>
              <p:nvSpPr>
                <p:cNvPr id="43061" name="Rectangle 247"/>
                <p:cNvSpPr>
                  <a:spLocks noChangeArrowheads="1"/>
                </p:cNvSpPr>
                <p:nvPr/>
              </p:nvSpPr>
              <p:spPr bwMode="auto">
                <a:xfrm>
                  <a:off x="1001" y="1939"/>
                  <a:ext cx="493" cy="57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plače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3062" name="Rectangle 293"/>
                <p:cNvSpPr>
                  <a:spLocks noChangeArrowheads="1"/>
                </p:cNvSpPr>
                <p:nvPr/>
              </p:nvSpPr>
              <p:spPr bwMode="auto">
                <a:xfrm>
                  <a:off x="958" y="1939"/>
                  <a:ext cx="579" cy="57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3034" name="Group 296"/>
              <p:cNvGrpSpPr>
                <a:grpSpLocks/>
              </p:cNvGrpSpPr>
              <p:nvPr/>
            </p:nvGrpSpPr>
            <p:grpSpPr bwMode="auto">
              <a:xfrm>
                <a:off x="1537" y="1939"/>
                <a:ext cx="568" cy="576"/>
                <a:chOff x="1537" y="1939"/>
                <a:chExt cx="568" cy="576"/>
              </a:xfrm>
            </p:grpSpPr>
            <p:sp>
              <p:nvSpPr>
                <p:cNvPr id="43059" name="Rectangle 248"/>
                <p:cNvSpPr>
                  <a:spLocks noChangeArrowheads="1"/>
                </p:cNvSpPr>
                <p:nvPr/>
              </p:nvSpPr>
              <p:spPr bwMode="auto">
                <a:xfrm>
                  <a:off x="1580" y="1939"/>
                  <a:ext cx="482" cy="57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mirno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3060" name="Rectangle 295"/>
                <p:cNvSpPr>
                  <a:spLocks noChangeArrowheads="1"/>
                </p:cNvSpPr>
                <p:nvPr/>
              </p:nvSpPr>
              <p:spPr bwMode="auto">
                <a:xfrm>
                  <a:off x="1537" y="1939"/>
                  <a:ext cx="568" cy="57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3035" name="Group 298"/>
              <p:cNvGrpSpPr>
                <a:grpSpLocks/>
              </p:cNvGrpSpPr>
              <p:nvPr/>
            </p:nvGrpSpPr>
            <p:grpSpPr bwMode="auto">
              <a:xfrm>
                <a:off x="2105" y="1939"/>
                <a:ext cx="748" cy="576"/>
                <a:chOff x="2105" y="1939"/>
                <a:chExt cx="748" cy="576"/>
              </a:xfrm>
            </p:grpSpPr>
            <p:sp>
              <p:nvSpPr>
                <p:cNvPr id="43057" name="Rectangle 249"/>
                <p:cNvSpPr>
                  <a:spLocks noChangeArrowheads="1"/>
                </p:cNvSpPr>
                <p:nvPr/>
              </p:nvSpPr>
              <p:spPr bwMode="auto">
                <a:xfrm>
                  <a:off x="2148" y="1939"/>
                  <a:ext cx="662" cy="57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nemirno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3058" name="Rectangle 297"/>
                <p:cNvSpPr>
                  <a:spLocks noChangeArrowheads="1"/>
                </p:cNvSpPr>
                <p:nvPr/>
              </p:nvSpPr>
              <p:spPr bwMode="auto">
                <a:xfrm>
                  <a:off x="2105" y="1939"/>
                  <a:ext cx="748" cy="57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3036" name="Group 300"/>
              <p:cNvGrpSpPr>
                <a:grpSpLocks/>
              </p:cNvGrpSpPr>
              <p:nvPr/>
            </p:nvGrpSpPr>
            <p:grpSpPr bwMode="auto">
              <a:xfrm>
                <a:off x="2853" y="1939"/>
                <a:ext cx="825" cy="576"/>
                <a:chOff x="2853" y="1939"/>
                <a:chExt cx="825" cy="576"/>
              </a:xfrm>
            </p:grpSpPr>
            <p:sp>
              <p:nvSpPr>
                <p:cNvPr id="43055" name="Rectangle 250"/>
                <p:cNvSpPr>
                  <a:spLocks noChangeArrowheads="1"/>
                </p:cNvSpPr>
                <p:nvPr/>
              </p:nvSpPr>
              <p:spPr bwMode="auto">
                <a:xfrm>
                  <a:off x="2896" y="1939"/>
                  <a:ext cx="739" cy="57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plače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3056" name="Rectangle 299"/>
                <p:cNvSpPr>
                  <a:spLocks noChangeArrowheads="1"/>
                </p:cNvSpPr>
                <p:nvPr/>
              </p:nvSpPr>
              <p:spPr bwMode="auto">
                <a:xfrm>
                  <a:off x="2853" y="1939"/>
                  <a:ext cx="825" cy="57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3037" name="Group 302"/>
              <p:cNvGrpSpPr>
                <a:grpSpLocks/>
              </p:cNvGrpSpPr>
              <p:nvPr/>
            </p:nvGrpSpPr>
            <p:grpSpPr bwMode="auto">
              <a:xfrm>
                <a:off x="3678" y="1939"/>
                <a:ext cx="541" cy="576"/>
                <a:chOff x="3678" y="1939"/>
                <a:chExt cx="541" cy="576"/>
              </a:xfrm>
            </p:grpSpPr>
            <p:sp>
              <p:nvSpPr>
                <p:cNvPr id="43053" name="Rectangle 251"/>
                <p:cNvSpPr>
                  <a:spLocks noChangeArrowheads="1"/>
                </p:cNvSpPr>
                <p:nvPr/>
              </p:nvSpPr>
              <p:spPr bwMode="auto">
                <a:xfrm>
                  <a:off x="3721" y="1939"/>
                  <a:ext cx="455" cy="57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mirno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3054" name="Rectangle 301"/>
                <p:cNvSpPr>
                  <a:spLocks noChangeArrowheads="1"/>
                </p:cNvSpPr>
                <p:nvPr/>
              </p:nvSpPr>
              <p:spPr bwMode="auto">
                <a:xfrm>
                  <a:off x="3678" y="1939"/>
                  <a:ext cx="541" cy="57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3038" name="Group 304"/>
              <p:cNvGrpSpPr>
                <a:grpSpLocks/>
              </p:cNvGrpSpPr>
              <p:nvPr/>
            </p:nvGrpSpPr>
            <p:grpSpPr bwMode="auto">
              <a:xfrm>
                <a:off x="4219" y="1939"/>
                <a:ext cx="1124" cy="576"/>
                <a:chOff x="4219" y="1939"/>
                <a:chExt cx="1124" cy="576"/>
              </a:xfrm>
            </p:grpSpPr>
            <p:sp>
              <p:nvSpPr>
                <p:cNvPr id="43051" name="Rectangle 252"/>
                <p:cNvSpPr>
                  <a:spLocks noChangeArrowheads="1"/>
                </p:cNvSpPr>
                <p:nvPr/>
              </p:nvSpPr>
              <p:spPr bwMode="auto">
                <a:xfrm>
                  <a:off x="4262" y="1939"/>
                  <a:ext cx="1038" cy="57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nemirno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3052" name="Rectangle 303"/>
                <p:cNvSpPr>
                  <a:spLocks noChangeArrowheads="1"/>
                </p:cNvSpPr>
                <p:nvPr/>
              </p:nvSpPr>
              <p:spPr bwMode="auto">
                <a:xfrm>
                  <a:off x="4219" y="1939"/>
                  <a:ext cx="1124" cy="57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3039" name="Group 306"/>
              <p:cNvGrpSpPr>
                <a:grpSpLocks/>
              </p:cNvGrpSpPr>
              <p:nvPr/>
            </p:nvGrpSpPr>
            <p:grpSpPr bwMode="auto">
              <a:xfrm>
                <a:off x="5343" y="1939"/>
                <a:ext cx="593" cy="576"/>
                <a:chOff x="5343" y="1939"/>
                <a:chExt cx="593" cy="576"/>
              </a:xfrm>
            </p:grpSpPr>
            <p:sp>
              <p:nvSpPr>
                <p:cNvPr id="43049" name="Rectangle 253"/>
                <p:cNvSpPr>
                  <a:spLocks noChangeArrowheads="1"/>
                </p:cNvSpPr>
                <p:nvPr/>
              </p:nvSpPr>
              <p:spPr bwMode="auto">
                <a:xfrm>
                  <a:off x="5386" y="1939"/>
                  <a:ext cx="507" cy="57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plače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3050" name="Rectangle 305"/>
                <p:cNvSpPr>
                  <a:spLocks noChangeArrowheads="1"/>
                </p:cNvSpPr>
                <p:nvPr/>
              </p:nvSpPr>
              <p:spPr bwMode="auto">
                <a:xfrm>
                  <a:off x="5343" y="1939"/>
                  <a:ext cx="593" cy="57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3040" name="Group 308"/>
              <p:cNvGrpSpPr>
                <a:grpSpLocks/>
              </p:cNvGrpSpPr>
              <p:nvPr/>
            </p:nvGrpSpPr>
            <p:grpSpPr bwMode="auto">
              <a:xfrm>
                <a:off x="5936" y="1939"/>
                <a:ext cx="569" cy="576"/>
                <a:chOff x="5936" y="1939"/>
                <a:chExt cx="569" cy="576"/>
              </a:xfrm>
            </p:grpSpPr>
            <p:sp>
              <p:nvSpPr>
                <p:cNvPr id="43047" name="Rectangle 254"/>
                <p:cNvSpPr>
                  <a:spLocks noChangeArrowheads="1"/>
                </p:cNvSpPr>
                <p:nvPr/>
              </p:nvSpPr>
              <p:spPr bwMode="auto">
                <a:xfrm>
                  <a:off x="5979" y="1939"/>
                  <a:ext cx="483" cy="57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mirno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3048" name="Rectangle 307"/>
                <p:cNvSpPr>
                  <a:spLocks noChangeArrowheads="1"/>
                </p:cNvSpPr>
                <p:nvPr/>
              </p:nvSpPr>
              <p:spPr bwMode="auto">
                <a:xfrm>
                  <a:off x="5936" y="1939"/>
                  <a:ext cx="569" cy="57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3041" name="Group 310"/>
              <p:cNvGrpSpPr>
                <a:grpSpLocks/>
              </p:cNvGrpSpPr>
              <p:nvPr/>
            </p:nvGrpSpPr>
            <p:grpSpPr bwMode="auto">
              <a:xfrm>
                <a:off x="6505" y="1939"/>
                <a:ext cx="800" cy="576"/>
                <a:chOff x="6505" y="1939"/>
                <a:chExt cx="800" cy="576"/>
              </a:xfrm>
            </p:grpSpPr>
            <p:sp>
              <p:nvSpPr>
                <p:cNvPr id="43045" name="Rectangle 255"/>
                <p:cNvSpPr>
                  <a:spLocks noChangeArrowheads="1"/>
                </p:cNvSpPr>
                <p:nvPr/>
              </p:nvSpPr>
              <p:spPr bwMode="auto">
                <a:xfrm>
                  <a:off x="6548" y="1939"/>
                  <a:ext cx="714" cy="57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nemirno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3046" name="Rectangle 309"/>
                <p:cNvSpPr>
                  <a:spLocks noChangeArrowheads="1"/>
                </p:cNvSpPr>
                <p:nvPr/>
              </p:nvSpPr>
              <p:spPr bwMode="auto">
                <a:xfrm>
                  <a:off x="6505" y="1939"/>
                  <a:ext cx="800" cy="57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3042" name="Group 312"/>
              <p:cNvGrpSpPr>
                <a:grpSpLocks/>
              </p:cNvGrpSpPr>
              <p:nvPr/>
            </p:nvGrpSpPr>
            <p:grpSpPr bwMode="auto">
              <a:xfrm>
                <a:off x="7305" y="1939"/>
                <a:ext cx="824" cy="576"/>
                <a:chOff x="7305" y="1939"/>
                <a:chExt cx="824" cy="576"/>
              </a:xfrm>
            </p:grpSpPr>
            <p:sp>
              <p:nvSpPr>
                <p:cNvPr id="43043" name="Rectangle 256"/>
                <p:cNvSpPr>
                  <a:spLocks noChangeArrowheads="1"/>
                </p:cNvSpPr>
                <p:nvPr/>
              </p:nvSpPr>
              <p:spPr bwMode="auto">
                <a:xfrm>
                  <a:off x="7348" y="1939"/>
                  <a:ext cx="738" cy="57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plače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3044" name="Rectangle 311"/>
                <p:cNvSpPr>
                  <a:spLocks noChangeArrowheads="1"/>
                </p:cNvSpPr>
                <p:nvPr/>
              </p:nvSpPr>
              <p:spPr bwMode="auto">
                <a:xfrm>
                  <a:off x="7305" y="1939"/>
                  <a:ext cx="824" cy="57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43014" name="Rectangle 314"/>
            <p:cNvSpPr>
              <a:spLocks noChangeArrowheads="1"/>
            </p:cNvSpPr>
            <p:nvPr/>
          </p:nvSpPr>
          <p:spPr bwMode="auto">
            <a:xfrm>
              <a:off x="-3" y="515"/>
              <a:ext cx="8135" cy="2003"/>
            </a:xfrm>
            <a:prstGeom prst="rect">
              <a:avLst/>
            </a:prstGeom>
            <a:noFill/>
            <a:ln w="11112" cap="sq">
              <a:solidFill>
                <a:srgbClr val="A0A0A0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b="1">
                <a:cs typeface="Times New Roman" pitchFamily="18" charset="0"/>
              </a:rPr>
              <a:t>Položajne Vojta reakcije</a:t>
            </a:r>
            <a:endParaRPr lang="en-US">
              <a:cs typeface="Times New Roman" pitchFamily="18" charset="0"/>
            </a:endParaRPr>
          </a:p>
        </p:txBody>
      </p:sp>
      <p:grpSp>
        <p:nvGrpSpPr>
          <p:cNvPr id="44035" name="Group 90"/>
          <p:cNvGrpSpPr>
            <a:grpSpLocks/>
          </p:cNvGrpSpPr>
          <p:nvPr/>
        </p:nvGrpSpPr>
        <p:grpSpPr bwMode="auto">
          <a:xfrm>
            <a:off x="0" y="1916113"/>
            <a:ext cx="9144000" cy="3025775"/>
            <a:chOff x="-3" y="-3"/>
            <a:chExt cx="8115" cy="1906"/>
          </a:xfrm>
        </p:grpSpPr>
        <p:grpSp>
          <p:nvGrpSpPr>
            <p:cNvPr id="44036" name="Group 88"/>
            <p:cNvGrpSpPr>
              <a:grpSpLocks/>
            </p:cNvGrpSpPr>
            <p:nvPr/>
          </p:nvGrpSpPr>
          <p:grpSpPr bwMode="auto">
            <a:xfrm>
              <a:off x="0" y="0"/>
              <a:ext cx="8109" cy="1900"/>
              <a:chOff x="0" y="0"/>
              <a:chExt cx="8109" cy="1900"/>
            </a:xfrm>
          </p:grpSpPr>
          <p:grpSp>
            <p:nvGrpSpPr>
              <p:cNvPr id="44038" name="Group 33"/>
              <p:cNvGrpSpPr>
                <a:grpSpLocks/>
              </p:cNvGrpSpPr>
              <p:nvPr/>
            </p:nvGrpSpPr>
            <p:grpSpPr bwMode="auto">
              <a:xfrm>
                <a:off x="0" y="0"/>
                <a:ext cx="1529" cy="403"/>
                <a:chOff x="0" y="0"/>
                <a:chExt cx="1529" cy="403"/>
              </a:xfrm>
            </p:grpSpPr>
            <p:sp>
              <p:nvSpPr>
                <p:cNvPr id="44120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443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Collis horizontal - 10  mes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4121" name="Rectangle 3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529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039" name="Group 35"/>
              <p:cNvGrpSpPr>
                <a:grpSpLocks/>
              </p:cNvGrpSpPr>
              <p:nvPr/>
            </p:nvGrpSpPr>
            <p:grpSpPr bwMode="auto">
              <a:xfrm>
                <a:off x="1529" y="0"/>
                <a:ext cx="2124" cy="403"/>
                <a:chOff x="1529" y="0"/>
                <a:chExt cx="2124" cy="403"/>
              </a:xfrm>
            </p:grpSpPr>
            <p:sp>
              <p:nvSpPr>
                <p:cNvPr id="44118" name="Rectangle 5"/>
                <p:cNvSpPr>
                  <a:spLocks noChangeArrowheads="1"/>
                </p:cNvSpPr>
                <p:nvPr/>
              </p:nvSpPr>
              <p:spPr bwMode="auto">
                <a:xfrm>
                  <a:off x="1572" y="0"/>
                  <a:ext cx="2038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Landau reakcija- 8 mes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4119" name="Rectangle 34"/>
                <p:cNvSpPr>
                  <a:spLocks noChangeArrowheads="1"/>
                </p:cNvSpPr>
                <p:nvPr/>
              </p:nvSpPr>
              <p:spPr bwMode="auto">
                <a:xfrm>
                  <a:off x="1529" y="0"/>
                  <a:ext cx="2124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040" name="Group 37"/>
              <p:cNvGrpSpPr>
                <a:grpSpLocks/>
              </p:cNvGrpSpPr>
              <p:nvPr/>
            </p:nvGrpSpPr>
            <p:grpSpPr bwMode="auto">
              <a:xfrm>
                <a:off x="3653" y="0"/>
                <a:ext cx="2258" cy="403"/>
                <a:chOff x="3653" y="0"/>
                <a:chExt cx="2258" cy="403"/>
              </a:xfrm>
            </p:grpSpPr>
            <p:sp>
              <p:nvSpPr>
                <p:cNvPr id="44116" name="Rectangle 6"/>
                <p:cNvSpPr>
                  <a:spLocks noChangeArrowheads="1"/>
                </p:cNvSpPr>
                <p:nvPr/>
              </p:nvSpPr>
              <p:spPr bwMode="auto">
                <a:xfrm>
                  <a:off x="3696" y="0"/>
                  <a:ext cx="2172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Aksilarna viseća proba - 9 meseci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4117" name="Rectangle 36"/>
                <p:cNvSpPr>
                  <a:spLocks noChangeArrowheads="1"/>
                </p:cNvSpPr>
                <p:nvPr/>
              </p:nvSpPr>
              <p:spPr bwMode="auto">
                <a:xfrm>
                  <a:off x="3653" y="0"/>
                  <a:ext cx="225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041" name="Group 39"/>
              <p:cNvGrpSpPr>
                <a:grpSpLocks/>
              </p:cNvGrpSpPr>
              <p:nvPr/>
            </p:nvGrpSpPr>
            <p:grpSpPr bwMode="auto">
              <a:xfrm>
                <a:off x="5911" y="0"/>
                <a:ext cx="2198" cy="403"/>
                <a:chOff x="5911" y="0"/>
                <a:chExt cx="2198" cy="403"/>
              </a:xfrm>
            </p:grpSpPr>
            <p:sp>
              <p:nvSpPr>
                <p:cNvPr id="44114" name="Rectangle 7"/>
                <p:cNvSpPr>
                  <a:spLocks noChangeArrowheads="1"/>
                </p:cNvSpPr>
                <p:nvPr/>
              </p:nvSpPr>
              <p:spPr bwMode="auto">
                <a:xfrm>
                  <a:off x="5954" y="0"/>
                  <a:ext cx="2112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Parachute reakcija- 6 mes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4115" name="Rectangle 38"/>
                <p:cNvSpPr>
                  <a:spLocks noChangeArrowheads="1"/>
                </p:cNvSpPr>
                <p:nvPr/>
              </p:nvSpPr>
              <p:spPr bwMode="auto">
                <a:xfrm>
                  <a:off x="5911" y="0"/>
                  <a:ext cx="219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042" name="Group 41"/>
              <p:cNvGrpSpPr>
                <a:grpSpLocks/>
              </p:cNvGrpSpPr>
              <p:nvPr/>
            </p:nvGrpSpPr>
            <p:grpSpPr bwMode="auto">
              <a:xfrm>
                <a:off x="0" y="403"/>
                <a:ext cx="761" cy="518"/>
                <a:chOff x="0" y="403"/>
                <a:chExt cx="761" cy="518"/>
              </a:xfrm>
            </p:grpSpPr>
            <p:sp>
              <p:nvSpPr>
                <p:cNvPr id="44112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675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normal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4113" name="Rectangle 40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761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043" name="Group 43"/>
              <p:cNvGrpSpPr>
                <a:grpSpLocks/>
              </p:cNvGrpSpPr>
              <p:nvPr/>
            </p:nvGrpSpPr>
            <p:grpSpPr bwMode="auto">
              <a:xfrm>
                <a:off x="761" y="403"/>
                <a:ext cx="768" cy="518"/>
                <a:chOff x="761" y="403"/>
                <a:chExt cx="768" cy="518"/>
              </a:xfrm>
            </p:grpSpPr>
            <p:sp>
              <p:nvSpPr>
                <p:cNvPr id="44110" name="Rectangle 9"/>
                <p:cNvSpPr>
                  <a:spLocks noChangeArrowheads="1"/>
                </p:cNvSpPr>
                <p:nvPr/>
              </p:nvSpPr>
              <p:spPr bwMode="auto">
                <a:xfrm>
                  <a:off x="804" y="403"/>
                  <a:ext cx="682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abnormal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4111" name="Rectangle 42"/>
                <p:cNvSpPr>
                  <a:spLocks noChangeArrowheads="1"/>
                </p:cNvSpPr>
                <p:nvPr/>
              </p:nvSpPr>
              <p:spPr bwMode="auto">
                <a:xfrm>
                  <a:off x="761" y="403"/>
                  <a:ext cx="768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044" name="Group 45"/>
              <p:cNvGrpSpPr>
                <a:grpSpLocks/>
              </p:cNvGrpSpPr>
              <p:nvPr/>
            </p:nvGrpSpPr>
            <p:grpSpPr bwMode="auto">
              <a:xfrm>
                <a:off x="1529" y="403"/>
                <a:ext cx="873" cy="518"/>
                <a:chOff x="1529" y="403"/>
                <a:chExt cx="873" cy="518"/>
              </a:xfrm>
            </p:grpSpPr>
            <p:sp>
              <p:nvSpPr>
                <p:cNvPr id="44108" name="Rectangle 10"/>
                <p:cNvSpPr>
                  <a:spLocks noChangeArrowheads="1"/>
                </p:cNvSpPr>
                <p:nvPr/>
              </p:nvSpPr>
              <p:spPr bwMode="auto">
                <a:xfrm>
                  <a:off x="1572" y="403"/>
                  <a:ext cx="787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normal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4109" name="Rectangle 44"/>
                <p:cNvSpPr>
                  <a:spLocks noChangeArrowheads="1"/>
                </p:cNvSpPr>
                <p:nvPr/>
              </p:nvSpPr>
              <p:spPr bwMode="auto">
                <a:xfrm>
                  <a:off x="1529" y="403"/>
                  <a:ext cx="873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045" name="Group 47"/>
              <p:cNvGrpSpPr>
                <a:grpSpLocks/>
              </p:cNvGrpSpPr>
              <p:nvPr/>
            </p:nvGrpSpPr>
            <p:grpSpPr bwMode="auto">
              <a:xfrm>
                <a:off x="2402" y="403"/>
                <a:ext cx="1251" cy="518"/>
                <a:chOff x="2402" y="403"/>
                <a:chExt cx="1251" cy="518"/>
              </a:xfrm>
            </p:grpSpPr>
            <p:sp>
              <p:nvSpPr>
                <p:cNvPr id="44106" name="Rectangle 11"/>
                <p:cNvSpPr>
                  <a:spLocks noChangeArrowheads="1"/>
                </p:cNvSpPr>
                <p:nvPr/>
              </p:nvSpPr>
              <p:spPr bwMode="auto">
                <a:xfrm>
                  <a:off x="2445" y="403"/>
                  <a:ext cx="1165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abnormal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4107" name="Rectangle 46"/>
                <p:cNvSpPr>
                  <a:spLocks noChangeArrowheads="1"/>
                </p:cNvSpPr>
                <p:nvPr/>
              </p:nvSpPr>
              <p:spPr bwMode="auto">
                <a:xfrm>
                  <a:off x="2402" y="403"/>
                  <a:ext cx="1251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046" name="Group 49"/>
              <p:cNvGrpSpPr>
                <a:grpSpLocks/>
              </p:cNvGrpSpPr>
              <p:nvPr/>
            </p:nvGrpSpPr>
            <p:grpSpPr bwMode="auto">
              <a:xfrm>
                <a:off x="3653" y="403"/>
                <a:ext cx="1121" cy="518"/>
                <a:chOff x="3653" y="403"/>
                <a:chExt cx="1121" cy="518"/>
              </a:xfrm>
            </p:grpSpPr>
            <p:sp>
              <p:nvSpPr>
                <p:cNvPr id="44104" name="Rectangle 12"/>
                <p:cNvSpPr>
                  <a:spLocks noChangeArrowheads="1"/>
                </p:cNvSpPr>
                <p:nvPr/>
              </p:nvSpPr>
              <p:spPr bwMode="auto">
                <a:xfrm>
                  <a:off x="3696" y="403"/>
                  <a:ext cx="1035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normal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4105" name="Rectangle 48"/>
                <p:cNvSpPr>
                  <a:spLocks noChangeArrowheads="1"/>
                </p:cNvSpPr>
                <p:nvPr/>
              </p:nvSpPr>
              <p:spPr bwMode="auto">
                <a:xfrm>
                  <a:off x="3653" y="403"/>
                  <a:ext cx="1121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047" name="Group 51"/>
              <p:cNvGrpSpPr>
                <a:grpSpLocks/>
              </p:cNvGrpSpPr>
              <p:nvPr/>
            </p:nvGrpSpPr>
            <p:grpSpPr bwMode="auto">
              <a:xfrm>
                <a:off x="4774" y="403"/>
                <a:ext cx="1137" cy="518"/>
                <a:chOff x="4774" y="403"/>
                <a:chExt cx="1137" cy="518"/>
              </a:xfrm>
            </p:grpSpPr>
            <p:sp>
              <p:nvSpPr>
                <p:cNvPr id="44102" name="Rectangle 13"/>
                <p:cNvSpPr>
                  <a:spLocks noChangeArrowheads="1"/>
                </p:cNvSpPr>
                <p:nvPr/>
              </p:nvSpPr>
              <p:spPr bwMode="auto">
                <a:xfrm>
                  <a:off x="4817" y="403"/>
                  <a:ext cx="1051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abnormal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4103" name="Rectangle 50"/>
                <p:cNvSpPr>
                  <a:spLocks noChangeArrowheads="1"/>
                </p:cNvSpPr>
                <p:nvPr/>
              </p:nvSpPr>
              <p:spPr bwMode="auto">
                <a:xfrm>
                  <a:off x="4774" y="403"/>
                  <a:ext cx="1137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048" name="Group 53"/>
              <p:cNvGrpSpPr>
                <a:grpSpLocks/>
              </p:cNvGrpSpPr>
              <p:nvPr/>
            </p:nvGrpSpPr>
            <p:grpSpPr bwMode="auto">
              <a:xfrm>
                <a:off x="5911" y="403"/>
                <a:ext cx="902" cy="518"/>
                <a:chOff x="5911" y="403"/>
                <a:chExt cx="902" cy="518"/>
              </a:xfrm>
            </p:grpSpPr>
            <p:sp>
              <p:nvSpPr>
                <p:cNvPr id="44100" name="Rectangle 14"/>
                <p:cNvSpPr>
                  <a:spLocks noChangeArrowheads="1"/>
                </p:cNvSpPr>
                <p:nvPr/>
              </p:nvSpPr>
              <p:spPr bwMode="auto">
                <a:xfrm>
                  <a:off x="5954" y="403"/>
                  <a:ext cx="816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normal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4101" name="Rectangle 52"/>
                <p:cNvSpPr>
                  <a:spLocks noChangeArrowheads="1"/>
                </p:cNvSpPr>
                <p:nvPr/>
              </p:nvSpPr>
              <p:spPr bwMode="auto">
                <a:xfrm>
                  <a:off x="5911" y="403"/>
                  <a:ext cx="902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049" name="Group 55"/>
              <p:cNvGrpSpPr>
                <a:grpSpLocks/>
              </p:cNvGrpSpPr>
              <p:nvPr/>
            </p:nvGrpSpPr>
            <p:grpSpPr bwMode="auto">
              <a:xfrm>
                <a:off x="6813" y="403"/>
                <a:ext cx="1296" cy="518"/>
                <a:chOff x="6813" y="403"/>
                <a:chExt cx="1296" cy="518"/>
              </a:xfrm>
            </p:grpSpPr>
            <p:sp>
              <p:nvSpPr>
                <p:cNvPr id="44098" name="Rectangle 15"/>
                <p:cNvSpPr>
                  <a:spLocks noChangeArrowheads="1"/>
                </p:cNvSpPr>
                <p:nvPr/>
              </p:nvSpPr>
              <p:spPr bwMode="auto">
                <a:xfrm>
                  <a:off x="6856" y="403"/>
                  <a:ext cx="1210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abnormal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4099" name="Rectangle 54"/>
                <p:cNvSpPr>
                  <a:spLocks noChangeArrowheads="1"/>
                </p:cNvSpPr>
                <p:nvPr/>
              </p:nvSpPr>
              <p:spPr bwMode="auto">
                <a:xfrm>
                  <a:off x="6813" y="403"/>
                  <a:ext cx="1296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050" name="Group 57"/>
              <p:cNvGrpSpPr>
                <a:grpSpLocks/>
              </p:cNvGrpSpPr>
              <p:nvPr/>
            </p:nvGrpSpPr>
            <p:grpSpPr bwMode="auto">
              <a:xfrm>
                <a:off x="0" y="921"/>
                <a:ext cx="1529" cy="403"/>
                <a:chOff x="0" y="921"/>
                <a:chExt cx="1529" cy="403"/>
              </a:xfrm>
            </p:grpSpPr>
            <p:sp>
              <p:nvSpPr>
                <p:cNvPr id="44096" name="Rectangle 16"/>
                <p:cNvSpPr>
                  <a:spLocks noChangeArrowheads="1"/>
                </p:cNvSpPr>
                <p:nvPr/>
              </p:nvSpPr>
              <p:spPr bwMode="auto">
                <a:xfrm>
                  <a:off x="43" y="921"/>
                  <a:ext cx="1443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ponašanje deteta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4097" name="Rectangle 56"/>
                <p:cNvSpPr>
                  <a:spLocks noChangeArrowheads="1"/>
                </p:cNvSpPr>
                <p:nvPr/>
              </p:nvSpPr>
              <p:spPr bwMode="auto">
                <a:xfrm>
                  <a:off x="0" y="921"/>
                  <a:ext cx="1529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051" name="Group 59"/>
              <p:cNvGrpSpPr>
                <a:grpSpLocks/>
              </p:cNvGrpSpPr>
              <p:nvPr/>
            </p:nvGrpSpPr>
            <p:grpSpPr bwMode="auto">
              <a:xfrm>
                <a:off x="1529" y="921"/>
                <a:ext cx="2124" cy="403"/>
                <a:chOff x="1529" y="921"/>
                <a:chExt cx="2124" cy="403"/>
              </a:xfrm>
            </p:grpSpPr>
            <p:sp>
              <p:nvSpPr>
                <p:cNvPr id="44094" name="Rectangle 17"/>
                <p:cNvSpPr>
                  <a:spLocks noChangeArrowheads="1"/>
                </p:cNvSpPr>
                <p:nvPr/>
              </p:nvSpPr>
              <p:spPr bwMode="auto">
                <a:xfrm>
                  <a:off x="1572" y="921"/>
                  <a:ext cx="2038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ponašanje deteta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4095" name="Rectangle 58"/>
                <p:cNvSpPr>
                  <a:spLocks noChangeArrowheads="1"/>
                </p:cNvSpPr>
                <p:nvPr/>
              </p:nvSpPr>
              <p:spPr bwMode="auto">
                <a:xfrm>
                  <a:off x="1529" y="921"/>
                  <a:ext cx="2124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052" name="Group 61"/>
              <p:cNvGrpSpPr>
                <a:grpSpLocks/>
              </p:cNvGrpSpPr>
              <p:nvPr/>
            </p:nvGrpSpPr>
            <p:grpSpPr bwMode="auto">
              <a:xfrm>
                <a:off x="3653" y="921"/>
                <a:ext cx="2258" cy="403"/>
                <a:chOff x="3653" y="921"/>
                <a:chExt cx="2258" cy="403"/>
              </a:xfrm>
            </p:grpSpPr>
            <p:sp>
              <p:nvSpPr>
                <p:cNvPr id="44092" name="Rectangle 18"/>
                <p:cNvSpPr>
                  <a:spLocks noChangeArrowheads="1"/>
                </p:cNvSpPr>
                <p:nvPr/>
              </p:nvSpPr>
              <p:spPr bwMode="auto">
                <a:xfrm>
                  <a:off x="3696" y="921"/>
                  <a:ext cx="2172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ponašanje deteta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4093" name="Rectangle 60"/>
                <p:cNvSpPr>
                  <a:spLocks noChangeArrowheads="1"/>
                </p:cNvSpPr>
                <p:nvPr/>
              </p:nvSpPr>
              <p:spPr bwMode="auto">
                <a:xfrm>
                  <a:off x="3653" y="921"/>
                  <a:ext cx="225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053" name="Group 63"/>
              <p:cNvGrpSpPr>
                <a:grpSpLocks/>
              </p:cNvGrpSpPr>
              <p:nvPr/>
            </p:nvGrpSpPr>
            <p:grpSpPr bwMode="auto">
              <a:xfrm>
                <a:off x="5911" y="921"/>
                <a:ext cx="2198" cy="403"/>
                <a:chOff x="5911" y="921"/>
                <a:chExt cx="2198" cy="403"/>
              </a:xfrm>
            </p:grpSpPr>
            <p:sp>
              <p:nvSpPr>
                <p:cNvPr id="44090" name="Rectangle 19"/>
                <p:cNvSpPr>
                  <a:spLocks noChangeArrowheads="1"/>
                </p:cNvSpPr>
                <p:nvPr/>
              </p:nvSpPr>
              <p:spPr bwMode="auto">
                <a:xfrm>
                  <a:off x="5954" y="921"/>
                  <a:ext cx="2112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ponašanje deteta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4091" name="Rectangle 62"/>
                <p:cNvSpPr>
                  <a:spLocks noChangeArrowheads="1"/>
                </p:cNvSpPr>
                <p:nvPr/>
              </p:nvSpPr>
              <p:spPr bwMode="auto">
                <a:xfrm>
                  <a:off x="5911" y="921"/>
                  <a:ext cx="219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054" name="Group 65"/>
              <p:cNvGrpSpPr>
                <a:grpSpLocks/>
              </p:cNvGrpSpPr>
              <p:nvPr/>
            </p:nvGrpSpPr>
            <p:grpSpPr bwMode="auto">
              <a:xfrm>
                <a:off x="0" y="1324"/>
                <a:ext cx="550" cy="576"/>
                <a:chOff x="0" y="1324"/>
                <a:chExt cx="550" cy="576"/>
              </a:xfrm>
            </p:grpSpPr>
            <p:sp>
              <p:nvSpPr>
                <p:cNvPr id="44088" name="Rectangle 20"/>
                <p:cNvSpPr>
                  <a:spLocks noChangeArrowheads="1"/>
                </p:cNvSpPr>
                <p:nvPr/>
              </p:nvSpPr>
              <p:spPr bwMode="auto">
                <a:xfrm>
                  <a:off x="43" y="1324"/>
                  <a:ext cx="464" cy="57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mirno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4089" name="Rectangle 64"/>
                <p:cNvSpPr>
                  <a:spLocks noChangeArrowheads="1"/>
                </p:cNvSpPr>
                <p:nvPr/>
              </p:nvSpPr>
              <p:spPr bwMode="auto">
                <a:xfrm>
                  <a:off x="0" y="1324"/>
                  <a:ext cx="550" cy="57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055" name="Group 67"/>
              <p:cNvGrpSpPr>
                <a:grpSpLocks/>
              </p:cNvGrpSpPr>
              <p:nvPr/>
            </p:nvGrpSpPr>
            <p:grpSpPr bwMode="auto">
              <a:xfrm>
                <a:off x="550" y="1324"/>
                <a:ext cx="422" cy="576"/>
                <a:chOff x="550" y="1324"/>
                <a:chExt cx="422" cy="576"/>
              </a:xfrm>
            </p:grpSpPr>
            <p:sp>
              <p:nvSpPr>
                <p:cNvPr id="44086" name="Rectangle 21"/>
                <p:cNvSpPr>
                  <a:spLocks noChangeArrowheads="1"/>
                </p:cNvSpPr>
                <p:nvPr/>
              </p:nvSpPr>
              <p:spPr bwMode="auto">
                <a:xfrm>
                  <a:off x="593" y="1324"/>
                  <a:ext cx="336" cy="57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nemirno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4087" name="Rectangle 66"/>
                <p:cNvSpPr>
                  <a:spLocks noChangeArrowheads="1"/>
                </p:cNvSpPr>
                <p:nvPr/>
              </p:nvSpPr>
              <p:spPr bwMode="auto">
                <a:xfrm>
                  <a:off x="550" y="1324"/>
                  <a:ext cx="422" cy="57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056" name="Group 69"/>
              <p:cNvGrpSpPr>
                <a:grpSpLocks/>
              </p:cNvGrpSpPr>
              <p:nvPr/>
            </p:nvGrpSpPr>
            <p:grpSpPr bwMode="auto">
              <a:xfrm>
                <a:off x="972" y="1324"/>
                <a:ext cx="557" cy="576"/>
                <a:chOff x="972" y="1324"/>
                <a:chExt cx="557" cy="576"/>
              </a:xfrm>
            </p:grpSpPr>
            <p:sp>
              <p:nvSpPr>
                <p:cNvPr id="44084" name="Rectangle 22"/>
                <p:cNvSpPr>
                  <a:spLocks noChangeArrowheads="1"/>
                </p:cNvSpPr>
                <p:nvPr/>
              </p:nvSpPr>
              <p:spPr bwMode="auto">
                <a:xfrm>
                  <a:off x="1015" y="1324"/>
                  <a:ext cx="471" cy="57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plače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4085" name="Rectangle 68"/>
                <p:cNvSpPr>
                  <a:spLocks noChangeArrowheads="1"/>
                </p:cNvSpPr>
                <p:nvPr/>
              </p:nvSpPr>
              <p:spPr bwMode="auto">
                <a:xfrm>
                  <a:off x="972" y="1324"/>
                  <a:ext cx="557" cy="57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057" name="Group 71"/>
              <p:cNvGrpSpPr>
                <a:grpSpLocks/>
              </p:cNvGrpSpPr>
              <p:nvPr/>
            </p:nvGrpSpPr>
            <p:grpSpPr bwMode="auto">
              <a:xfrm>
                <a:off x="1529" y="1324"/>
                <a:ext cx="554" cy="576"/>
                <a:chOff x="1529" y="1324"/>
                <a:chExt cx="554" cy="576"/>
              </a:xfrm>
            </p:grpSpPr>
            <p:sp>
              <p:nvSpPr>
                <p:cNvPr id="44082" name="Rectangle 23"/>
                <p:cNvSpPr>
                  <a:spLocks noChangeArrowheads="1"/>
                </p:cNvSpPr>
                <p:nvPr/>
              </p:nvSpPr>
              <p:spPr bwMode="auto">
                <a:xfrm>
                  <a:off x="1572" y="1324"/>
                  <a:ext cx="468" cy="57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mirno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4083" name="Rectangle 70"/>
                <p:cNvSpPr>
                  <a:spLocks noChangeArrowheads="1"/>
                </p:cNvSpPr>
                <p:nvPr/>
              </p:nvSpPr>
              <p:spPr bwMode="auto">
                <a:xfrm>
                  <a:off x="1529" y="1324"/>
                  <a:ext cx="554" cy="57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058" name="Group 73"/>
              <p:cNvGrpSpPr>
                <a:grpSpLocks/>
              </p:cNvGrpSpPr>
              <p:nvPr/>
            </p:nvGrpSpPr>
            <p:grpSpPr bwMode="auto">
              <a:xfrm>
                <a:off x="2083" y="1324"/>
                <a:ext cx="759" cy="576"/>
                <a:chOff x="2083" y="1324"/>
                <a:chExt cx="759" cy="576"/>
              </a:xfrm>
            </p:grpSpPr>
            <p:sp>
              <p:nvSpPr>
                <p:cNvPr id="44080" name="Rectangle 24"/>
                <p:cNvSpPr>
                  <a:spLocks noChangeArrowheads="1"/>
                </p:cNvSpPr>
                <p:nvPr/>
              </p:nvSpPr>
              <p:spPr bwMode="auto">
                <a:xfrm>
                  <a:off x="2126" y="1324"/>
                  <a:ext cx="673" cy="57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nemirno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4081" name="Rectangle 72"/>
                <p:cNvSpPr>
                  <a:spLocks noChangeArrowheads="1"/>
                </p:cNvSpPr>
                <p:nvPr/>
              </p:nvSpPr>
              <p:spPr bwMode="auto">
                <a:xfrm>
                  <a:off x="2083" y="1324"/>
                  <a:ext cx="759" cy="57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059" name="Group 75"/>
              <p:cNvGrpSpPr>
                <a:grpSpLocks/>
              </p:cNvGrpSpPr>
              <p:nvPr/>
            </p:nvGrpSpPr>
            <p:grpSpPr bwMode="auto">
              <a:xfrm>
                <a:off x="2842" y="1324"/>
                <a:ext cx="811" cy="576"/>
                <a:chOff x="2842" y="1324"/>
                <a:chExt cx="811" cy="576"/>
              </a:xfrm>
            </p:grpSpPr>
            <p:sp>
              <p:nvSpPr>
                <p:cNvPr id="44078" name="Rectangle 25"/>
                <p:cNvSpPr>
                  <a:spLocks noChangeArrowheads="1"/>
                </p:cNvSpPr>
                <p:nvPr/>
              </p:nvSpPr>
              <p:spPr bwMode="auto">
                <a:xfrm>
                  <a:off x="2885" y="1324"/>
                  <a:ext cx="725" cy="57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plače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4079" name="Rectangle 74"/>
                <p:cNvSpPr>
                  <a:spLocks noChangeArrowheads="1"/>
                </p:cNvSpPr>
                <p:nvPr/>
              </p:nvSpPr>
              <p:spPr bwMode="auto">
                <a:xfrm>
                  <a:off x="2842" y="1324"/>
                  <a:ext cx="811" cy="57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060" name="Group 77"/>
              <p:cNvGrpSpPr>
                <a:grpSpLocks/>
              </p:cNvGrpSpPr>
              <p:nvPr/>
            </p:nvGrpSpPr>
            <p:grpSpPr bwMode="auto">
              <a:xfrm>
                <a:off x="3653" y="1324"/>
                <a:ext cx="554" cy="576"/>
                <a:chOff x="3653" y="1324"/>
                <a:chExt cx="554" cy="576"/>
              </a:xfrm>
            </p:grpSpPr>
            <p:sp>
              <p:nvSpPr>
                <p:cNvPr id="44076" name="Rectangle 26"/>
                <p:cNvSpPr>
                  <a:spLocks noChangeArrowheads="1"/>
                </p:cNvSpPr>
                <p:nvPr/>
              </p:nvSpPr>
              <p:spPr bwMode="auto">
                <a:xfrm>
                  <a:off x="3696" y="1324"/>
                  <a:ext cx="468" cy="57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mirno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4077" name="Rectangle 76"/>
                <p:cNvSpPr>
                  <a:spLocks noChangeArrowheads="1"/>
                </p:cNvSpPr>
                <p:nvPr/>
              </p:nvSpPr>
              <p:spPr bwMode="auto">
                <a:xfrm>
                  <a:off x="3653" y="1324"/>
                  <a:ext cx="554" cy="57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061" name="Group 79"/>
              <p:cNvGrpSpPr>
                <a:grpSpLocks/>
              </p:cNvGrpSpPr>
              <p:nvPr/>
            </p:nvGrpSpPr>
            <p:grpSpPr bwMode="auto">
              <a:xfrm>
                <a:off x="4207" y="1324"/>
                <a:ext cx="1134" cy="576"/>
                <a:chOff x="4207" y="1324"/>
                <a:chExt cx="1134" cy="576"/>
              </a:xfrm>
            </p:grpSpPr>
            <p:sp>
              <p:nvSpPr>
                <p:cNvPr id="44074" name="Rectangle 27"/>
                <p:cNvSpPr>
                  <a:spLocks noChangeArrowheads="1"/>
                </p:cNvSpPr>
                <p:nvPr/>
              </p:nvSpPr>
              <p:spPr bwMode="auto">
                <a:xfrm>
                  <a:off x="4250" y="1324"/>
                  <a:ext cx="1048" cy="57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nemirno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4075" name="Rectangle 78"/>
                <p:cNvSpPr>
                  <a:spLocks noChangeArrowheads="1"/>
                </p:cNvSpPr>
                <p:nvPr/>
              </p:nvSpPr>
              <p:spPr bwMode="auto">
                <a:xfrm>
                  <a:off x="4207" y="1324"/>
                  <a:ext cx="1134" cy="57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062" name="Group 81"/>
              <p:cNvGrpSpPr>
                <a:grpSpLocks/>
              </p:cNvGrpSpPr>
              <p:nvPr/>
            </p:nvGrpSpPr>
            <p:grpSpPr bwMode="auto">
              <a:xfrm>
                <a:off x="5341" y="1324"/>
                <a:ext cx="570" cy="576"/>
                <a:chOff x="5341" y="1324"/>
                <a:chExt cx="570" cy="576"/>
              </a:xfrm>
            </p:grpSpPr>
            <p:sp>
              <p:nvSpPr>
                <p:cNvPr id="44072" name="Rectangle 28"/>
                <p:cNvSpPr>
                  <a:spLocks noChangeArrowheads="1"/>
                </p:cNvSpPr>
                <p:nvPr/>
              </p:nvSpPr>
              <p:spPr bwMode="auto">
                <a:xfrm>
                  <a:off x="5384" y="1324"/>
                  <a:ext cx="484" cy="57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plače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4073" name="Rectangle 80"/>
                <p:cNvSpPr>
                  <a:spLocks noChangeArrowheads="1"/>
                </p:cNvSpPr>
                <p:nvPr/>
              </p:nvSpPr>
              <p:spPr bwMode="auto">
                <a:xfrm>
                  <a:off x="5341" y="1324"/>
                  <a:ext cx="570" cy="57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063" name="Group 83"/>
              <p:cNvGrpSpPr>
                <a:grpSpLocks/>
              </p:cNvGrpSpPr>
              <p:nvPr/>
            </p:nvGrpSpPr>
            <p:grpSpPr bwMode="auto">
              <a:xfrm>
                <a:off x="5911" y="1324"/>
                <a:ext cx="584" cy="576"/>
                <a:chOff x="5911" y="1324"/>
                <a:chExt cx="584" cy="576"/>
              </a:xfrm>
            </p:grpSpPr>
            <p:sp>
              <p:nvSpPr>
                <p:cNvPr id="44070" name="Rectangle 29"/>
                <p:cNvSpPr>
                  <a:spLocks noChangeArrowheads="1"/>
                </p:cNvSpPr>
                <p:nvPr/>
              </p:nvSpPr>
              <p:spPr bwMode="auto">
                <a:xfrm>
                  <a:off x="5954" y="1324"/>
                  <a:ext cx="498" cy="57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mirno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4071" name="Rectangle 82"/>
                <p:cNvSpPr>
                  <a:spLocks noChangeArrowheads="1"/>
                </p:cNvSpPr>
                <p:nvPr/>
              </p:nvSpPr>
              <p:spPr bwMode="auto">
                <a:xfrm>
                  <a:off x="5911" y="1324"/>
                  <a:ext cx="584" cy="57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064" name="Group 85"/>
              <p:cNvGrpSpPr>
                <a:grpSpLocks/>
              </p:cNvGrpSpPr>
              <p:nvPr/>
            </p:nvGrpSpPr>
            <p:grpSpPr bwMode="auto">
              <a:xfrm>
                <a:off x="6495" y="1324"/>
                <a:ext cx="780" cy="576"/>
                <a:chOff x="6495" y="1324"/>
                <a:chExt cx="780" cy="576"/>
              </a:xfrm>
            </p:grpSpPr>
            <p:sp>
              <p:nvSpPr>
                <p:cNvPr id="44068" name="Rectangle 30"/>
                <p:cNvSpPr>
                  <a:spLocks noChangeArrowheads="1"/>
                </p:cNvSpPr>
                <p:nvPr/>
              </p:nvSpPr>
              <p:spPr bwMode="auto">
                <a:xfrm>
                  <a:off x="6538" y="1324"/>
                  <a:ext cx="694" cy="57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nemirno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4069" name="Rectangle 84"/>
                <p:cNvSpPr>
                  <a:spLocks noChangeArrowheads="1"/>
                </p:cNvSpPr>
                <p:nvPr/>
              </p:nvSpPr>
              <p:spPr bwMode="auto">
                <a:xfrm>
                  <a:off x="6495" y="1324"/>
                  <a:ext cx="780" cy="57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4065" name="Group 87"/>
              <p:cNvGrpSpPr>
                <a:grpSpLocks/>
              </p:cNvGrpSpPr>
              <p:nvPr/>
            </p:nvGrpSpPr>
            <p:grpSpPr bwMode="auto">
              <a:xfrm>
                <a:off x="7275" y="1324"/>
                <a:ext cx="834" cy="576"/>
                <a:chOff x="7275" y="1324"/>
                <a:chExt cx="834" cy="576"/>
              </a:xfrm>
            </p:grpSpPr>
            <p:sp>
              <p:nvSpPr>
                <p:cNvPr id="44066" name="Rectangle 31"/>
                <p:cNvSpPr>
                  <a:spLocks noChangeArrowheads="1"/>
                </p:cNvSpPr>
                <p:nvPr/>
              </p:nvSpPr>
              <p:spPr bwMode="auto">
                <a:xfrm>
                  <a:off x="7318" y="1324"/>
                  <a:ext cx="748" cy="57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plače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4067" name="Rectangle 86"/>
                <p:cNvSpPr>
                  <a:spLocks noChangeArrowheads="1"/>
                </p:cNvSpPr>
                <p:nvPr/>
              </p:nvSpPr>
              <p:spPr bwMode="auto">
                <a:xfrm>
                  <a:off x="7275" y="1324"/>
                  <a:ext cx="834" cy="57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44037" name="Rectangle 89"/>
            <p:cNvSpPr>
              <a:spLocks noChangeArrowheads="1"/>
            </p:cNvSpPr>
            <p:nvPr/>
          </p:nvSpPr>
          <p:spPr bwMode="auto">
            <a:xfrm>
              <a:off x="-3" y="-3"/>
              <a:ext cx="8115" cy="1906"/>
            </a:xfrm>
            <a:prstGeom prst="rect">
              <a:avLst/>
            </a:prstGeom>
            <a:noFill/>
            <a:ln w="11112" cap="sq">
              <a:solidFill>
                <a:srgbClr val="A0A0A0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b="1">
                <a:cs typeface="Times New Roman" pitchFamily="18" charset="0"/>
              </a:rPr>
              <a:t>Položajne Vojta reakcije</a:t>
            </a:r>
            <a:endParaRPr lang="en-US">
              <a:cs typeface="Times New Roman" pitchFamily="18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05000"/>
            <a:ext cx="7924800" cy="43434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sr-Latn-CS" smtClean="0">
                <a:cs typeface="Times New Roman" pitchFamily="18" charset="0"/>
              </a:rPr>
              <a:t>Normalni nalaz</a:t>
            </a:r>
            <a:r>
              <a:rPr lang="en-US" smtClean="0">
                <a:cs typeface="Times New Roman" pitchFamily="18" charset="0"/>
              </a:rPr>
              <a:t> (sve probe uredne)</a:t>
            </a:r>
          </a:p>
          <a:p>
            <a:pPr eaLnBrk="1" hangingPunct="1"/>
            <a:r>
              <a:rPr lang="sr-Latn-CS" smtClean="0">
                <a:cs typeface="Times New Roman" pitchFamily="18" charset="0"/>
              </a:rPr>
              <a:t>Lakša oštećenja (1-3 abn VR)</a:t>
            </a:r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sr-Latn-CS" smtClean="0">
                <a:cs typeface="Times New Roman" pitchFamily="18" charset="0"/>
              </a:rPr>
              <a:t>Laka oštećenja (4-5 abn VR)</a:t>
            </a:r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sr-Latn-CS" smtClean="0">
                <a:cs typeface="Times New Roman" pitchFamily="18" charset="0"/>
              </a:rPr>
              <a:t>Srednje teška oštećenja (6-7 abnVR)</a:t>
            </a:r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sr-Latn-CS" smtClean="0">
                <a:cs typeface="Times New Roman" pitchFamily="18" charset="0"/>
              </a:rPr>
              <a:t>Teška oštećenja ( 7 abn VR + smetnje tonusa)</a:t>
            </a:r>
            <a:endParaRPr lang="en-US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>
                <a:cs typeface="Times New Roman" pitchFamily="18" charset="0"/>
              </a:rPr>
              <a:t>Primitivni refleksi</a:t>
            </a:r>
            <a:endParaRPr lang="en-US">
              <a:cs typeface="Times New Roman" pitchFamily="18" charset="0"/>
            </a:endParaRPr>
          </a:p>
        </p:txBody>
      </p:sp>
      <p:grpSp>
        <p:nvGrpSpPr>
          <p:cNvPr id="46083" name="Group 96"/>
          <p:cNvGrpSpPr>
            <a:grpSpLocks/>
          </p:cNvGrpSpPr>
          <p:nvPr/>
        </p:nvGrpSpPr>
        <p:grpSpPr bwMode="auto">
          <a:xfrm>
            <a:off x="381000" y="2133600"/>
            <a:ext cx="7620000" cy="3362325"/>
            <a:chOff x="-3" y="-3"/>
            <a:chExt cx="3833" cy="2118"/>
          </a:xfrm>
        </p:grpSpPr>
        <p:grpSp>
          <p:nvGrpSpPr>
            <p:cNvPr id="46084" name="Group 94"/>
            <p:cNvGrpSpPr>
              <a:grpSpLocks/>
            </p:cNvGrpSpPr>
            <p:nvPr/>
          </p:nvGrpSpPr>
          <p:grpSpPr bwMode="auto">
            <a:xfrm>
              <a:off x="0" y="0"/>
              <a:ext cx="3827" cy="2112"/>
              <a:chOff x="0" y="0"/>
              <a:chExt cx="3827" cy="2112"/>
            </a:xfrm>
          </p:grpSpPr>
          <p:grpSp>
            <p:nvGrpSpPr>
              <p:cNvPr id="46086" name="Group 35"/>
              <p:cNvGrpSpPr>
                <a:grpSpLocks/>
              </p:cNvGrpSpPr>
              <p:nvPr/>
            </p:nvGrpSpPr>
            <p:grpSpPr bwMode="auto">
              <a:xfrm>
                <a:off x="0" y="0"/>
                <a:ext cx="345" cy="500"/>
                <a:chOff x="0" y="0"/>
                <a:chExt cx="345" cy="500"/>
              </a:xfrm>
            </p:grpSpPr>
            <p:sp>
              <p:nvSpPr>
                <p:cNvPr id="46174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259" cy="50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levo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 i="1"/>
                </a:p>
              </p:txBody>
            </p:sp>
            <p:sp>
              <p:nvSpPr>
                <p:cNvPr id="46175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45" cy="50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087" name="Group 37"/>
              <p:cNvGrpSpPr>
                <a:grpSpLocks/>
              </p:cNvGrpSpPr>
              <p:nvPr/>
            </p:nvGrpSpPr>
            <p:grpSpPr bwMode="auto">
              <a:xfrm>
                <a:off x="345" y="0"/>
                <a:ext cx="950" cy="500"/>
                <a:chOff x="345" y="0"/>
                <a:chExt cx="950" cy="500"/>
              </a:xfrm>
            </p:grpSpPr>
            <p:sp>
              <p:nvSpPr>
                <p:cNvPr id="46172" name="Rectangle 5"/>
                <p:cNvSpPr>
                  <a:spLocks noChangeArrowheads="1"/>
                </p:cNvSpPr>
                <p:nvPr/>
              </p:nvSpPr>
              <p:spPr bwMode="auto">
                <a:xfrm>
                  <a:off x="388" y="0"/>
                  <a:ext cx="864" cy="50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refleks hvatanja. šaka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6173" name="Rectangle 36"/>
                <p:cNvSpPr>
                  <a:spLocks noChangeArrowheads="1"/>
                </p:cNvSpPr>
                <p:nvPr/>
              </p:nvSpPr>
              <p:spPr bwMode="auto">
                <a:xfrm>
                  <a:off x="345" y="0"/>
                  <a:ext cx="950" cy="50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088" name="Group 39"/>
              <p:cNvGrpSpPr>
                <a:grpSpLocks/>
              </p:cNvGrpSpPr>
              <p:nvPr/>
            </p:nvGrpSpPr>
            <p:grpSpPr bwMode="auto">
              <a:xfrm>
                <a:off x="1295" y="0"/>
                <a:ext cx="446" cy="500"/>
                <a:chOff x="1295" y="0"/>
                <a:chExt cx="446" cy="500"/>
              </a:xfrm>
            </p:grpSpPr>
            <p:sp>
              <p:nvSpPr>
                <p:cNvPr id="46170" name="Rectangle 6"/>
                <p:cNvSpPr>
                  <a:spLocks noChangeArrowheads="1"/>
                </p:cNvSpPr>
                <p:nvPr/>
              </p:nvSpPr>
              <p:spPr bwMode="auto">
                <a:xfrm>
                  <a:off x="1338" y="0"/>
                  <a:ext cx="360" cy="50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desno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6171" name="Rectangle 38"/>
                <p:cNvSpPr>
                  <a:spLocks noChangeArrowheads="1"/>
                </p:cNvSpPr>
                <p:nvPr/>
              </p:nvSpPr>
              <p:spPr bwMode="auto">
                <a:xfrm>
                  <a:off x="1295" y="0"/>
                  <a:ext cx="446" cy="50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089" name="Group 41"/>
              <p:cNvGrpSpPr>
                <a:grpSpLocks/>
              </p:cNvGrpSpPr>
              <p:nvPr/>
            </p:nvGrpSpPr>
            <p:grpSpPr bwMode="auto">
              <a:xfrm>
                <a:off x="1741" y="0"/>
                <a:ext cx="374" cy="500"/>
                <a:chOff x="1741" y="0"/>
                <a:chExt cx="374" cy="500"/>
              </a:xfrm>
            </p:grpSpPr>
            <p:sp>
              <p:nvSpPr>
                <p:cNvPr id="46168" name="Rectangle 7"/>
                <p:cNvSpPr>
                  <a:spLocks noChangeArrowheads="1"/>
                </p:cNvSpPr>
                <p:nvPr/>
              </p:nvSpPr>
              <p:spPr bwMode="auto">
                <a:xfrm>
                  <a:off x="1784" y="0"/>
                  <a:ext cx="288" cy="50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levo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6169" name="Rectangle 40"/>
                <p:cNvSpPr>
                  <a:spLocks noChangeArrowheads="1"/>
                </p:cNvSpPr>
                <p:nvPr/>
              </p:nvSpPr>
              <p:spPr bwMode="auto">
                <a:xfrm>
                  <a:off x="1741" y="0"/>
                  <a:ext cx="374" cy="50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090" name="Group 43"/>
              <p:cNvGrpSpPr>
                <a:grpSpLocks/>
              </p:cNvGrpSpPr>
              <p:nvPr/>
            </p:nvGrpSpPr>
            <p:grpSpPr bwMode="auto">
              <a:xfrm>
                <a:off x="2115" y="0"/>
                <a:ext cx="1238" cy="500"/>
                <a:chOff x="2115" y="0"/>
                <a:chExt cx="1238" cy="500"/>
              </a:xfrm>
            </p:grpSpPr>
            <p:sp>
              <p:nvSpPr>
                <p:cNvPr id="46166" name="Rectangle 8"/>
                <p:cNvSpPr>
                  <a:spLocks noChangeArrowheads="1"/>
                </p:cNvSpPr>
                <p:nvPr/>
              </p:nvSpPr>
              <p:spPr bwMode="auto">
                <a:xfrm>
                  <a:off x="2158" y="0"/>
                  <a:ext cx="1152" cy="50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refleks hvatanja -  stopalo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6167" name="Rectangle 42"/>
                <p:cNvSpPr>
                  <a:spLocks noChangeArrowheads="1"/>
                </p:cNvSpPr>
                <p:nvPr/>
              </p:nvSpPr>
              <p:spPr bwMode="auto">
                <a:xfrm>
                  <a:off x="2115" y="0"/>
                  <a:ext cx="1238" cy="50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091" name="Group 45"/>
              <p:cNvGrpSpPr>
                <a:grpSpLocks/>
              </p:cNvGrpSpPr>
              <p:nvPr/>
            </p:nvGrpSpPr>
            <p:grpSpPr bwMode="auto">
              <a:xfrm>
                <a:off x="3353" y="0"/>
                <a:ext cx="474" cy="500"/>
                <a:chOff x="3353" y="0"/>
                <a:chExt cx="474" cy="500"/>
              </a:xfrm>
            </p:grpSpPr>
            <p:sp>
              <p:nvSpPr>
                <p:cNvPr id="46164" name="Rectangle 9"/>
                <p:cNvSpPr>
                  <a:spLocks noChangeArrowheads="1"/>
                </p:cNvSpPr>
                <p:nvPr/>
              </p:nvSpPr>
              <p:spPr bwMode="auto">
                <a:xfrm>
                  <a:off x="3396" y="0"/>
                  <a:ext cx="388" cy="50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desno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6165" name="Rectangle 44"/>
                <p:cNvSpPr>
                  <a:spLocks noChangeArrowheads="1"/>
                </p:cNvSpPr>
                <p:nvPr/>
              </p:nvSpPr>
              <p:spPr bwMode="auto">
                <a:xfrm>
                  <a:off x="3353" y="0"/>
                  <a:ext cx="474" cy="50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092" name="Group 47"/>
              <p:cNvGrpSpPr>
                <a:grpSpLocks/>
              </p:cNvGrpSpPr>
              <p:nvPr/>
            </p:nvGrpSpPr>
            <p:grpSpPr bwMode="auto">
              <a:xfrm>
                <a:off x="0" y="500"/>
                <a:ext cx="345" cy="403"/>
                <a:chOff x="0" y="500"/>
                <a:chExt cx="345" cy="403"/>
              </a:xfrm>
            </p:grpSpPr>
            <p:sp>
              <p:nvSpPr>
                <p:cNvPr id="46162" name="Rectangle 10"/>
                <p:cNvSpPr>
                  <a:spLocks noChangeArrowheads="1"/>
                </p:cNvSpPr>
                <p:nvPr/>
              </p:nvSpPr>
              <p:spPr bwMode="auto">
                <a:xfrm>
                  <a:off x="43" y="500"/>
                  <a:ext cx="259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6163" name="Rectangle 46"/>
                <p:cNvSpPr>
                  <a:spLocks noChangeArrowheads="1"/>
                </p:cNvSpPr>
                <p:nvPr/>
              </p:nvSpPr>
              <p:spPr bwMode="auto">
                <a:xfrm>
                  <a:off x="0" y="500"/>
                  <a:ext cx="34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093" name="Group 49"/>
              <p:cNvGrpSpPr>
                <a:grpSpLocks/>
              </p:cNvGrpSpPr>
              <p:nvPr/>
            </p:nvGrpSpPr>
            <p:grpSpPr bwMode="auto">
              <a:xfrm>
                <a:off x="345" y="500"/>
                <a:ext cx="950" cy="403"/>
                <a:chOff x="345" y="500"/>
                <a:chExt cx="950" cy="403"/>
              </a:xfrm>
            </p:grpSpPr>
            <p:sp>
              <p:nvSpPr>
                <p:cNvPr id="46160" name="Rectangle 11"/>
                <p:cNvSpPr>
                  <a:spLocks noChangeArrowheads="1"/>
                </p:cNvSpPr>
                <p:nvPr/>
              </p:nvSpPr>
              <p:spPr bwMode="auto">
                <a:xfrm>
                  <a:off x="388" y="500"/>
                  <a:ext cx="864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nedostaje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6161" name="Rectangle 48"/>
                <p:cNvSpPr>
                  <a:spLocks noChangeArrowheads="1"/>
                </p:cNvSpPr>
                <p:nvPr/>
              </p:nvSpPr>
              <p:spPr bwMode="auto">
                <a:xfrm>
                  <a:off x="345" y="500"/>
                  <a:ext cx="95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094" name="Group 51"/>
              <p:cNvGrpSpPr>
                <a:grpSpLocks/>
              </p:cNvGrpSpPr>
              <p:nvPr/>
            </p:nvGrpSpPr>
            <p:grpSpPr bwMode="auto">
              <a:xfrm>
                <a:off x="1295" y="500"/>
                <a:ext cx="446" cy="403"/>
                <a:chOff x="1295" y="500"/>
                <a:chExt cx="446" cy="403"/>
              </a:xfrm>
            </p:grpSpPr>
            <p:sp>
              <p:nvSpPr>
                <p:cNvPr id="46158" name="Rectangle 12"/>
                <p:cNvSpPr>
                  <a:spLocks noChangeArrowheads="1"/>
                </p:cNvSpPr>
                <p:nvPr/>
              </p:nvSpPr>
              <p:spPr bwMode="auto">
                <a:xfrm>
                  <a:off x="1338" y="500"/>
                  <a:ext cx="360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6159" name="Rectangle 50"/>
                <p:cNvSpPr>
                  <a:spLocks noChangeArrowheads="1"/>
                </p:cNvSpPr>
                <p:nvPr/>
              </p:nvSpPr>
              <p:spPr bwMode="auto">
                <a:xfrm>
                  <a:off x="1295" y="500"/>
                  <a:ext cx="446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095" name="Group 53"/>
              <p:cNvGrpSpPr>
                <a:grpSpLocks/>
              </p:cNvGrpSpPr>
              <p:nvPr/>
            </p:nvGrpSpPr>
            <p:grpSpPr bwMode="auto">
              <a:xfrm>
                <a:off x="1741" y="500"/>
                <a:ext cx="374" cy="403"/>
                <a:chOff x="1741" y="500"/>
                <a:chExt cx="374" cy="403"/>
              </a:xfrm>
            </p:grpSpPr>
            <p:sp>
              <p:nvSpPr>
                <p:cNvPr id="46156" name="Rectangle 13"/>
                <p:cNvSpPr>
                  <a:spLocks noChangeArrowheads="1"/>
                </p:cNvSpPr>
                <p:nvPr/>
              </p:nvSpPr>
              <p:spPr bwMode="auto">
                <a:xfrm>
                  <a:off x="1784" y="500"/>
                  <a:ext cx="288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6157" name="Rectangle 52"/>
                <p:cNvSpPr>
                  <a:spLocks noChangeArrowheads="1"/>
                </p:cNvSpPr>
                <p:nvPr/>
              </p:nvSpPr>
              <p:spPr bwMode="auto">
                <a:xfrm>
                  <a:off x="1741" y="500"/>
                  <a:ext cx="374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096" name="Group 55"/>
              <p:cNvGrpSpPr>
                <a:grpSpLocks/>
              </p:cNvGrpSpPr>
              <p:nvPr/>
            </p:nvGrpSpPr>
            <p:grpSpPr bwMode="auto">
              <a:xfrm>
                <a:off x="2115" y="500"/>
                <a:ext cx="1238" cy="403"/>
                <a:chOff x="2115" y="500"/>
                <a:chExt cx="1238" cy="403"/>
              </a:xfrm>
            </p:grpSpPr>
            <p:sp>
              <p:nvSpPr>
                <p:cNvPr id="46154" name="Rectangle 14"/>
                <p:cNvSpPr>
                  <a:spLocks noChangeArrowheads="1"/>
                </p:cNvSpPr>
                <p:nvPr/>
              </p:nvSpPr>
              <p:spPr bwMode="auto">
                <a:xfrm>
                  <a:off x="2158" y="500"/>
                  <a:ext cx="1152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nedostaje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6155" name="Rectangle 54"/>
                <p:cNvSpPr>
                  <a:spLocks noChangeArrowheads="1"/>
                </p:cNvSpPr>
                <p:nvPr/>
              </p:nvSpPr>
              <p:spPr bwMode="auto">
                <a:xfrm>
                  <a:off x="2115" y="500"/>
                  <a:ext cx="12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097" name="Group 57"/>
              <p:cNvGrpSpPr>
                <a:grpSpLocks/>
              </p:cNvGrpSpPr>
              <p:nvPr/>
            </p:nvGrpSpPr>
            <p:grpSpPr bwMode="auto">
              <a:xfrm>
                <a:off x="3353" y="500"/>
                <a:ext cx="474" cy="403"/>
                <a:chOff x="3353" y="500"/>
                <a:chExt cx="474" cy="403"/>
              </a:xfrm>
            </p:grpSpPr>
            <p:sp>
              <p:nvSpPr>
                <p:cNvPr id="46152" name="Rectangle 15"/>
                <p:cNvSpPr>
                  <a:spLocks noChangeArrowheads="1"/>
                </p:cNvSpPr>
                <p:nvPr/>
              </p:nvSpPr>
              <p:spPr bwMode="auto">
                <a:xfrm>
                  <a:off x="3396" y="500"/>
                  <a:ext cx="388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6153" name="Rectangle 56"/>
                <p:cNvSpPr>
                  <a:spLocks noChangeArrowheads="1"/>
                </p:cNvSpPr>
                <p:nvPr/>
              </p:nvSpPr>
              <p:spPr bwMode="auto">
                <a:xfrm>
                  <a:off x="3353" y="500"/>
                  <a:ext cx="474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098" name="Group 59"/>
              <p:cNvGrpSpPr>
                <a:grpSpLocks/>
              </p:cNvGrpSpPr>
              <p:nvPr/>
            </p:nvGrpSpPr>
            <p:grpSpPr bwMode="auto">
              <a:xfrm>
                <a:off x="0" y="903"/>
                <a:ext cx="345" cy="403"/>
                <a:chOff x="0" y="903"/>
                <a:chExt cx="345" cy="403"/>
              </a:xfrm>
            </p:grpSpPr>
            <p:sp>
              <p:nvSpPr>
                <p:cNvPr id="46150" name="Rectangle 16"/>
                <p:cNvSpPr>
                  <a:spLocks noChangeArrowheads="1"/>
                </p:cNvSpPr>
                <p:nvPr/>
              </p:nvSpPr>
              <p:spPr bwMode="auto">
                <a:xfrm>
                  <a:off x="43" y="903"/>
                  <a:ext cx="259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6151" name="Rectangle 58"/>
                <p:cNvSpPr>
                  <a:spLocks noChangeArrowheads="1"/>
                </p:cNvSpPr>
                <p:nvPr/>
              </p:nvSpPr>
              <p:spPr bwMode="auto">
                <a:xfrm>
                  <a:off x="0" y="903"/>
                  <a:ext cx="34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099" name="Group 61"/>
              <p:cNvGrpSpPr>
                <a:grpSpLocks/>
              </p:cNvGrpSpPr>
              <p:nvPr/>
            </p:nvGrpSpPr>
            <p:grpSpPr bwMode="auto">
              <a:xfrm>
                <a:off x="345" y="903"/>
                <a:ext cx="950" cy="403"/>
                <a:chOff x="345" y="903"/>
                <a:chExt cx="950" cy="403"/>
              </a:xfrm>
            </p:grpSpPr>
            <p:sp>
              <p:nvSpPr>
                <p:cNvPr id="46148" name="Rectangle 17"/>
                <p:cNvSpPr>
                  <a:spLocks noChangeArrowheads="1"/>
                </p:cNvSpPr>
                <p:nvPr/>
              </p:nvSpPr>
              <p:spPr bwMode="auto">
                <a:xfrm>
                  <a:off x="388" y="903"/>
                  <a:ext cx="864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usporen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6149" name="Rectangle 60"/>
                <p:cNvSpPr>
                  <a:spLocks noChangeArrowheads="1"/>
                </p:cNvSpPr>
                <p:nvPr/>
              </p:nvSpPr>
              <p:spPr bwMode="auto">
                <a:xfrm>
                  <a:off x="345" y="903"/>
                  <a:ext cx="95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100" name="Group 63"/>
              <p:cNvGrpSpPr>
                <a:grpSpLocks/>
              </p:cNvGrpSpPr>
              <p:nvPr/>
            </p:nvGrpSpPr>
            <p:grpSpPr bwMode="auto">
              <a:xfrm>
                <a:off x="1295" y="903"/>
                <a:ext cx="446" cy="403"/>
                <a:chOff x="1295" y="903"/>
                <a:chExt cx="446" cy="403"/>
              </a:xfrm>
            </p:grpSpPr>
            <p:sp>
              <p:nvSpPr>
                <p:cNvPr id="46146" name="Rectangle 18"/>
                <p:cNvSpPr>
                  <a:spLocks noChangeArrowheads="1"/>
                </p:cNvSpPr>
                <p:nvPr/>
              </p:nvSpPr>
              <p:spPr bwMode="auto">
                <a:xfrm>
                  <a:off x="1338" y="903"/>
                  <a:ext cx="360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6147" name="Rectangle 62"/>
                <p:cNvSpPr>
                  <a:spLocks noChangeArrowheads="1"/>
                </p:cNvSpPr>
                <p:nvPr/>
              </p:nvSpPr>
              <p:spPr bwMode="auto">
                <a:xfrm>
                  <a:off x="1295" y="903"/>
                  <a:ext cx="446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101" name="Group 65"/>
              <p:cNvGrpSpPr>
                <a:grpSpLocks/>
              </p:cNvGrpSpPr>
              <p:nvPr/>
            </p:nvGrpSpPr>
            <p:grpSpPr bwMode="auto">
              <a:xfrm>
                <a:off x="1741" y="903"/>
                <a:ext cx="374" cy="403"/>
                <a:chOff x="1741" y="903"/>
                <a:chExt cx="374" cy="403"/>
              </a:xfrm>
            </p:grpSpPr>
            <p:sp>
              <p:nvSpPr>
                <p:cNvPr id="46144" name="Rectangle 19"/>
                <p:cNvSpPr>
                  <a:spLocks noChangeArrowheads="1"/>
                </p:cNvSpPr>
                <p:nvPr/>
              </p:nvSpPr>
              <p:spPr bwMode="auto">
                <a:xfrm>
                  <a:off x="1784" y="903"/>
                  <a:ext cx="288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6145" name="Rectangle 64"/>
                <p:cNvSpPr>
                  <a:spLocks noChangeArrowheads="1"/>
                </p:cNvSpPr>
                <p:nvPr/>
              </p:nvSpPr>
              <p:spPr bwMode="auto">
                <a:xfrm>
                  <a:off x="1741" y="903"/>
                  <a:ext cx="374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102" name="Group 67"/>
              <p:cNvGrpSpPr>
                <a:grpSpLocks/>
              </p:cNvGrpSpPr>
              <p:nvPr/>
            </p:nvGrpSpPr>
            <p:grpSpPr bwMode="auto">
              <a:xfrm>
                <a:off x="2115" y="903"/>
                <a:ext cx="1238" cy="403"/>
                <a:chOff x="2115" y="903"/>
                <a:chExt cx="1238" cy="403"/>
              </a:xfrm>
            </p:grpSpPr>
            <p:sp>
              <p:nvSpPr>
                <p:cNvPr id="46142" name="Rectangle 20"/>
                <p:cNvSpPr>
                  <a:spLocks noChangeArrowheads="1"/>
                </p:cNvSpPr>
                <p:nvPr/>
              </p:nvSpPr>
              <p:spPr bwMode="auto">
                <a:xfrm>
                  <a:off x="2158" y="903"/>
                  <a:ext cx="1152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usporen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6143" name="Rectangle 66"/>
                <p:cNvSpPr>
                  <a:spLocks noChangeArrowheads="1"/>
                </p:cNvSpPr>
                <p:nvPr/>
              </p:nvSpPr>
              <p:spPr bwMode="auto">
                <a:xfrm>
                  <a:off x="2115" y="903"/>
                  <a:ext cx="12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103" name="Group 69"/>
              <p:cNvGrpSpPr>
                <a:grpSpLocks/>
              </p:cNvGrpSpPr>
              <p:nvPr/>
            </p:nvGrpSpPr>
            <p:grpSpPr bwMode="auto">
              <a:xfrm>
                <a:off x="3353" y="903"/>
                <a:ext cx="474" cy="403"/>
                <a:chOff x="3353" y="903"/>
                <a:chExt cx="474" cy="403"/>
              </a:xfrm>
            </p:grpSpPr>
            <p:sp>
              <p:nvSpPr>
                <p:cNvPr id="46140" name="Rectangle 21"/>
                <p:cNvSpPr>
                  <a:spLocks noChangeArrowheads="1"/>
                </p:cNvSpPr>
                <p:nvPr/>
              </p:nvSpPr>
              <p:spPr bwMode="auto">
                <a:xfrm>
                  <a:off x="3396" y="903"/>
                  <a:ext cx="388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6141" name="Rectangle 68"/>
                <p:cNvSpPr>
                  <a:spLocks noChangeArrowheads="1"/>
                </p:cNvSpPr>
                <p:nvPr/>
              </p:nvSpPr>
              <p:spPr bwMode="auto">
                <a:xfrm>
                  <a:off x="3353" y="903"/>
                  <a:ext cx="474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104" name="Group 71"/>
              <p:cNvGrpSpPr>
                <a:grpSpLocks/>
              </p:cNvGrpSpPr>
              <p:nvPr/>
            </p:nvGrpSpPr>
            <p:grpSpPr bwMode="auto">
              <a:xfrm>
                <a:off x="0" y="1306"/>
                <a:ext cx="345" cy="403"/>
                <a:chOff x="0" y="1306"/>
                <a:chExt cx="345" cy="403"/>
              </a:xfrm>
            </p:grpSpPr>
            <p:sp>
              <p:nvSpPr>
                <p:cNvPr id="46138" name="Rectangle 22"/>
                <p:cNvSpPr>
                  <a:spLocks noChangeArrowheads="1"/>
                </p:cNvSpPr>
                <p:nvPr/>
              </p:nvSpPr>
              <p:spPr bwMode="auto">
                <a:xfrm>
                  <a:off x="43" y="1306"/>
                  <a:ext cx="259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6139" name="Rectangle 70"/>
                <p:cNvSpPr>
                  <a:spLocks noChangeArrowheads="1"/>
                </p:cNvSpPr>
                <p:nvPr/>
              </p:nvSpPr>
              <p:spPr bwMode="auto">
                <a:xfrm>
                  <a:off x="0" y="1306"/>
                  <a:ext cx="34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105" name="Group 73"/>
              <p:cNvGrpSpPr>
                <a:grpSpLocks/>
              </p:cNvGrpSpPr>
              <p:nvPr/>
            </p:nvGrpSpPr>
            <p:grpSpPr bwMode="auto">
              <a:xfrm>
                <a:off x="345" y="1306"/>
                <a:ext cx="950" cy="403"/>
                <a:chOff x="345" y="1306"/>
                <a:chExt cx="950" cy="403"/>
              </a:xfrm>
            </p:grpSpPr>
            <p:sp>
              <p:nvSpPr>
                <p:cNvPr id="46136" name="Rectangle 23"/>
                <p:cNvSpPr>
                  <a:spLocks noChangeArrowheads="1"/>
                </p:cNvSpPr>
                <p:nvPr/>
              </p:nvSpPr>
              <p:spPr bwMode="auto">
                <a:xfrm>
                  <a:off x="388" y="1306"/>
                  <a:ext cx="864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nepotpuna fleksija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6137" name="Rectangle 72"/>
                <p:cNvSpPr>
                  <a:spLocks noChangeArrowheads="1"/>
                </p:cNvSpPr>
                <p:nvPr/>
              </p:nvSpPr>
              <p:spPr bwMode="auto">
                <a:xfrm>
                  <a:off x="345" y="1306"/>
                  <a:ext cx="95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106" name="Group 75"/>
              <p:cNvGrpSpPr>
                <a:grpSpLocks/>
              </p:cNvGrpSpPr>
              <p:nvPr/>
            </p:nvGrpSpPr>
            <p:grpSpPr bwMode="auto">
              <a:xfrm>
                <a:off x="1295" y="1306"/>
                <a:ext cx="446" cy="403"/>
                <a:chOff x="1295" y="1306"/>
                <a:chExt cx="446" cy="403"/>
              </a:xfrm>
            </p:grpSpPr>
            <p:sp>
              <p:nvSpPr>
                <p:cNvPr id="46134" name="Rectangle 24"/>
                <p:cNvSpPr>
                  <a:spLocks noChangeArrowheads="1"/>
                </p:cNvSpPr>
                <p:nvPr/>
              </p:nvSpPr>
              <p:spPr bwMode="auto">
                <a:xfrm>
                  <a:off x="1338" y="1306"/>
                  <a:ext cx="360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6135" name="Rectangle 74"/>
                <p:cNvSpPr>
                  <a:spLocks noChangeArrowheads="1"/>
                </p:cNvSpPr>
                <p:nvPr/>
              </p:nvSpPr>
              <p:spPr bwMode="auto">
                <a:xfrm>
                  <a:off x="1295" y="1306"/>
                  <a:ext cx="446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107" name="Group 77"/>
              <p:cNvGrpSpPr>
                <a:grpSpLocks/>
              </p:cNvGrpSpPr>
              <p:nvPr/>
            </p:nvGrpSpPr>
            <p:grpSpPr bwMode="auto">
              <a:xfrm>
                <a:off x="1741" y="1306"/>
                <a:ext cx="374" cy="403"/>
                <a:chOff x="1741" y="1306"/>
                <a:chExt cx="374" cy="403"/>
              </a:xfrm>
            </p:grpSpPr>
            <p:sp>
              <p:nvSpPr>
                <p:cNvPr id="46132" name="Rectangle 25"/>
                <p:cNvSpPr>
                  <a:spLocks noChangeArrowheads="1"/>
                </p:cNvSpPr>
                <p:nvPr/>
              </p:nvSpPr>
              <p:spPr bwMode="auto">
                <a:xfrm>
                  <a:off x="1784" y="1306"/>
                  <a:ext cx="288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6133" name="Rectangle 76"/>
                <p:cNvSpPr>
                  <a:spLocks noChangeArrowheads="1"/>
                </p:cNvSpPr>
                <p:nvPr/>
              </p:nvSpPr>
              <p:spPr bwMode="auto">
                <a:xfrm>
                  <a:off x="1741" y="1306"/>
                  <a:ext cx="374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108" name="Group 79"/>
              <p:cNvGrpSpPr>
                <a:grpSpLocks/>
              </p:cNvGrpSpPr>
              <p:nvPr/>
            </p:nvGrpSpPr>
            <p:grpSpPr bwMode="auto">
              <a:xfrm>
                <a:off x="2115" y="1306"/>
                <a:ext cx="1238" cy="403"/>
                <a:chOff x="2115" y="1306"/>
                <a:chExt cx="1238" cy="403"/>
              </a:xfrm>
            </p:grpSpPr>
            <p:sp>
              <p:nvSpPr>
                <p:cNvPr id="46130" name="Rectangle 26"/>
                <p:cNvSpPr>
                  <a:spLocks noChangeArrowheads="1"/>
                </p:cNvSpPr>
                <p:nvPr/>
              </p:nvSpPr>
              <p:spPr bwMode="auto">
                <a:xfrm>
                  <a:off x="2158" y="1306"/>
                  <a:ext cx="1152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nepotpuna fleksija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6131" name="Rectangle 78"/>
                <p:cNvSpPr>
                  <a:spLocks noChangeArrowheads="1"/>
                </p:cNvSpPr>
                <p:nvPr/>
              </p:nvSpPr>
              <p:spPr bwMode="auto">
                <a:xfrm>
                  <a:off x="2115" y="1306"/>
                  <a:ext cx="12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109" name="Group 81"/>
              <p:cNvGrpSpPr>
                <a:grpSpLocks/>
              </p:cNvGrpSpPr>
              <p:nvPr/>
            </p:nvGrpSpPr>
            <p:grpSpPr bwMode="auto">
              <a:xfrm>
                <a:off x="3353" y="1306"/>
                <a:ext cx="474" cy="403"/>
                <a:chOff x="3353" y="1306"/>
                <a:chExt cx="474" cy="403"/>
              </a:xfrm>
            </p:grpSpPr>
            <p:sp>
              <p:nvSpPr>
                <p:cNvPr id="46128" name="Rectangle 27"/>
                <p:cNvSpPr>
                  <a:spLocks noChangeArrowheads="1"/>
                </p:cNvSpPr>
                <p:nvPr/>
              </p:nvSpPr>
              <p:spPr bwMode="auto">
                <a:xfrm>
                  <a:off x="3396" y="1306"/>
                  <a:ext cx="388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6129" name="Rectangle 80"/>
                <p:cNvSpPr>
                  <a:spLocks noChangeArrowheads="1"/>
                </p:cNvSpPr>
                <p:nvPr/>
              </p:nvSpPr>
              <p:spPr bwMode="auto">
                <a:xfrm>
                  <a:off x="3353" y="1306"/>
                  <a:ext cx="474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110" name="Group 83"/>
              <p:cNvGrpSpPr>
                <a:grpSpLocks/>
              </p:cNvGrpSpPr>
              <p:nvPr/>
            </p:nvGrpSpPr>
            <p:grpSpPr bwMode="auto">
              <a:xfrm>
                <a:off x="0" y="1709"/>
                <a:ext cx="345" cy="403"/>
                <a:chOff x="0" y="1709"/>
                <a:chExt cx="345" cy="403"/>
              </a:xfrm>
            </p:grpSpPr>
            <p:sp>
              <p:nvSpPr>
                <p:cNvPr id="46126" name="Rectangle 28"/>
                <p:cNvSpPr>
                  <a:spLocks noChangeArrowheads="1"/>
                </p:cNvSpPr>
                <p:nvPr/>
              </p:nvSpPr>
              <p:spPr bwMode="auto">
                <a:xfrm>
                  <a:off x="43" y="1709"/>
                  <a:ext cx="259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6127" name="Rectangle 82"/>
                <p:cNvSpPr>
                  <a:spLocks noChangeArrowheads="1"/>
                </p:cNvSpPr>
                <p:nvPr/>
              </p:nvSpPr>
              <p:spPr bwMode="auto">
                <a:xfrm>
                  <a:off x="0" y="1709"/>
                  <a:ext cx="34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111" name="Group 85"/>
              <p:cNvGrpSpPr>
                <a:grpSpLocks/>
              </p:cNvGrpSpPr>
              <p:nvPr/>
            </p:nvGrpSpPr>
            <p:grpSpPr bwMode="auto">
              <a:xfrm>
                <a:off x="345" y="1709"/>
                <a:ext cx="950" cy="403"/>
                <a:chOff x="345" y="1709"/>
                <a:chExt cx="950" cy="403"/>
              </a:xfrm>
            </p:grpSpPr>
            <p:sp>
              <p:nvSpPr>
                <p:cNvPr id="46124" name="Rectangle 29"/>
                <p:cNvSpPr>
                  <a:spLocks noChangeArrowheads="1"/>
                </p:cNvSpPr>
                <p:nvPr/>
              </p:nvSpPr>
              <p:spPr bwMode="auto">
                <a:xfrm>
                  <a:off x="388" y="1709"/>
                  <a:ext cx="864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puna fleksija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6125" name="Rectangle 84"/>
                <p:cNvSpPr>
                  <a:spLocks noChangeArrowheads="1"/>
                </p:cNvSpPr>
                <p:nvPr/>
              </p:nvSpPr>
              <p:spPr bwMode="auto">
                <a:xfrm>
                  <a:off x="345" y="1709"/>
                  <a:ext cx="95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112" name="Group 87"/>
              <p:cNvGrpSpPr>
                <a:grpSpLocks/>
              </p:cNvGrpSpPr>
              <p:nvPr/>
            </p:nvGrpSpPr>
            <p:grpSpPr bwMode="auto">
              <a:xfrm>
                <a:off x="1295" y="1709"/>
                <a:ext cx="446" cy="403"/>
                <a:chOff x="1295" y="1709"/>
                <a:chExt cx="446" cy="403"/>
              </a:xfrm>
            </p:grpSpPr>
            <p:sp>
              <p:nvSpPr>
                <p:cNvPr id="46122" name="Rectangle 30"/>
                <p:cNvSpPr>
                  <a:spLocks noChangeArrowheads="1"/>
                </p:cNvSpPr>
                <p:nvPr/>
              </p:nvSpPr>
              <p:spPr bwMode="auto">
                <a:xfrm>
                  <a:off x="1338" y="1709"/>
                  <a:ext cx="360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6123" name="Rectangle 86"/>
                <p:cNvSpPr>
                  <a:spLocks noChangeArrowheads="1"/>
                </p:cNvSpPr>
                <p:nvPr/>
              </p:nvSpPr>
              <p:spPr bwMode="auto">
                <a:xfrm>
                  <a:off x="1295" y="1709"/>
                  <a:ext cx="446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113" name="Group 89"/>
              <p:cNvGrpSpPr>
                <a:grpSpLocks/>
              </p:cNvGrpSpPr>
              <p:nvPr/>
            </p:nvGrpSpPr>
            <p:grpSpPr bwMode="auto">
              <a:xfrm>
                <a:off x="1741" y="1709"/>
                <a:ext cx="374" cy="403"/>
                <a:chOff x="1741" y="1709"/>
                <a:chExt cx="374" cy="403"/>
              </a:xfrm>
            </p:grpSpPr>
            <p:sp>
              <p:nvSpPr>
                <p:cNvPr id="46120" name="Rectangle 31"/>
                <p:cNvSpPr>
                  <a:spLocks noChangeArrowheads="1"/>
                </p:cNvSpPr>
                <p:nvPr/>
              </p:nvSpPr>
              <p:spPr bwMode="auto">
                <a:xfrm>
                  <a:off x="1784" y="1709"/>
                  <a:ext cx="288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6121" name="Rectangle 88"/>
                <p:cNvSpPr>
                  <a:spLocks noChangeArrowheads="1"/>
                </p:cNvSpPr>
                <p:nvPr/>
              </p:nvSpPr>
              <p:spPr bwMode="auto">
                <a:xfrm>
                  <a:off x="1741" y="1709"/>
                  <a:ext cx="374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114" name="Group 91"/>
              <p:cNvGrpSpPr>
                <a:grpSpLocks/>
              </p:cNvGrpSpPr>
              <p:nvPr/>
            </p:nvGrpSpPr>
            <p:grpSpPr bwMode="auto">
              <a:xfrm>
                <a:off x="2115" y="1709"/>
                <a:ext cx="1238" cy="403"/>
                <a:chOff x="2115" y="1709"/>
                <a:chExt cx="1238" cy="403"/>
              </a:xfrm>
            </p:grpSpPr>
            <p:sp>
              <p:nvSpPr>
                <p:cNvPr id="46118" name="Rectangle 32"/>
                <p:cNvSpPr>
                  <a:spLocks noChangeArrowheads="1"/>
                </p:cNvSpPr>
                <p:nvPr/>
              </p:nvSpPr>
              <p:spPr bwMode="auto">
                <a:xfrm>
                  <a:off x="2158" y="1709"/>
                  <a:ext cx="1152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puna fleksija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6119" name="Rectangle 90"/>
                <p:cNvSpPr>
                  <a:spLocks noChangeArrowheads="1"/>
                </p:cNvSpPr>
                <p:nvPr/>
              </p:nvSpPr>
              <p:spPr bwMode="auto">
                <a:xfrm>
                  <a:off x="2115" y="1709"/>
                  <a:ext cx="12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115" name="Group 93"/>
              <p:cNvGrpSpPr>
                <a:grpSpLocks/>
              </p:cNvGrpSpPr>
              <p:nvPr/>
            </p:nvGrpSpPr>
            <p:grpSpPr bwMode="auto">
              <a:xfrm>
                <a:off x="3353" y="1709"/>
                <a:ext cx="474" cy="403"/>
                <a:chOff x="3353" y="1709"/>
                <a:chExt cx="474" cy="403"/>
              </a:xfrm>
            </p:grpSpPr>
            <p:sp>
              <p:nvSpPr>
                <p:cNvPr id="46116" name="Rectangle 33"/>
                <p:cNvSpPr>
                  <a:spLocks noChangeArrowheads="1"/>
                </p:cNvSpPr>
                <p:nvPr/>
              </p:nvSpPr>
              <p:spPr bwMode="auto">
                <a:xfrm>
                  <a:off x="3396" y="1709"/>
                  <a:ext cx="388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6117" name="Rectangle 92"/>
                <p:cNvSpPr>
                  <a:spLocks noChangeArrowheads="1"/>
                </p:cNvSpPr>
                <p:nvPr/>
              </p:nvSpPr>
              <p:spPr bwMode="auto">
                <a:xfrm>
                  <a:off x="3353" y="1709"/>
                  <a:ext cx="474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46085" name="Rectangle 95"/>
            <p:cNvSpPr>
              <a:spLocks noChangeArrowheads="1"/>
            </p:cNvSpPr>
            <p:nvPr/>
          </p:nvSpPr>
          <p:spPr bwMode="auto">
            <a:xfrm>
              <a:off x="-3" y="-3"/>
              <a:ext cx="3833" cy="2118"/>
            </a:xfrm>
            <a:prstGeom prst="rect">
              <a:avLst/>
            </a:prstGeom>
            <a:noFill/>
            <a:ln w="11112" cap="sq">
              <a:solidFill>
                <a:srgbClr val="A0A0A0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>
                <a:cs typeface="Times New Roman" pitchFamily="18" charset="0"/>
              </a:rPr>
              <a:t>Primitivni refleksi</a:t>
            </a:r>
            <a:endParaRPr lang="en-US">
              <a:cs typeface="Times New Roman" pitchFamily="18" charset="0"/>
            </a:endParaRPr>
          </a:p>
        </p:txBody>
      </p:sp>
      <p:grpSp>
        <p:nvGrpSpPr>
          <p:cNvPr id="47107" name="Group 96"/>
          <p:cNvGrpSpPr>
            <a:grpSpLocks/>
          </p:cNvGrpSpPr>
          <p:nvPr/>
        </p:nvGrpSpPr>
        <p:grpSpPr bwMode="auto">
          <a:xfrm>
            <a:off x="457200" y="2133600"/>
            <a:ext cx="8153400" cy="3362325"/>
            <a:chOff x="-3" y="-3"/>
            <a:chExt cx="3833" cy="2118"/>
          </a:xfrm>
        </p:grpSpPr>
        <p:grpSp>
          <p:nvGrpSpPr>
            <p:cNvPr id="47108" name="Group 94"/>
            <p:cNvGrpSpPr>
              <a:grpSpLocks/>
            </p:cNvGrpSpPr>
            <p:nvPr/>
          </p:nvGrpSpPr>
          <p:grpSpPr bwMode="auto">
            <a:xfrm>
              <a:off x="0" y="0"/>
              <a:ext cx="3827" cy="2112"/>
              <a:chOff x="0" y="0"/>
              <a:chExt cx="3827" cy="2112"/>
            </a:xfrm>
          </p:grpSpPr>
          <p:grpSp>
            <p:nvGrpSpPr>
              <p:cNvPr id="47110" name="Group 35"/>
              <p:cNvGrpSpPr>
                <a:grpSpLocks/>
              </p:cNvGrpSpPr>
              <p:nvPr/>
            </p:nvGrpSpPr>
            <p:grpSpPr bwMode="auto">
              <a:xfrm>
                <a:off x="0" y="0"/>
                <a:ext cx="345" cy="500"/>
                <a:chOff x="0" y="0"/>
                <a:chExt cx="345" cy="500"/>
              </a:xfrm>
            </p:grpSpPr>
            <p:sp>
              <p:nvSpPr>
                <p:cNvPr id="47198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259" cy="50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>
                      <a:cs typeface="Times New Roman" pitchFamily="18" charset="0"/>
                    </a:rPr>
                    <a:t>levo</a:t>
                  </a:r>
                  <a:endParaRPr lang="en-GB" sz="1400">
                    <a:cs typeface="Times New Roman" pitchFamily="18" charset="0"/>
                  </a:endParaRPr>
                </a:p>
                <a:p>
                  <a:pPr eaLnBrk="0" hangingPunct="0"/>
                  <a:endParaRPr lang="en-GB" sz="1400"/>
                </a:p>
              </p:txBody>
            </p:sp>
            <p:sp>
              <p:nvSpPr>
                <p:cNvPr id="47199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45" cy="50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7111" name="Group 37"/>
              <p:cNvGrpSpPr>
                <a:grpSpLocks/>
              </p:cNvGrpSpPr>
              <p:nvPr/>
            </p:nvGrpSpPr>
            <p:grpSpPr bwMode="auto">
              <a:xfrm>
                <a:off x="345" y="0"/>
                <a:ext cx="969" cy="500"/>
                <a:chOff x="345" y="0"/>
                <a:chExt cx="969" cy="500"/>
              </a:xfrm>
            </p:grpSpPr>
            <p:sp>
              <p:nvSpPr>
                <p:cNvPr id="47196" name="Rectangle 5"/>
                <p:cNvSpPr>
                  <a:spLocks noChangeArrowheads="1"/>
                </p:cNvSpPr>
                <p:nvPr/>
              </p:nvSpPr>
              <p:spPr bwMode="auto">
                <a:xfrm>
                  <a:off x="388" y="0"/>
                  <a:ext cx="883" cy="50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>
                      <a:cs typeface="Times New Roman" pitchFamily="18" charset="0"/>
                    </a:rPr>
                    <a:t>refleks korena šake</a:t>
                  </a:r>
                  <a:endParaRPr lang="en-GB" sz="1400">
                    <a:cs typeface="Times New Roman" pitchFamily="18" charset="0"/>
                  </a:endParaRPr>
                </a:p>
                <a:p>
                  <a:pPr eaLnBrk="0" hangingPunct="0"/>
                  <a:endParaRPr lang="en-GB" sz="1400"/>
                </a:p>
              </p:txBody>
            </p:sp>
            <p:sp>
              <p:nvSpPr>
                <p:cNvPr id="47197" name="Rectangle 36"/>
                <p:cNvSpPr>
                  <a:spLocks noChangeArrowheads="1"/>
                </p:cNvSpPr>
                <p:nvPr/>
              </p:nvSpPr>
              <p:spPr bwMode="auto">
                <a:xfrm>
                  <a:off x="345" y="0"/>
                  <a:ext cx="969" cy="50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7112" name="Group 39"/>
              <p:cNvGrpSpPr>
                <a:grpSpLocks/>
              </p:cNvGrpSpPr>
              <p:nvPr/>
            </p:nvGrpSpPr>
            <p:grpSpPr bwMode="auto">
              <a:xfrm>
                <a:off x="1314" y="0"/>
                <a:ext cx="427" cy="500"/>
                <a:chOff x="1314" y="0"/>
                <a:chExt cx="427" cy="500"/>
              </a:xfrm>
            </p:grpSpPr>
            <p:sp>
              <p:nvSpPr>
                <p:cNvPr id="47194" name="Rectangle 6"/>
                <p:cNvSpPr>
                  <a:spLocks noChangeArrowheads="1"/>
                </p:cNvSpPr>
                <p:nvPr/>
              </p:nvSpPr>
              <p:spPr bwMode="auto">
                <a:xfrm>
                  <a:off x="1357" y="0"/>
                  <a:ext cx="341" cy="50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>
                      <a:cs typeface="Times New Roman" pitchFamily="18" charset="0"/>
                    </a:rPr>
                    <a:t>desno</a:t>
                  </a:r>
                  <a:endParaRPr lang="en-GB" sz="1400">
                    <a:cs typeface="Times New Roman" pitchFamily="18" charset="0"/>
                  </a:endParaRPr>
                </a:p>
                <a:p>
                  <a:pPr eaLnBrk="0" hangingPunct="0"/>
                  <a:endParaRPr lang="en-GB" sz="1400"/>
                </a:p>
              </p:txBody>
            </p:sp>
            <p:sp>
              <p:nvSpPr>
                <p:cNvPr id="47195" name="Rectangle 38"/>
                <p:cNvSpPr>
                  <a:spLocks noChangeArrowheads="1"/>
                </p:cNvSpPr>
                <p:nvPr/>
              </p:nvSpPr>
              <p:spPr bwMode="auto">
                <a:xfrm>
                  <a:off x="1314" y="0"/>
                  <a:ext cx="427" cy="50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7113" name="Group 41"/>
              <p:cNvGrpSpPr>
                <a:grpSpLocks/>
              </p:cNvGrpSpPr>
              <p:nvPr/>
            </p:nvGrpSpPr>
            <p:grpSpPr bwMode="auto">
              <a:xfrm>
                <a:off x="1741" y="0"/>
                <a:ext cx="374" cy="500"/>
                <a:chOff x="1741" y="0"/>
                <a:chExt cx="374" cy="500"/>
              </a:xfrm>
            </p:grpSpPr>
            <p:sp>
              <p:nvSpPr>
                <p:cNvPr id="47192" name="Rectangle 7"/>
                <p:cNvSpPr>
                  <a:spLocks noChangeArrowheads="1"/>
                </p:cNvSpPr>
                <p:nvPr/>
              </p:nvSpPr>
              <p:spPr bwMode="auto">
                <a:xfrm>
                  <a:off x="1784" y="0"/>
                  <a:ext cx="288" cy="50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>
                      <a:cs typeface="Times New Roman" pitchFamily="18" charset="0"/>
                    </a:rPr>
                    <a:t>levo</a:t>
                  </a:r>
                  <a:endParaRPr lang="en-GB" sz="1400">
                    <a:cs typeface="Times New Roman" pitchFamily="18" charset="0"/>
                  </a:endParaRPr>
                </a:p>
                <a:p>
                  <a:pPr eaLnBrk="0" hangingPunct="0"/>
                  <a:endParaRPr lang="en-GB" sz="1400"/>
                </a:p>
              </p:txBody>
            </p:sp>
            <p:sp>
              <p:nvSpPr>
                <p:cNvPr id="47193" name="Rectangle 40"/>
                <p:cNvSpPr>
                  <a:spLocks noChangeArrowheads="1"/>
                </p:cNvSpPr>
                <p:nvPr/>
              </p:nvSpPr>
              <p:spPr bwMode="auto">
                <a:xfrm>
                  <a:off x="1741" y="0"/>
                  <a:ext cx="374" cy="50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7114" name="Group 43"/>
              <p:cNvGrpSpPr>
                <a:grpSpLocks/>
              </p:cNvGrpSpPr>
              <p:nvPr/>
            </p:nvGrpSpPr>
            <p:grpSpPr bwMode="auto">
              <a:xfrm>
                <a:off x="2115" y="0"/>
                <a:ext cx="1238" cy="500"/>
                <a:chOff x="2115" y="0"/>
                <a:chExt cx="1238" cy="500"/>
              </a:xfrm>
            </p:grpSpPr>
            <p:sp>
              <p:nvSpPr>
                <p:cNvPr id="47190" name="Rectangle 8"/>
                <p:cNvSpPr>
                  <a:spLocks noChangeArrowheads="1"/>
                </p:cNvSpPr>
                <p:nvPr/>
              </p:nvSpPr>
              <p:spPr bwMode="auto">
                <a:xfrm>
                  <a:off x="2158" y="0"/>
                  <a:ext cx="1152" cy="50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>
                      <a:cs typeface="Times New Roman" pitchFamily="18" charset="0"/>
                    </a:rPr>
                    <a:t>suprapubični refleks</a:t>
                  </a:r>
                  <a:endParaRPr lang="en-GB" sz="1400">
                    <a:cs typeface="Times New Roman" pitchFamily="18" charset="0"/>
                  </a:endParaRPr>
                </a:p>
                <a:p>
                  <a:pPr eaLnBrk="0" hangingPunct="0"/>
                  <a:endParaRPr lang="en-GB" sz="1400"/>
                </a:p>
              </p:txBody>
            </p:sp>
            <p:sp>
              <p:nvSpPr>
                <p:cNvPr id="47191" name="Rectangle 42"/>
                <p:cNvSpPr>
                  <a:spLocks noChangeArrowheads="1"/>
                </p:cNvSpPr>
                <p:nvPr/>
              </p:nvSpPr>
              <p:spPr bwMode="auto">
                <a:xfrm>
                  <a:off x="2115" y="0"/>
                  <a:ext cx="1238" cy="50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7115" name="Group 45"/>
              <p:cNvGrpSpPr>
                <a:grpSpLocks/>
              </p:cNvGrpSpPr>
              <p:nvPr/>
            </p:nvGrpSpPr>
            <p:grpSpPr bwMode="auto">
              <a:xfrm>
                <a:off x="3353" y="0"/>
                <a:ext cx="474" cy="500"/>
                <a:chOff x="3353" y="0"/>
                <a:chExt cx="474" cy="500"/>
              </a:xfrm>
            </p:grpSpPr>
            <p:sp>
              <p:nvSpPr>
                <p:cNvPr id="47188" name="Rectangle 9"/>
                <p:cNvSpPr>
                  <a:spLocks noChangeArrowheads="1"/>
                </p:cNvSpPr>
                <p:nvPr/>
              </p:nvSpPr>
              <p:spPr bwMode="auto">
                <a:xfrm>
                  <a:off x="3396" y="0"/>
                  <a:ext cx="388" cy="50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>
                      <a:cs typeface="Times New Roman" pitchFamily="18" charset="0"/>
                    </a:rPr>
                    <a:t>desno</a:t>
                  </a:r>
                  <a:endParaRPr lang="en-GB" sz="1400">
                    <a:cs typeface="Times New Roman" pitchFamily="18" charset="0"/>
                  </a:endParaRPr>
                </a:p>
                <a:p>
                  <a:pPr eaLnBrk="0" hangingPunct="0"/>
                  <a:endParaRPr lang="en-GB" sz="1400"/>
                </a:p>
              </p:txBody>
            </p:sp>
            <p:sp>
              <p:nvSpPr>
                <p:cNvPr id="47189" name="Rectangle 44"/>
                <p:cNvSpPr>
                  <a:spLocks noChangeArrowheads="1"/>
                </p:cNvSpPr>
                <p:nvPr/>
              </p:nvSpPr>
              <p:spPr bwMode="auto">
                <a:xfrm>
                  <a:off x="3353" y="0"/>
                  <a:ext cx="474" cy="50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7116" name="Group 47"/>
              <p:cNvGrpSpPr>
                <a:grpSpLocks/>
              </p:cNvGrpSpPr>
              <p:nvPr/>
            </p:nvGrpSpPr>
            <p:grpSpPr bwMode="auto">
              <a:xfrm>
                <a:off x="0" y="500"/>
                <a:ext cx="345" cy="403"/>
                <a:chOff x="0" y="500"/>
                <a:chExt cx="345" cy="403"/>
              </a:xfrm>
            </p:grpSpPr>
            <p:sp>
              <p:nvSpPr>
                <p:cNvPr id="47186" name="Rectangle 10"/>
                <p:cNvSpPr>
                  <a:spLocks noChangeArrowheads="1"/>
                </p:cNvSpPr>
                <p:nvPr/>
              </p:nvSpPr>
              <p:spPr bwMode="auto">
                <a:xfrm>
                  <a:off x="43" y="500"/>
                  <a:ext cx="259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/>
                </a:p>
              </p:txBody>
            </p:sp>
            <p:sp>
              <p:nvSpPr>
                <p:cNvPr id="47187" name="Rectangle 46"/>
                <p:cNvSpPr>
                  <a:spLocks noChangeArrowheads="1"/>
                </p:cNvSpPr>
                <p:nvPr/>
              </p:nvSpPr>
              <p:spPr bwMode="auto">
                <a:xfrm>
                  <a:off x="0" y="500"/>
                  <a:ext cx="34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7117" name="Group 49"/>
              <p:cNvGrpSpPr>
                <a:grpSpLocks/>
              </p:cNvGrpSpPr>
              <p:nvPr/>
            </p:nvGrpSpPr>
            <p:grpSpPr bwMode="auto">
              <a:xfrm>
                <a:off x="345" y="500"/>
                <a:ext cx="969" cy="403"/>
                <a:chOff x="345" y="500"/>
                <a:chExt cx="969" cy="403"/>
              </a:xfrm>
            </p:grpSpPr>
            <p:sp>
              <p:nvSpPr>
                <p:cNvPr id="47184" name="Rectangle 11"/>
                <p:cNvSpPr>
                  <a:spLocks noChangeArrowheads="1"/>
                </p:cNvSpPr>
                <p:nvPr/>
              </p:nvSpPr>
              <p:spPr bwMode="auto">
                <a:xfrm>
                  <a:off x="388" y="500"/>
                  <a:ext cx="883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>
                      <a:cs typeface="Times New Roman" pitchFamily="18" charset="0"/>
                    </a:rPr>
                    <a:t>nedostaje</a:t>
                  </a:r>
                  <a:endParaRPr lang="en-GB" sz="1400">
                    <a:cs typeface="Times New Roman" pitchFamily="18" charset="0"/>
                  </a:endParaRPr>
                </a:p>
                <a:p>
                  <a:pPr eaLnBrk="0" hangingPunct="0"/>
                  <a:endParaRPr lang="en-GB" sz="1400"/>
                </a:p>
              </p:txBody>
            </p:sp>
            <p:sp>
              <p:nvSpPr>
                <p:cNvPr id="47185" name="Rectangle 48"/>
                <p:cNvSpPr>
                  <a:spLocks noChangeArrowheads="1"/>
                </p:cNvSpPr>
                <p:nvPr/>
              </p:nvSpPr>
              <p:spPr bwMode="auto">
                <a:xfrm>
                  <a:off x="345" y="500"/>
                  <a:ext cx="969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7118" name="Group 51"/>
              <p:cNvGrpSpPr>
                <a:grpSpLocks/>
              </p:cNvGrpSpPr>
              <p:nvPr/>
            </p:nvGrpSpPr>
            <p:grpSpPr bwMode="auto">
              <a:xfrm>
                <a:off x="1314" y="500"/>
                <a:ext cx="427" cy="403"/>
                <a:chOff x="1314" y="500"/>
                <a:chExt cx="427" cy="403"/>
              </a:xfrm>
            </p:grpSpPr>
            <p:sp>
              <p:nvSpPr>
                <p:cNvPr id="47182" name="Rectangle 12"/>
                <p:cNvSpPr>
                  <a:spLocks noChangeArrowheads="1"/>
                </p:cNvSpPr>
                <p:nvPr/>
              </p:nvSpPr>
              <p:spPr bwMode="auto">
                <a:xfrm>
                  <a:off x="1357" y="500"/>
                  <a:ext cx="341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/>
                </a:p>
              </p:txBody>
            </p:sp>
            <p:sp>
              <p:nvSpPr>
                <p:cNvPr id="47183" name="Rectangle 50"/>
                <p:cNvSpPr>
                  <a:spLocks noChangeArrowheads="1"/>
                </p:cNvSpPr>
                <p:nvPr/>
              </p:nvSpPr>
              <p:spPr bwMode="auto">
                <a:xfrm>
                  <a:off x="1314" y="500"/>
                  <a:ext cx="427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7119" name="Group 53"/>
              <p:cNvGrpSpPr>
                <a:grpSpLocks/>
              </p:cNvGrpSpPr>
              <p:nvPr/>
            </p:nvGrpSpPr>
            <p:grpSpPr bwMode="auto">
              <a:xfrm>
                <a:off x="1741" y="500"/>
                <a:ext cx="374" cy="403"/>
                <a:chOff x="1741" y="500"/>
                <a:chExt cx="374" cy="403"/>
              </a:xfrm>
            </p:grpSpPr>
            <p:sp>
              <p:nvSpPr>
                <p:cNvPr id="47180" name="Rectangle 13"/>
                <p:cNvSpPr>
                  <a:spLocks noChangeArrowheads="1"/>
                </p:cNvSpPr>
                <p:nvPr/>
              </p:nvSpPr>
              <p:spPr bwMode="auto">
                <a:xfrm>
                  <a:off x="1784" y="500"/>
                  <a:ext cx="288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/>
                </a:p>
              </p:txBody>
            </p:sp>
            <p:sp>
              <p:nvSpPr>
                <p:cNvPr id="47181" name="Rectangle 52"/>
                <p:cNvSpPr>
                  <a:spLocks noChangeArrowheads="1"/>
                </p:cNvSpPr>
                <p:nvPr/>
              </p:nvSpPr>
              <p:spPr bwMode="auto">
                <a:xfrm>
                  <a:off x="1741" y="500"/>
                  <a:ext cx="374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7120" name="Group 55"/>
              <p:cNvGrpSpPr>
                <a:grpSpLocks/>
              </p:cNvGrpSpPr>
              <p:nvPr/>
            </p:nvGrpSpPr>
            <p:grpSpPr bwMode="auto">
              <a:xfrm>
                <a:off x="2115" y="500"/>
                <a:ext cx="1238" cy="403"/>
                <a:chOff x="2115" y="500"/>
                <a:chExt cx="1238" cy="403"/>
              </a:xfrm>
            </p:grpSpPr>
            <p:sp>
              <p:nvSpPr>
                <p:cNvPr id="47178" name="Rectangle 14"/>
                <p:cNvSpPr>
                  <a:spLocks noChangeArrowheads="1"/>
                </p:cNvSpPr>
                <p:nvPr/>
              </p:nvSpPr>
              <p:spPr bwMode="auto">
                <a:xfrm>
                  <a:off x="2158" y="500"/>
                  <a:ext cx="1152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>
                      <a:cs typeface="Times New Roman" pitchFamily="18" charset="0"/>
                    </a:rPr>
                    <a:t>nedostaje</a:t>
                  </a:r>
                  <a:endParaRPr lang="en-GB" sz="1400">
                    <a:cs typeface="Times New Roman" pitchFamily="18" charset="0"/>
                  </a:endParaRPr>
                </a:p>
                <a:p>
                  <a:pPr eaLnBrk="0" hangingPunct="0"/>
                  <a:endParaRPr lang="en-GB" sz="1400"/>
                </a:p>
              </p:txBody>
            </p:sp>
            <p:sp>
              <p:nvSpPr>
                <p:cNvPr id="47179" name="Rectangle 54"/>
                <p:cNvSpPr>
                  <a:spLocks noChangeArrowheads="1"/>
                </p:cNvSpPr>
                <p:nvPr/>
              </p:nvSpPr>
              <p:spPr bwMode="auto">
                <a:xfrm>
                  <a:off x="2115" y="500"/>
                  <a:ext cx="12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7121" name="Group 57"/>
              <p:cNvGrpSpPr>
                <a:grpSpLocks/>
              </p:cNvGrpSpPr>
              <p:nvPr/>
            </p:nvGrpSpPr>
            <p:grpSpPr bwMode="auto">
              <a:xfrm>
                <a:off x="3353" y="500"/>
                <a:ext cx="474" cy="403"/>
                <a:chOff x="3353" y="500"/>
                <a:chExt cx="474" cy="403"/>
              </a:xfrm>
            </p:grpSpPr>
            <p:sp>
              <p:nvSpPr>
                <p:cNvPr id="47176" name="Rectangle 15"/>
                <p:cNvSpPr>
                  <a:spLocks noChangeArrowheads="1"/>
                </p:cNvSpPr>
                <p:nvPr/>
              </p:nvSpPr>
              <p:spPr bwMode="auto">
                <a:xfrm>
                  <a:off x="3396" y="500"/>
                  <a:ext cx="388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/>
                </a:p>
              </p:txBody>
            </p:sp>
            <p:sp>
              <p:nvSpPr>
                <p:cNvPr id="47177" name="Rectangle 56"/>
                <p:cNvSpPr>
                  <a:spLocks noChangeArrowheads="1"/>
                </p:cNvSpPr>
                <p:nvPr/>
              </p:nvSpPr>
              <p:spPr bwMode="auto">
                <a:xfrm>
                  <a:off x="3353" y="500"/>
                  <a:ext cx="474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7122" name="Group 59"/>
              <p:cNvGrpSpPr>
                <a:grpSpLocks/>
              </p:cNvGrpSpPr>
              <p:nvPr/>
            </p:nvGrpSpPr>
            <p:grpSpPr bwMode="auto">
              <a:xfrm>
                <a:off x="0" y="903"/>
                <a:ext cx="345" cy="403"/>
                <a:chOff x="0" y="903"/>
                <a:chExt cx="345" cy="403"/>
              </a:xfrm>
            </p:grpSpPr>
            <p:sp>
              <p:nvSpPr>
                <p:cNvPr id="47174" name="Rectangle 16"/>
                <p:cNvSpPr>
                  <a:spLocks noChangeArrowheads="1"/>
                </p:cNvSpPr>
                <p:nvPr/>
              </p:nvSpPr>
              <p:spPr bwMode="auto">
                <a:xfrm>
                  <a:off x="43" y="903"/>
                  <a:ext cx="259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/>
                </a:p>
              </p:txBody>
            </p:sp>
            <p:sp>
              <p:nvSpPr>
                <p:cNvPr id="47175" name="Rectangle 58"/>
                <p:cNvSpPr>
                  <a:spLocks noChangeArrowheads="1"/>
                </p:cNvSpPr>
                <p:nvPr/>
              </p:nvSpPr>
              <p:spPr bwMode="auto">
                <a:xfrm>
                  <a:off x="0" y="903"/>
                  <a:ext cx="34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7123" name="Group 61"/>
              <p:cNvGrpSpPr>
                <a:grpSpLocks/>
              </p:cNvGrpSpPr>
              <p:nvPr/>
            </p:nvGrpSpPr>
            <p:grpSpPr bwMode="auto">
              <a:xfrm>
                <a:off x="345" y="903"/>
                <a:ext cx="969" cy="403"/>
                <a:chOff x="345" y="903"/>
                <a:chExt cx="969" cy="403"/>
              </a:xfrm>
            </p:grpSpPr>
            <p:sp>
              <p:nvSpPr>
                <p:cNvPr id="47172" name="Rectangle 17"/>
                <p:cNvSpPr>
                  <a:spLocks noChangeArrowheads="1"/>
                </p:cNvSpPr>
                <p:nvPr/>
              </p:nvSpPr>
              <p:spPr bwMode="auto">
                <a:xfrm>
                  <a:off x="388" y="903"/>
                  <a:ext cx="883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>
                      <a:cs typeface="Times New Roman" pitchFamily="18" charset="0"/>
                    </a:rPr>
                    <a:t>usporen</a:t>
                  </a:r>
                  <a:endParaRPr lang="en-GB" sz="1400">
                    <a:cs typeface="Times New Roman" pitchFamily="18" charset="0"/>
                  </a:endParaRPr>
                </a:p>
                <a:p>
                  <a:pPr eaLnBrk="0" hangingPunct="0"/>
                  <a:endParaRPr lang="en-GB" sz="1400"/>
                </a:p>
              </p:txBody>
            </p:sp>
            <p:sp>
              <p:nvSpPr>
                <p:cNvPr id="47173" name="Rectangle 60"/>
                <p:cNvSpPr>
                  <a:spLocks noChangeArrowheads="1"/>
                </p:cNvSpPr>
                <p:nvPr/>
              </p:nvSpPr>
              <p:spPr bwMode="auto">
                <a:xfrm>
                  <a:off x="345" y="903"/>
                  <a:ext cx="969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7124" name="Group 63"/>
              <p:cNvGrpSpPr>
                <a:grpSpLocks/>
              </p:cNvGrpSpPr>
              <p:nvPr/>
            </p:nvGrpSpPr>
            <p:grpSpPr bwMode="auto">
              <a:xfrm>
                <a:off x="1314" y="903"/>
                <a:ext cx="427" cy="403"/>
                <a:chOff x="1314" y="903"/>
                <a:chExt cx="427" cy="403"/>
              </a:xfrm>
            </p:grpSpPr>
            <p:sp>
              <p:nvSpPr>
                <p:cNvPr id="47170" name="Rectangle 18"/>
                <p:cNvSpPr>
                  <a:spLocks noChangeArrowheads="1"/>
                </p:cNvSpPr>
                <p:nvPr/>
              </p:nvSpPr>
              <p:spPr bwMode="auto">
                <a:xfrm>
                  <a:off x="1357" y="903"/>
                  <a:ext cx="341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/>
                </a:p>
              </p:txBody>
            </p:sp>
            <p:sp>
              <p:nvSpPr>
                <p:cNvPr id="47171" name="Rectangle 62"/>
                <p:cNvSpPr>
                  <a:spLocks noChangeArrowheads="1"/>
                </p:cNvSpPr>
                <p:nvPr/>
              </p:nvSpPr>
              <p:spPr bwMode="auto">
                <a:xfrm>
                  <a:off x="1314" y="903"/>
                  <a:ext cx="427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7125" name="Group 65"/>
              <p:cNvGrpSpPr>
                <a:grpSpLocks/>
              </p:cNvGrpSpPr>
              <p:nvPr/>
            </p:nvGrpSpPr>
            <p:grpSpPr bwMode="auto">
              <a:xfrm>
                <a:off x="1741" y="903"/>
                <a:ext cx="374" cy="403"/>
                <a:chOff x="1741" y="903"/>
                <a:chExt cx="374" cy="403"/>
              </a:xfrm>
            </p:grpSpPr>
            <p:sp>
              <p:nvSpPr>
                <p:cNvPr id="47168" name="Rectangle 19"/>
                <p:cNvSpPr>
                  <a:spLocks noChangeArrowheads="1"/>
                </p:cNvSpPr>
                <p:nvPr/>
              </p:nvSpPr>
              <p:spPr bwMode="auto">
                <a:xfrm>
                  <a:off x="1784" y="903"/>
                  <a:ext cx="288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/>
                </a:p>
              </p:txBody>
            </p:sp>
            <p:sp>
              <p:nvSpPr>
                <p:cNvPr id="47169" name="Rectangle 64"/>
                <p:cNvSpPr>
                  <a:spLocks noChangeArrowheads="1"/>
                </p:cNvSpPr>
                <p:nvPr/>
              </p:nvSpPr>
              <p:spPr bwMode="auto">
                <a:xfrm>
                  <a:off x="1741" y="903"/>
                  <a:ext cx="374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7126" name="Group 67"/>
              <p:cNvGrpSpPr>
                <a:grpSpLocks/>
              </p:cNvGrpSpPr>
              <p:nvPr/>
            </p:nvGrpSpPr>
            <p:grpSpPr bwMode="auto">
              <a:xfrm>
                <a:off x="2115" y="903"/>
                <a:ext cx="1238" cy="403"/>
                <a:chOff x="2115" y="903"/>
                <a:chExt cx="1238" cy="403"/>
              </a:xfrm>
            </p:grpSpPr>
            <p:sp>
              <p:nvSpPr>
                <p:cNvPr id="47166" name="Rectangle 20"/>
                <p:cNvSpPr>
                  <a:spLocks noChangeArrowheads="1"/>
                </p:cNvSpPr>
                <p:nvPr/>
              </p:nvSpPr>
              <p:spPr bwMode="auto">
                <a:xfrm>
                  <a:off x="2158" y="903"/>
                  <a:ext cx="1152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>
                      <a:cs typeface="Times New Roman" pitchFamily="18" charset="0"/>
                    </a:rPr>
                    <a:t>usporen</a:t>
                  </a:r>
                  <a:endParaRPr lang="en-GB" sz="1400">
                    <a:cs typeface="Times New Roman" pitchFamily="18" charset="0"/>
                  </a:endParaRPr>
                </a:p>
                <a:p>
                  <a:pPr eaLnBrk="0" hangingPunct="0"/>
                  <a:endParaRPr lang="en-GB" sz="1400"/>
                </a:p>
              </p:txBody>
            </p:sp>
            <p:sp>
              <p:nvSpPr>
                <p:cNvPr id="47167" name="Rectangle 66"/>
                <p:cNvSpPr>
                  <a:spLocks noChangeArrowheads="1"/>
                </p:cNvSpPr>
                <p:nvPr/>
              </p:nvSpPr>
              <p:spPr bwMode="auto">
                <a:xfrm>
                  <a:off x="2115" y="903"/>
                  <a:ext cx="12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7127" name="Group 69"/>
              <p:cNvGrpSpPr>
                <a:grpSpLocks/>
              </p:cNvGrpSpPr>
              <p:nvPr/>
            </p:nvGrpSpPr>
            <p:grpSpPr bwMode="auto">
              <a:xfrm>
                <a:off x="3353" y="903"/>
                <a:ext cx="474" cy="403"/>
                <a:chOff x="3353" y="903"/>
                <a:chExt cx="474" cy="403"/>
              </a:xfrm>
            </p:grpSpPr>
            <p:sp>
              <p:nvSpPr>
                <p:cNvPr id="47164" name="Rectangle 21"/>
                <p:cNvSpPr>
                  <a:spLocks noChangeArrowheads="1"/>
                </p:cNvSpPr>
                <p:nvPr/>
              </p:nvSpPr>
              <p:spPr bwMode="auto">
                <a:xfrm>
                  <a:off x="3396" y="903"/>
                  <a:ext cx="388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/>
                </a:p>
              </p:txBody>
            </p:sp>
            <p:sp>
              <p:nvSpPr>
                <p:cNvPr id="47165" name="Rectangle 68"/>
                <p:cNvSpPr>
                  <a:spLocks noChangeArrowheads="1"/>
                </p:cNvSpPr>
                <p:nvPr/>
              </p:nvSpPr>
              <p:spPr bwMode="auto">
                <a:xfrm>
                  <a:off x="3353" y="903"/>
                  <a:ext cx="474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7128" name="Group 71"/>
              <p:cNvGrpSpPr>
                <a:grpSpLocks/>
              </p:cNvGrpSpPr>
              <p:nvPr/>
            </p:nvGrpSpPr>
            <p:grpSpPr bwMode="auto">
              <a:xfrm>
                <a:off x="0" y="1306"/>
                <a:ext cx="345" cy="403"/>
                <a:chOff x="0" y="1306"/>
                <a:chExt cx="345" cy="403"/>
              </a:xfrm>
            </p:grpSpPr>
            <p:sp>
              <p:nvSpPr>
                <p:cNvPr id="47162" name="Rectangle 22"/>
                <p:cNvSpPr>
                  <a:spLocks noChangeArrowheads="1"/>
                </p:cNvSpPr>
                <p:nvPr/>
              </p:nvSpPr>
              <p:spPr bwMode="auto">
                <a:xfrm>
                  <a:off x="43" y="1306"/>
                  <a:ext cx="259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/>
                </a:p>
              </p:txBody>
            </p:sp>
            <p:sp>
              <p:nvSpPr>
                <p:cNvPr id="47163" name="Rectangle 70"/>
                <p:cNvSpPr>
                  <a:spLocks noChangeArrowheads="1"/>
                </p:cNvSpPr>
                <p:nvPr/>
              </p:nvSpPr>
              <p:spPr bwMode="auto">
                <a:xfrm>
                  <a:off x="0" y="1306"/>
                  <a:ext cx="34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7129" name="Group 73"/>
              <p:cNvGrpSpPr>
                <a:grpSpLocks/>
              </p:cNvGrpSpPr>
              <p:nvPr/>
            </p:nvGrpSpPr>
            <p:grpSpPr bwMode="auto">
              <a:xfrm>
                <a:off x="345" y="1306"/>
                <a:ext cx="969" cy="403"/>
                <a:chOff x="345" y="1306"/>
                <a:chExt cx="969" cy="403"/>
              </a:xfrm>
            </p:grpSpPr>
            <p:sp>
              <p:nvSpPr>
                <p:cNvPr id="47160" name="Rectangle 23"/>
                <p:cNvSpPr>
                  <a:spLocks noChangeArrowheads="1"/>
                </p:cNvSpPr>
                <p:nvPr/>
              </p:nvSpPr>
              <p:spPr bwMode="auto">
                <a:xfrm>
                  <a:off x="388" y="1306"/>
                  <a:ext cx="883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>
                      <a:cs typeface="Times New Roman" pitchFamily="18" charset="0"/>
                    </a:rPr>
                    <a:t>laka extenzija podlakta</a:t>
                  </a:r>
                  <a:endParaRPr lang="en-GB" sz="1400">
                    <a:cs typeface="Times New Roman" pitchFamily="18" charset="0"/>
                  </a:endParaRPr>
                </a:p>
                <a:p>
                  <a:pPr eaLnBrk="0" hangingPunct="0"/>
                  <a:endParaRPr lang="en-GB" sz="1400"/>
                </a:p>
              </p:txBody>
            </p:sp>
            <p:sp>
              <p:nvSpPr>
                <p:cNvPr id="47161" name="Rectangle 72"/>
                <p:cNvSpPr>
                  <a:spLocks noChangeArrowheads="1"/>
                </p:cNvSpPr>
                <p:nvPr/>
              </p:nvSpPr>
              <p:spPr bwMode="auto">
                <a:xfrm>
                  <a:off x="345" y="1306"/>
                  <a:ext cx="969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7130" name="Group 75"/>
              <p:cNvGrpSpPr>
                <a:grpSpLocks/>
              </p:cNvGrpSpPr>
              <p:nvPr/>
            </p:nvGrpSpPr>
            <p:grpSpPr bwMode="auto">
              <a:xfrm>
                <a:off x="1314" y="1306"/>
                <a:ext cx="427" cy="403"/>
                <a:chOff x="1314" y="1306"/>
                <a:chExt cx="427" cy="403"/>
              </a:xfrm>
            </p:grpSpPr>
            <p:sp>
              <p:nvSpPr>
                <p:cNvPr id="47158" name="Rectangle 24"/>
                <p:cNvSpPr>
                  <a:spLocks noChangeArrowheads="1"/>
                </p:cNvSpPr>
                <p:nvPr/>
              </p:nvSpPr>
              <p:spPr bwMode="auto">
                <a:xfrm>
                  <a:off x="1357" y="1306"/>
                  <a:ext cx="341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/>
                </a:p>
              </p:txBody>
            </p:sp>
            <p:sp>
              <p:nvSpPr>
                <p:cNvPr id="47159" name="Rectangle 74"/>
                <p:cNvSpPr>
                  <a:spLocks noChangeArrowheads="1"/>
                </p:cNvSpPr>
                <p:nvPr/>
              </p:nvSpPr>
              <p:spPr bwMode="auto">
                <a:xfrm>
                  <a:off x="1314" y="1306"/>
                  <a:ext cx="427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7131" name="Group 77"/>
              <p:cNvGrpSpPr>
                <a:grpSpLocks/>
              </p:cNvGrpSpPr>
              <p:nvPr/>
            </p:nvGrpSpPr>
            <p:grpSpPr bwMode="auto">
              <a:xfrm>
                <a:off x="1741" y="1306"/>
                <a:ext cx="374" cy="403"/>
                <a:chOff x="1741" y="1306"/>
                <a:chExt cx="374" cy="403"/>
              </a:xfrm>
            </p:grpSpPr>
            <p:sp>
              <p:nvSpPr>
                <p:cNvPr id="47156" name="Rectangle 25"/>
                <p:cNvSpPr>
                  <a:spLocks noChangeArrowheads="1"/>
                </p:cNvSpPr>
                <p:nvPr/>
              </p:nvSpPr>
              <p:spPr bwMode="auto">
                <a:xfrm>
                  <a:off x="1784" y="1306"/>
                  <a:ext cx="288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/>
                </a:p>
              </p:txBody>
            </p:sp>
            <p:sp>
              <p:nvSpPr>
                <p:cNvPr id="47157" name="Rectangle 76"/>
                <p:cNvSpPr>
                  <a:spLocks noChangeArrowheads="1"/>
                </p:cNvSpPr>
                <p:nvPr/>
              </p:nvSpPr>
              <p:spPr bwMode="auto">
                <a:xfrm>
                  <a:off x="1741" y="1306"/>
                  <a:ext cx="374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7132" name="Group 79"/>
              <p:cNvGrpSpPr>
                <a:grpSpLocks/>
              </p:cNvGrpSpPr>
              <p:nvPr/>
            </p:nvGrpSpPr>
            <p:grpSpPr bwMode="auto">
              <a:xfrm>
                <a:off x="2115" y="1306"/>
                <a:ext cx="1238" cy="403"/>
                <a:chOff x="2115" y="1306"/>
                <a:chExt cx="1238" cy="403"/>
              </a:xfrm>
            </p:grpSpPr>
            <p:sp>
              <p:nvSpPr>
                <p:cNvPr id="47154" name="Rectangle 26"/>
                <p:cNvSpPr>
                  <a:spLocks noChangeArrowheads="1"/>
                </p:cNvSpPr>
                <p:nvPr/>
              </p:nvSpPr>
              <p:spPr bwMode="auto">
                <a:xfrm>
                  <a:off x="2158" y="1306"/>
                  <a:ext cx="1152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>
                      <a:cs typeface="Times New Roman" pitchFamily="18" charset="0"/>
                    </a:rPr>
                    <a:t>nepotpuna extenzija nogu</a:t>
                  </a:r>
                  <a:endParaRPr lang="en-GB" sz="1400">
                    <a:cs typeface="Times New Roman" pitchFamily="18" charset="0"/>
                  </a:endParaRPr>
                </a:p>
                <a:p>
                  <a:pPr eaLnBrk="0" hangingPunct="0"/>
                  <a:endParaRPr lang="en-GB" sz="1400"/>
                </a:p>
              </p:txBody>
            </p:sp>
            <p:sp>
              <p:nvSpPr>
                <p:cNvPr id="47155" name="Rectangle 78"/>
                <p:cNvSpPr>
                  <a:spLocks noChangeArrowheads="1"/>
                </p:cNvSpPr>
                <p:nvPr/>
              </p:nvSpPr>
              <p:spPr bwMode="auto">
                <a:xfrm>
                  <a:off x="2115" y="1306"/>
                  <a:ext cx="12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7133" name="Group 81"/>
              <p:cNvGrpSpPr>
                <a:grpSpLocks/>
              </p:cNvGrpSpPr>
              <p:nvPr/>
            </p:nvGrpSpPr>
            <p:grpSpPr bwMode="auto">
              <a:xfrm>
                <a:off x="3353" y="1306"/>
                <a:ext cx="474" cy="403"/>
                <a:chOff x="3353" y="1306"/>
                <a:chExt cx="474" cy="403"/>
              </a:xfrm>
            </p:grpSpPr>
            <p:sp>
              <p:nvSpPr>
                <p:cNvPr id="47152" name="Rectangle 27"/>
                <p:cNvSpPr>
                  <a:spLocks noChangeArrowheads="1"/>
                </p:cNvSpPr>
                <p:nvPr/>
              </p:nvSpPr>
              <p:spPr bwMode="auto">
                <a:xfrm>
                  <a:off x="3396" y="1306"/>
                  <a:ext cx="388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/>
                </a:p>
              </p:txBody>
            </p:sp>
            <p:sp>
              <p:nvSpPr>
                <p:cNvPr id="47153" name="Rectangle 80"/>
                <p:cNvSpPr>
                  <a:spLocks noChangeArrowheads="1"/>
                </p:cNvSpPr>
                <p:nvPr/>
              </p:nvSpPr>
              <p:spPr bwMode="auto">
                <a:xfrm>
                  <a:off x="3353" y="1306"/>
                  <a:ext cx="474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7134" name="Group 83"/>
              <p:cNvGrpSpPr>
                <a:grpSpLocks/>
              </p:cNvGrpSpPr>
              <p:nvPr/>
            </p:nvGrpSpPr>
            <p:grpSpPr bwMode="auto">
              <a:xfrm>
                <a:off x="0" y="1709"/>
                <a:ext cx="345" cy="403"/>
                <a:chOff x="0" y="1709"/>
                <a:chExt cx="345" cy="403"/>
              </a:xfrm>
            </p:grpSpPr>
            <p:sp>
              <p:nvSpPr>
                <p:cNvPr id="47150" name="Rectangle 28"/>
                <p:cNvSpPr>
                  <a:spLocks noChangeArrowheads="1"/>
                </p:cNvSpPr>
                <p:nvPr/>
              </p:nvSpPr>
              <p:spPr bwMode="auto">
                <a:xfrm>
                  <a:off x="43" y="1709"/>
                  <a:ext cx="259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/>
                </a:p>
              </p:txBody>
            </p:sp>
            <p:sp>
              <p:nvSpPr>
                <p:cNvPr id="47151" name="Rectangle 82"/>
                <p:cNvSpPr>
                  <a:spLocks noChangeArrowheads="1"/>
                </p:cNvSpPr>
                <p:nvPr/>
              </p:nvSpPr>
              <p:spPr bwMode="auto">
                <a:xfrm>
                  <a:off x="0" y="1709"/>
                  <a:ext cx="34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7135" name="Group 85"/>
              <p:cNvGrpSpPr>
                <a:grpSpLocks/>
              </p:cNvGrpSpPr>
              <p:nvPr/>
            </p:nvGrpSpPr>
            <p:grpSpPr bwMode="auto">
              <a:xfrm>
                <a:off x="345" y="1709"/>
                <a:ext cx="969" cy="403"/>
                <a:chOff x="345" y="1709"/>
                <a:chExt cx="969" cy="403"/>
              </a:xfrm>
            </p:grpSpPr>
            <p:sp>
              <p:nvSpPr>
                <p:cNvPr id="47148" name="Rectangle 29"/>
                <p:cNvSpPr>
                  <a:spLocks noChangeArrowheads="1"/>
                </p:cNvSpPr>
                <p:nvPr/>
              </p:nvSpPr>
              <p:spPr bwMode="auto">
                <a:xfrm>
                  <a:off x="388" y="1709"/>
                  <a:ext cx="883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>
                      <a:cs typeface="Times New Roman" pitchFamily="18" charset="0"/>
                    </a:rPr>
                    <a:t>puna extenzija podlakta</a:t>
                  </a:r>
                  <a:endParaRPr lang="en-GB" sz="1400">
                    <a:cs typeface="Times New Roman" pitchFamily="18" charset="0"/>
                  </a:endParaRPr>
                </a:p>
                <a:p>
                  <a:pPr eaLnBrk="0" hangingPunct="0"/>
                  <a:endParaRPr lang="en-GB" sz="1400"/>
                </a:p>
              </p:txBody>
            </p:sp>
            <p:sp>
              <p:nvSpPr>
                <p:cNvPr id="47149" name="Rectangle 84"/>
                <p:cNvSpPr>
                  <a:spLocks noChangeArrowheads="1"/>
                </p:cNvSpPr>
                <p:nvPr/>
              </p:nvSpPr>
              <p:spPr bwMode="auto">
                <a:xfrm>
                  <a:off x="345" y="1709"/>
                  <a:ext cx="969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7136" name="Group 87"/>
              <p:cNvGrpSpPr>
                <a:grpSpLocks/>
              </p:cNvGrpSpPr>
              <p:nvPr/>
            </p:nvGrpSpPr>
            <p:grpSpPr bwMode="auto">
              <a:xfrm>
                <a:off x="1314" y="1709"/>
                <a:ext cx="427" cy="403"/>
                <a:chOff x="1314" y="1709"/>
                <a:chExt cx="427" cy="403"/>
              </a:xfrm>
            </p:grpSpPr>
            <p:sp>
              <p:nvSpPr>
                <p:cNvPr id="47146" name="Rectangle 30"/>
                <p:cNvSpPr>
                  <a:spLocks noChangeArrowheads="1"/>
                </p:cNvSpPr>
                <p:nvPr/>
              </p:nvSpPr>
              <p:spPr bwMode="auto">
                <a:xfrm>
                  <a:off x="1357" y="1709"/>
                  <a:ext cx="341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/>
                </a:p>
              </p:txBody>
            </p:sp>
            <p:sp>
              <p:nvSpPr>
                <p:cNvPr id="47147" name="Rectangle 86"/>
                <p:cNvSpPr>
                  <a:spLocks noChangeArrowheads="1"/>
                </p:cNvSpPr>
                <p:nvPr/>
              </p:nvSpPr>
              <p:spPr bwMode="auto">
                <a:xfrm>
                  <a:off x="1314" y="1709"/>
                  <a:ext cx="427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7137" name="Group 89"/>
              <p:cNvGrpSpPr>
                <a:grpSpLocks/>
              </p:cNvGrpSpPr>
              <p:nvPr/>
            </p:nvGrpSpPr>
            <p:grpSpPr bwMode="auto">
              <a:xfrm>
                <a:off x="1741" y="1709"/>
                <a:ext cx="374" cy="403"/>
                <a:chOff x="1741" y="1709"/>
                <a:chExt cx="374" cy="403"/>
              </a:xfrm>
            </p:grpSpPr>
            <p:sp>
              <p:nvSpPr>
                <p:cNvPr id="47144" name="Rectangle 31"/>
                <p:cNvSpPr>
                  <a:spLocks noChangeArrowheads="1"/>
                </p:cNvSpPr>
                <p:nvPr/>
              </p:nvSpPr>
              <p:spPr bwMode="auto">
                <a:xfrm>
                  <a:off x="1784" y="1709"/>
                  <a:ext cx="288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/>
                </a:p>
              </p:txBody>
            </p:sp>
            <p:sp>
              <p:nvSpPr>
                <p:cNvPr id="47145" name="Rectangle 88"/>
                <p:cNvSpPr>
                  <a:spLocks noChangeArrowheads="1"/>
                </p:cNvSpPr>
                <p:nvPr/>
              </p:nvSpPr>
              <p:spPr bwMode="auto">
                <a:xfrm>
                  <a:off x="1741" y="1709"/>
                  <a:ext cx="374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7138" name="Group 91"/>
              <p:cNvGrpSpPr>
                <a:grpSpLocks/>
              </p:cNvGrpSpPr>
              <p:nvPr/>
            </p:nvGrpSpPr>
            <p:grpSpPr bwMode="auto">
              <a:xfrm>
                <a:off x="2115" y="1709"/>
                <a:ext cx="1238" cy="403"/>
                <a:chOff x="2115" y="1709"/>
                <a:chExt cx="1238" cy="403"/>
              </a:xfrm>
            </p:grpSpPr>
            <p:sp>
              <p:nvSpPr>
                <p:cNvPr id="47142" name="Rectangle 32"/>
                <p:cNvSpPr>
                  <a:spLocks noChangeArrowheads="1"/>
                </p:cNvSpPr>
                <p:nvPr/>
              </p:nvSpPr>
              <p:spPr bwMode="auto">
                <a:xfrm>
                  <a:off x="2158" y="1709"/>
                  <a:ext cx="1152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>
                      <a:cs typeface="Times New Roman" pitchFamily="18" charset="0"/>
                    </a:rPr>
                    <a:t>puna extenzija nogu</a:t>
                  </a:r>
                  <a:endParaRPr lang="en-GB" sz="1400">
                    <a:cs typeface="Times New Roman" pitchFamily="18" charset="0"/>
                  </a:endParaRPr>
                </a:p>
                <a:p>
                  <a:pPr eaLnBrk="0" hangingPunct="0"/>
                  <a:endParaRPr lang="en-GB" sz="1400"/>
                </a:p>
              </p:txBody>
            </p:sp>
            <p:sp>
              <p:nvSpPr>
                <p:cNvPr id="47143" name="Rectangle 90"/>
                <p:cNvSpPr>
                  <a:spLocks noChangeArrowheads="1"/>
                </p:cNvSpPr>
                <p:nvPr/>
              </p:nvSpPr>
              <p:spPr bwMode="auto">
                <a:xfrm>
                  <a:off x="2115" y="1709"/>
                  <a:ext cx="12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7139" name="Group 93"/>
              <p:cNvGrpSpPr>
                <a:grpSpLocks/>
              </p:cNvGrpSpPr>
              <p:nvPr/>
            </p:nvGrpSpPr>
            <p:grpSpPr bwMode="auto">
              <a:xfrm>
                <a:off x="3353" y="1709"/>
                <a:ext cx="474" cy="403"/>
                <a:chOff x="3353" y="1709"/>
                <a:chExt cx="474" cy="403"/>
              </a:xfrm>
            </p:grpSpPr>
            <p:sp>
              <p:nvSpPr>
                <p:cNvPr id="47140" name="Rectangle 33"/>
                <p:cNvSpPr>
                  <a:spLocks noChangeArrowheads="1"/>
                </p:cNvSpPr>
                <p:nvPr/>
              </p:nvSpPr>
              <p:spPr bwMode="auto">
                <a:xfrm>
                  <a:off x="3396" y="1709"/>
                  <a:ext cx="388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/>
                </a:p>
              </p:txBody>
            </p:sp>
            <p:sp>
              <p:nvSpPr>
                <p:cNvPr id="47141" name="Rectangle 92"/>
                <p:cNvSpPr>
                  <a:spLocks noChangeArrowheads="1"/>
                </p:cNvSpPr>
                <p:nvPr/>
              </p:nvSpPr>
              <p:spPr bwMode="auto">
                <a:xfrm>
                  <a:off x="3353" y="1709"/>
                  <a:ext cx="474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47109" name="Rectangle 95"/>
            <p:cNvSpPr>
              <a:spLocks noChangeArrowheads="1"/>
            </p:cNvSpPr>
            <p:nvPr/>
          </p:nvSpPr>
          <p:spPr bwMode="auto">
            <a:xfrm>
              <a:off x="-3" y="-3"/>
              <a:ext cx="3833" cy="2118"/>
            </a:xfrm>
            <a:prstGeom prst="rect">
              <a:avLst/>
            </a:prstGeom>
            <a:noFill/>
            <a:ln w="11112" cap="sq">
              <a:solidFill>
                <a:srgbClr val="A0A0A0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>
                <a:cs typeface="Times New Roman" pitchFamily="18" charset="0"/>
              </a:rPr>
              <a:t>Primitivni refleksi</a:t>
            </a:r>
            <a:endParaRPr lang="en-US">
              <a:cs typeface="Times New Roman" pitchFamily="18" charset="0"/>
            </a:endParaRPr>
          </a:p>
        </p:txBody>
      </p:sp>
      <p:grpSp>
        <p:nvGrpSpPr>
          <p:cNvPr id="48131" name="Group 96"/>
          <p:cNvGrpSpPr>
            <a:grpSpLocks/>
          </p:cNvGrpSpPr>
          <p:nvPr/>
        </p:nvGrpSpPr>
        <p:grpSpPr bwMode="auto">
          <a:xfrm>
            <a:off x="762000" y="2362200"/>
            <a:ext cx="7467600" cy="3362325"/>
            <a:chOff x="-3" y="-3"/>
            <a:chExt cx="3833" cy="2118"/>
          </a:xfrm>
        </p:grpSpPr>
        <p:grpSp>
          <p:nvGrpSpPr>
            <p:cNvPr id="48132" name="Group 94"/>
            <p:cNvGrpSpPr>
              <a:grpSpLocks/>
            </p:cNvGrpSpPr>
            <p:nvPr/>
          </p:nvGrpSpPr>
          <p:grpSpPr bwMode="auto">
            <a:xfrm>
              <a:off x="0" y="0"/>
              <a:ext cx="3827" cy="2112"/>
              <a:chOff x="0" y="0"/>
              <a:chExt cx="3827" cy="2112"/>
            </a:xfrm>
          </p:grpSpPr>
          <p:grpSp>
            <p:nvGrpSpPr>
              <p:cNvPr id="48134" name="Group 35"/>
              <p:cNvGrpSpPr>
                <a:grpSpLocks/>
              </p:cNvGrpSpPr>
              <p:nvPr/>
            </p:nvGrpSpPr>
            <p:grpSpPr bwMode="auto">
              <a:xfrm>
                <a:off x="0" y="0"/>
                <a:ext cx="345" cy="500"/>
                <a:chOff x="0" y="0"/>
                <a:chExt cx="345" cy="500"/>
              </a:xfrm>
            </p:grpSpPr>
            <p:sp>
              <p:nvSpPr>
                <p:cNvPr id="48222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259" cy="50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levo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8223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45" cy="50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8135" name="Group 37"/>
              <p:cNvGrpSpPr>
                <a:grpSpLocks/>
              </p:cNvGrpSpPr>
              <p:nvPr/>
            </p:nvGrpSpPr>
            <p:grpSpPr bwMode="auto">
              <a:xfrm>
                <a:off x="345" y="0"/>
                <a:ext cx="950" cy="500"/>
                <a:chOff x="345" y="0"/>
                <a:chExt cx="950" cy="500"/>
              </a:xfrm>
            </p:grpSpPr>
            <p:sp>
              <p:nvSpPr>
                <p:cNvPr id="48220" name="Rectangle 5"/>
                <p:cNvSpPr>
                  <a:spLocks noChangeArrowheads="1"/>
                </p:cNvSpPr>
                <p:nvPr/>
              </p:nvSpPr>
              <p:spPr bwMode="auto">
                <a:xfrm>
                  <a:off x="388" y="0"/>
                  <a:ext cx="864" cy="50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refleks ugla usta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8221" name="Rectangle 36"/>
                <p:cNvSpPr>
                  <a:spLocks noChangeArrowheads="1"/>
                </p:cNvSpPr>
                <p:nvPr/>
              </p:nvSpPr>
              <p:spPr bwMode="auto">
                <a:xfrm>
                  <a:off x="345" y="0"/>
                  <a:ext cx="950" cy="50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8136" name="Group 39"/>
              <p:cNvGrpSpPr>
                <a:grpSpLocks/>
              </p:cNvGrpSpPr>
              <p:nvPr/>
            </p:nvGrpSpPr>
            <p:grpSpPr bwMode="auto">
              <a:xfrm>
                <a:off x="1295" y="0"/>
                <a:ext cx="446" cy="500"/>
                <a:chOff x="1295" y="0"/>
                <a:chExt cx="446" cy="500"/>
              </a:xfrm>
            </p:grpSpPr>
            <p:sp>
              <p:nvSpPr>
                <p:cNvPr id="48218" name="Rectangle 6"/>
                <p:cNvSpPr>
                  <a:spLocks noChangeArrowheads="1"/>
                </p:cNvSpPr>
                <p:nvPr/>
              </p:nvSpPr>
              <p:spPr bwMode="auto">
                <a:xfrm>
                  <a:off x="1338" y="0"/>
                  <a:ext cx="360" cy="50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desno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8219" name="Rectangle 38"/>
                <p:cNvSpPr>
                  <a:spLocks noChangeArrowheads="1"/>
                </p:cNvSpPr>
                <p:nvPr/>
              </p:nvSpPr>
              <p:spPr bwMode="auto">
                <a:xfrm>
                  <a:off x="1295" y="0"/>
                  <a:ext cx="446" cy="50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8137" name="Group 41"/>
              <p:cNvGrpSpPr>
                <a:grpSpLocks/>
              </p:cNvGrpSpPr>
              <p:nvPr/>
            </p:nvGrpSpPr>
            <p:grpSpPr bwMode="auto">
              <a:xfrm>
                <a:off x="1741" y="0"/>
                <a:ext cx="374" cy="500"/>
                <a:chOff x="1741" y="0"/>
                <a:chExt cx="374" cy="500"/>
              </a:xfrm>
            </p:grpSpPr>
            <p:sp>
              <p:nvSpPr>
                <p:cNvPr id="48216" name="Rectangle 7"/>
                <p:cNvSpPr>
                  <a:spLocks noChangeArrowheads="1"/>
                </p:cNvSpPr>
                <p:nvPr/>
              </p:nvSpPr>
              <p:spPr bwMode="auto">
                <a:xfrm>
                  <a:off x="1784" y="0"/>
                  <a:ext cx="288" cy="50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levo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8217" name="Rectangle 40"/>
                <p:cNvSpPr>
                  <a:spLocks noChangeArrowheads="1"/>
                </p:cNvSpPr>
                <p:nvPr/>
              </p:nvSpPr>
              <p:spPr bwMode="auto">
                <a:xfrm>
                  <a:off x="1741" y="0"/>
                  <a:ext cx="374" cy="50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8138" name="Group 43"/>
              <p:cNvGrpSpPr>
                <a:grpSpLocks/>
              </p:cNvGrpSpPr>
              <p:nvPr/>
            </p:nvGrpSpPr>
            <p:grpSpPr bwMode="auto">
              <a:xfrm>
                <a:off x="2115" y="0"/>
                <a:ext cx="1238" cy="500"/>
                <a:chOff x="2115" y="0"/>
                <a:chExt cx="1238" cy="500"/>
              </a:xfrm>
            </p:grpSpPr>
            <p:sp>
              <p:nvSpPr>
                <p:cNvPr id="48214" name="Rectangle 8"/>
                <p:cNvSpPr>
                  <a:spLocks noChangeArrowheads="1"/>
                </p:cNvSpPr>
                <p:nvPr/>
              </p:nvSpPr>
              <p:spPr bwMode="auto">
                <a:xfrm>
                  <a:off x="2158" y="0"/>
                  <a:ext cx="1152" cy="50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Galantov refleks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8215" name="Rectangle 42"/>
                <p:cNvSpPr>
                  <a:spLocks noChangeArrowheads="1"/>
                </p:cNvSpPr>
                <p:nvPr/>
              </p:nvSpPr>
              <p:spPr bwMode="auto">
                <a:xfrm>
                  <a:off x="2115" y="0"/>
                  <a:ext cx="1238" cy="50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8139" name="Group 45"/>
              <p:cNvGrpSpPr>
                <a:grpSpLocks/>
              </p:cNvGrpSpPr>
              <p:nvPr/>
            </p:nvGrpSpPr>
            <p:grpSpPr bwMode="auto">
              <a:xfrm>
                <a:off x="3353" y="0"/>
                <a:ext cx="474" cy="500"/>
                <a:chOff x="3353" y="0"/>
                <a:chExt cx="474" cy="500"/>
              </a:xfrm>
            </p:grpSpPr>
            <p:sp>
              <p:nvSpPr>
                <p:cNvPr id="48212" name="Rectangle 9"/>
                <p:cNvSpPr>
                  <a:spLocks noChangeArrowheads="1"/>
                </p:cNvSpPr>
                <p:nvPr/>
              </p:nvSpPr>
              <p:spPr bwMode="auto">
                <a:xfrm>
                  <a:off x="3396" y="0"/>
                  <a:ext cx="388" cy="50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desno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8213" name="Rectangle 44"/>
                <p:cNvSpPr>
                  <a:spLocks noChangeArrowheads="1"/>
                </p:cNvSpPr>
                <p:nvPr/>
              </p:nvSpPr>
              <p:spPr bwMode="auto">
                <a:xfrm>
                  <a:off x="3353" y="0"/>
                  <a:ext cx="474" cy="50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8140" name="Group 47"/>
              <p:cNvGrpSpPr>
                <a:grpSpLocks/>
              </p:cNvGrpSpPr>
              <p:nvPr/>
            </p:nvGrpSpPr>
            <p:grpSpPr bwMode="auto">
              <a:xfrm>
                <a:off x="0" y="500"/>
                <a:ext cx="345" cy="403"/>
                <a:chOff x="0" y="500"/>
                <a:chExt cx="345" cy="403"/>
              </a:xfrm>
            </p:grpSpPr>
            <p:sp>
              <p:nvSpPr>
                <p:cNvPr id="48210" name="Rectangle 10"/>
                <p:cNvSpPr>
                  <a:spLocks noChangeArrowheads="1"/>
                </p:cNvSpPr>
                <p:nvPr/>
              </p:nvSpPr>
              <p:spPr bwMode="auto">
                <a:xfrm>
                  <a:off x="43" y="500"/>
                  <a:ext cx="259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8211" name="Rectangle 46"/>
                <p:cNvSpPr>
                  <a:spLocks noChangeArrowheads="1"/>
                </p:cNvSpPr>
                <p:nvPr/>
              </p:nvSpPr>
              <p:spPr bwMode="auto">
                <a:xfrm>
                  <a:off x="0" y="500"/>
                  <a:ext cx="34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8141" name="Group 49"/>
              <p:cNvGrpSpPr>
                <a:grpSpLocks/>
              </p:cNvGrpSpPr>
              <p:nvPr/>
            </p:nvGrpSpPr>
            <p:grpSpPr bwMode="auto">
              <a:xfrm>
                <a:off x="345" y="500"/>
                <a:ext cx="950" cy="403"/>
                <a:chOff x="345" y="500"/>
                <a:chExt cx="950" cy="403"/>
              </a:xfrm>
            </p:grpSpPr>
            <p:sp>
              <p:nvSpPr>
                <p:cNvPr id="48208" name="Rectangle 11"/>
                <p:cNvSpPr>
                  <a:spLocks noChangeArrowheads="1"/>
                </p:cNvSpPr>
                <p:nvPr/>
              </p:nvSpPr>
              <p:spPr bwMode="auto">
                <a:xfrm>
                  <a:off x="388" y="500"/>
                  <a:ext cx="864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nedostaje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8209" name="Rectangle 48"/>
                <p:cNvSpPr>
                  <a:spLocks noChangeArrowheads="1"/>
                </p:cNvSpPr>
                <p:nvPr/>
              </p:nvSpPr>
              <p:spPr bwMode="auto">
                <a:xfrm>
                  <a:off x="345" y="500"/>
                  <a:ext cx="95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8142" name="Group 51"/>
              <p:cNvGrpSpPr>
                <a:grpSpLocks/>
              </p:cNvGrpSpPr>
              <p:nvPr/>
            </p:nvGrpSpPr>
            <p:grpSpPr bwMode="auto">
              <a:xfrm>
                <a:off x="1295" y="500"/>
                <a:ext cx="446" cy="403"/>
                <a:chOff x="1295" y="500"/>
                <a:chExt cx="446" cy="403"/>
              </a:xfrm>
            </p:grpSpPr>
            <p:sp>
              <p:nvSpPr>
                <p:cNvPr id="48206" name="Rectangle 12"/>
                <p:cNvSpPr>
                  <a:spLocks noChangeArrowheads="1"/>
                </p:cNvSpPr>
                <p:nvPr/>
              </p:nvSpPr>
              <p:spPr bwMode="auto">
                <a:xfrm>
                  <a:off x="1338" y="500"/>
                  <a:ext cx="360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8207" name="Rectangle 50"/>
                <p:cNvSpPr>
                  <a:spLocks noChangeArrowheads="1"/>
                </p:cNvSpPr>
                <p:nvPr/>
              </p:nvSpPr>
              <p:spPr bwMode="auto">
                <a:xfrm>
                  <a:off x="1295" y="500"/>
                  <a:ext cx="446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8143" name="Group 53"/>
              <p:cNvGrpSpPr>
                <a:grpSpLocks/>
              </p:cNvGrpSpPr>
              <p:nvPr/>
            </p:nvGrpSpPr>
            <p:grpSpPr bwMode="auto">
              <a:xfrm>
                <a:off x="1741" y="500"/>
                <a:ext cx="374" cy="403"/>
                <a:chOff x="1741" y="500"/>
                <a:chExt cx="374" cy="403"/>
              </a:xfrm>
            </p:grpSpPr>
            <p:sp>
              <p:nvSpPr>
                <p:cNvPr id="48204" name="Rectangle 13"/>
                <p:cNvSpPr>
                  <a:spLocks noChangeArrowheads="1"/>
                </p:cNvSpPr>
                <p:nvPr/>
              </p:nvSpPr>
              <p:spPr bwMode="auto">
                <a:xfrm>
                  <a:off x="1784" y="500"/>
                  <a:ext cx="288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8205" name="Rectangle 52"/>
                <p:cNvSpPr>
                  <a:spLocks noChangeArrowheads="1"/>
                </p:cNvSpPr>
                <p:nvPr/>
              </p:nvSpPr>
              <p:spPr bwMode="auto">
                <a:xfrm>
                  <a:off x="1741" y="500"/>
                  <a:ext cx="374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8144" name="Group 55"/>
              <p:cNvGrpSpPr>
                <a:grpSpLocks/>
              </p:cNvGrpSpPr>
              <p:nvPr/>
            </p:nvGrpSpPr>
            <p:grpSpPr bwMode="auto">
              <a:xfrm>
                <a:off x="2115" y="500"/>
                <a:ext cx="1238" cy="403"/>
                <a:chOff x="2115" y="500"/>
                <a:chExt cx="1238" cy="403"/>
              </a:xfrm>
            </p:grpSpPr>
            <p:sp>
              <p:nvSpPr>
                <p:cNvPr id="48202" name="Rectangle 14"/>
                <p:cNvSpPr>
                  <a:spLocks noChangeArrowheads="1"/>
                </p:cNvSpPr>
                <p:nvPr/>
              </p:nvSpPr>
              <p:spPr bwMode="auto">
                <a:xfrm>
                  <a:off x="2158" y="500"/>
                  <a:ext cx="1152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nedostaje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8203" name="Rectangle 54"/>
                <p:cNvSpPr>
                  <a:spLocks noChangeArrowheads="1"/>
                </p:cNvSpPr>
                <p:nvPr/>
              </p:nvSpPr>
              <p:spPr bwMode="auto">
                <a:xfrm>
                  <a:off x="2115" y="500"/>
                  <a:ext cx="12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8145" name="Group 57"/>
              <p:cNvGrpSpPr>
                <a:grpSpLocks/>
              </p:cNvGrpSpPr>
              <p:nvPr/>
            </p:nvGrpSpPr>
            <p:grpSpPr bwMode="auto">
              <a:xfrm>
                <a:off x="3353" y="500"/>
                <a:ext cx="474" cy="403"/>
                <a:chOff x="3353" y="500"/>
                <a:chExt cx="474" cy="403"/>
              </a:xfrm>
            </p:grpSpPr>
            <p:sp>
              <p:nvSpPr>
                <p:cNvPr id="48200" name="Rectangle 15"/>
                <p:cNvSpPr>
                  <a:spLocks noChangeArrowheads="1"/>
                </p:cNvSpPr>
                <p:nvPr/>
              </p:nvSpPr>
              <p:spPr bwMode="auto">
                <a:xfrm>
                  <a:off x="3396" y="500"/>
                  <a:ext cx="388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8201" name="Rectangle 56"/>
                <p:cNvSpPr>
                  <a:spLocks noChangeArrowheads="1"/>
                </p:cNvSpPr>
                <p:nvPr/>
              </p:nvSpPr>
              <p:spPr bwMode="auto">
                <a:xfrm>
                  <a:off x="3353" y="500"/>
                  <a:ext cx="474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8146" name="Group 59"/>
              <p:cNvGrpSpPr>
                <a:grpSpLocks/>
              </p:cNvGrpSpPr>
              <p:nvPr/>
            </p:nvGrpSpPr>
            <p:grpSpPr bwMode="auto">
              <a:xfrm>
                <a:off x="0" y="903"/>
                <a:ext cx="345" cy="403"/>
                <a:chOff x="0" y="903"/>
                <a:chExt cx="345" cy="403"/>
              </a:xfrm>
            </p:grpSpPr>
            <p:sp>
              <p:nvSpPr>
                <p:cNvPr id="48198" name="Rectangle 16"/>
                <p:cNvSpPr>
                  <a:spLocks noChangeArrowheads="1"/>
                </p:cNvSpPr>
                <p:nvPr/>
              </p:nvSpPr>
              <p:spPr bwMode="auto">
                <a:xfrm>
                  <a:off x="43" y="903"/>
                  <a:ext cx="259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8199" name="Rectangle 58"/>
                <p:cNvSpPr>
                  <a:spLocks noChangeArrowheads="1"/>
                </p:cNvSpPr>
                <p:nvPr/>
              </p:nvSpPr>
              <p:spPr bwMode="auto">
                <a:xfrm>
                  <a:off x="0" y="903"/>
                  <a:ext cx="34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8147" name="Group 61"/>
              <p:cNvGrpSpPr>
                <a:grpSpLocks/>
              </p:cNvGrpSpPr>
              <p:nvPr/>
            </p:nvGrpSpPr>
            <p:grpSpPr bwMode="auto">
              <a:xfrm>
                <a:off x="345" y="903"/>
                <a:ext cx="950" cy="403"/>
                <a:chOff x="345" y="903"/>
                <a:chExt cx="950" cy="403"/>
              </a:xfrm>
            </p:grpSpPr>
            <p:sp>
              <p:nvSpPr>
                <p:cNvPr id="48196" name="Rectangle 17"/>
                <p:cNvSpPr>
                  <a:spLocks noChangeArrowheads="1"/>
                </p:cNvSpPr>
                <p:nvPr/>
              </p:nvSpPr>
              <p:spPr bwMode="auto">
                <a:xfrm>
                  <a:off x="388" y="903"/>
                  <a:ext cx="864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slabo pozitivan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8197" name="Rectangle 60"/>
                <p:cNvSpPr>
                  <a:spLocks noChangeArrowheads="1"/>
                </p:cNvSpPr>
                <p:nvPr/>
              </p:nvSpPr>
              <p:spPr bwMode="auto">
                <a:xfrm>
                  <a:off x="345" y="903"/>
                  <a:ext cx="95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8148" name="Group 63"/>
              <p:cNvGrpSpPr>
                <a:grpSpLocks/>
              </p:cNvGrpSpPr>
              <p:nvPr/>
            </p:nvGrpSpPr>
            <p:grpSpPr bwMode="auto">
              <a:xfrm>
                <a:off x="1295" y="903"/>
                <a:ext cx="446" cy="403"/>
                <a:chOff x="1295" y="903"/>
                <a:chExt cx="446" cy="403"/>
              </a:xfrm>
            </p:grpSpPr>
            <p:sp>
              <p:nvSpPr>
                <p:cNvPr id="48194" name="Rectangle 18"/>
                <p:cNvSpPr>
                  <a:spLocks noChangeArrowheads="1"/>
                </p:cNvSpPr>
                <p:nvPr/>
              </p:nvSpPr>
              <p:spPr bwMode="auto">
                <a:xfrm>
                  <a:off x="1338" y="903"/>
                  <a:ext cx="360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8195" name="Rectangle 62"/>
                <p:cNvSpPr>
                  <a:spLocks noChangeArrowheads="1"/>
                </p:cNvSpPr>
                <p:nvPr/>
              </p:nvSpPr>
              <p:spPr bwMode="auto">
                <a:xfrm>
                  <a:off x="1295" y="903"/>
                  <a:ext cx="446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8149" name="Group 65"/>
              <p:cNvGrpSpPr>
                <a:grpSpLocks/>
              </p:cNvGrpSpPr>
              <p:nvPr/>
            </p:nvGrpSpPr>
            <p:grpSpPr bwMode="auto">
              <a:xfrm>
                <a:off x="1741" y="903"/>
                <a:ext cx="374" cy="403"/>
                <a:chOff x="1741" y="903"/>
                <a:chExt cx="374" cy="403"/>
              </a:xfrm>
            </p:grpSpPr>
            <p:sp>
              <p:nvSpPr>
                <p:cNvPr id="48192" name="Rectangle 19"/>
                <p:cNvSpPr>
                  <a:spLocks noChangeArrowheads="1"/>
                </p:cNvSpPr>
                <p:nvPr/>
              </p:nvSpPr>
              <p:spPr bwMode="auto">
                <a:xfrm>
                  <a:off x="1784" y="903"/>
                  <a:ext cx="288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8193" name="Rectangle 64"/>
                <p:cNvSpPr>
                  <a:spLocks noChangeArrowheads="1"/>
                </p:cNvSpPr>
                <p:nvPr/>
              </p:nvSpPr>
              <p:spPr bwMode="auto">
                <a:xfrm>
                  <a:off x="1741" y="903"/>
                  <a:ext cx="374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8150" name="Group 67"/>
              <p:cNvGrpSpPr>
                <a:grpSpLocks/>
              </p:cNvGrpSpPr>
              <p:nvPr/>
            </p:nvGrpSpPr>
            <p:grpSpPr bwMode="auto">
              <a:xfrm>
                <a:off x="2115" y="903"/>
                <a:ext cx="1238" cy="403"/>
                <a:chOff x="2115" y="903"/>
                <a:chExt cx="1238" cy="403"/>
              </a:xfrm>
            </p:grpSpPr>
            <p:sp>
              <p:nvSpPr>
                <p:cNvPr id="48190" name="Rectangle 20"/>
                <p:cNvSpPr>
                  <a:spLocks noChangeArrowheads="1"/>
                </p:cNvSpPr>
                <p:nvPr/>
              </p:nvSpPr>
              <p:spPr bwMode="auto">
                <a:xfrm>
                  <a:off x="2158" y="903"/>
                  <a:ext cx="1152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usporen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8191" name="Rectangle 66"/>
                <p:cNvSpPr>
                  <a:spLocks noChangeArrowheads="1"/>
                </p:cNvSpPr>
                <p:nvPr/>
              </p:nvSpPr>
              <p:spPr bwMode="auto">
                <a:xfrm>
                  <a:off x="2115" y="903"/>
                  <a:ext cx="12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8151" name="Group 69"/>
              <p:cNvGrpSpPr>
                <a:grpSpLocks/>
              </p:cNvGrpSpPr>
              <p:nvPr/>
            </p:nvGrpSpPr>
            <p:grpSpPr bwMode="auto">
              <a:xfrm>
                <a:off x="3353" y="903"/>
                <a:ext cx="474" cy="403"/>
                <a:chOff x="3353" y="903"/>
                <a:chExt cx="474" cy="403"/>
              </a:xfrm>
            </p:grpSpPr>
            <p:sp>
              <p:nvSpPr>
                <p:cNvPr id="48188" name="Rectangle 21"/>
                <p:cNvSpPr>
                  <a:spLocks noChangeArrowheads="1"/>
                </p:cNvSpPr>
                <p:nvPr/>
              </p:nvSpPr>
              <p:spPr bwMode="auto">
                <a:xfrm>
                  <a:off x="3396" y="903"/>
                  <a:ext cx="388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8189" name="Rectangle 68"/>
                <p:cNvSpPr>
                  <a:spLocks noChangeArrowheads="1"/>
                </p:cNvSpPr>
                <p:nvPr/>
              </p:nvSpPr>
              <p:spPr bwMode="auto">
                <a:xfrm>
                  <a:off x="3353" y="903"/>
                  <a:ext cx="474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8152" name="Group 71"/>
              <p:cNvGrpSpPr>
                <a:grpSpLocks/>
              </p:cNvGrpSpPr>
              <p:nvPr/>
            </p:nvGrpSpPr>
            <p:grpSpPr bwMode="auto">
              <a:xfrm>
                <a:off x="0" y="1306"/>
                <a:ext cx="345" cy="403"/>
                <a:chOff x="0" y="1306"/>
                <a:chExt cx="345" cy="403"/>
              </a:xfrm>
            </p:grpSpPr>
            <p:sp>
              <p:nvSpPr>
                <p:cNvPr id="48186" name="Rectangle 22"/>
                <p:cNvSpPr>
                  <a:spLocks noChangeArrowheads="1"/>
                </p:cNvSpPr>
                <p:nvPr/>
              </p:nvSpPr>
              <p:spPr bwMode="auto">
                <a:xfrm>
                  <a:off x="43" y="1306"/>
                  <a:ext cx="259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8187" name="Rectangle 70"/>
                <p:cNvSpPr>
                  <a:spLocks noChangeArrowheads="1"/>
                </p:cNvSpPr>
                <p:nvPr/>
              </p:nvSpPr>
              <p:spPr bwMode="auto">
                <a:xfrm>
                  <a:off x="0" y="1306"/>
                  <a:ext cx="34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8153" name="Group 73"/>
              <p:cNvGrpSpPr>
                <a:grpSpLocks/>
              </p:cNvGrpSpPr>
              <p:nvPr/>
            </p:nvGrpSpPr>
            <p:grpSpPr bwMode="auto">
              <a:xfrm>
                <a:off x="345" y="1306"/>
                <a:ext cx="950" cy="403"/>
                <a:chOff x="345" y="1306"/>
                <a:chExt cx="950" cy="403"/>
              </a:xfrm>
            </p:grpSpPr>
            <p:sp>
              <p:nvSpPr>
                <p:cNvPr id="48184" name="Rectangle 23"/>
                <p:cNvSpPr>
                  <a:spLocks noChangeArrowheads="1"/>
                </p:cNvSpPr>
                <p:nvPr/>
              </p:nvSpPr>
              <p:spPr bwMode="auto">
                <a:xfrm>
                  <a:off x="388" y="1306"/>
                  <a:ext cx="864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Inkurvacija ledja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8185" name="Rectangle 72"/>
                <p:cNvSpPr>
                  <a:spLocks noChangeArrowheads="1"/>
                </p:cNvSpPr>
                <p:nvPr/>
              </p:nvSpPr>
              <p:spPr bwMode="auto">
                <a:xfrm>
                  <a:off x="345" y="1306"/>
                  <a:ext cx="95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8154" name="Group 75"/>
              <p:cNvGrpSpPr>
                <a:grpSpLocks/>
              </p:cNvGrpSpPr>
              <p:nvPr/>
            </p:nvGrpSpPr>
            <p:grpSpPr bwMode="auto">
              <a:xfrm>
                <a:off x="1295" y="1306"/>
                <a:ext cx="446" cy="403"/>
                <a:chOff x="1295" y="1306"/>
                <a:chExt cx="446" cy="403"/>
              </a:xfrm>
            </p:grpSpPr>
            <p:sp>
              <p:nvSpPr>
                <p:cNvPr id="48182" name="Rectangle 24"/>
                <p:cNvSpPr>
                  <a:spLocks noChangeArrowheads="1"/>
                </p:cNvSpPr>
                <p:nvPr/>
              </p:nvSpPr>
              <p:spPr bwMode="auto">
                <a:xfrm>
                  <a:off x="1338" y="1306"/>
                  <a:ext cx="360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8183" name="Rectangle 74"/>
                <p:cNvSpPr>
                  <a:spLocks noChangeArrowheads="1"/>
                </p:cNvSpPr>
                <p:nvPr/>
              </p:nvSpPr>
              <p:spPr bwMode="auto">
                <a:xfrm>
                  <a:off x="1295" y="1306"/>
                  <a:ext cx="446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8155" name="Group 77"/>
              <p:cNvGrpSpPr>
                <a:grpSpLocks/>
              </p:cNvGrpSpPr>
              <p:nvPr/>
            </p:nvGrpSpPr>
            <p:grpSpPr bwMode="auto">
              <a:xfrm>
                <a:off x="1741" y="1306"/>
                <a:ext cx="374" cy="403"/>
                <a:chOff x="1741" y="1306"/>
                <a:chExt cx="374" cy="403"/>
              </a:xfrm>
            </p:grpSpPr>
            <p:sp>
              <p:nvSpPr>
                <p:cNvPr id="48180" name="Rectangle 25"/>
                <p:cNvSpPr>
                  <a:spLocks noChangeArrowheads="1"/>
                </p:cNvSpPr>
                <p:nvPr/>
              </p:nvSpPr>
              <p:spPr bwMode="auto">
                <a:xfrm>
                  <a:off x="1784" y="1306"/>
                  <a:ext cx="288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8181" name="Rectangle 76"/>
                <p:cNvSpPr>
                  <a:spLocks noChangeArrowheads="1"/>
                </p:cNvSpPr>
                <p:nvPr/>
              </p:nvSpPr>
              <p:spPr bwMode="auto">
                <a:xfrm>
                  <a:off x="1741" y="1306"/>
                  <a:ext cx="374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8156" name="Group 79"/>
              <p:cNvGrpSpPr>
                <a:grpSpLocks/>
              </p:cNvGrpSpPr>
              <p:nvPr/>
            </p:nvGrpSpPr>
            <p:grpSpPr bwMode="auto">
              <a:xfrm>
                <a:off x="2115" y="1306"/>
                <a:ext cx="1238" cy="403"/>
                <a:chOff x="2115" y="1306"/>
                <a:chExt cx="1238" cy="403"/>
              </a:xfrm>
            </p:grpSpPr>
            <p:sp>
              <p:nvSpPr>
                <p:cNvPr id="48178" name="Rectangle 26"/>
                <p:cNvSpPr>
                  <a:spLocks noChangeArrowheads="1"/>
                </p:cNvSpPr>
                <p:nvPr/>
              </p:nvSpPr>
              <p:spPr bwMode="auto">
                <a:xfrm>
                  <a:off x="2158" y="1306"/>
                  <a:ext cx="1152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naznačen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8179" name="Rectangle 78"/>
                <p:cNvSpPr>
                  <a:spLocks noChangeArrowheads="1"/>
                </p:cNvSpPr>
                <p:nvPr/>
              </p:nvSpPr>
              <p:spPr bwMode="auto">
                <a:xfrm>
                  <a:off x="2115" y="1306"/>
                  <a:ext cx="12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8157" name="Group 81"/>
              <p:cNvGrpSpPr>
                <a:grpSpLocks/>
              </p:cNvGrpSpPr>
              <p:nvPr/>
            </p:nvGrpSpPr>
            <p:grpSpPr bwMode="auto">
              <a:xfrm>
                <a:off x="3353" y="1306"/>
                <a:ext cx="474" cy="403"/>
                <a:chOff x="3353" y="1306"/>
                <a:chExt cx="474" cy="403"/>
              </a:xfrm>
            </p:grpSpPr>
            <p:sp>
              <p:nvSpPr>
                <p:cNvPr id="48176" name="Rectangle 27"/>
                <p:cNvSpPr>
                  <a:spLocks noChangeArrowheads="1"/>
                </p:cNvSpPr>
                <p:nvPr/>
              </p:nvSpPr>
              <p:spPr bwMode="auto">
                <a:xfrm>
                  <a:off x="3396" y="1306"/>
                  <a:ext cx="388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8177" name="Rectangle 80"/>
                <p:cNvSpPr>
                  <a:spLocks noChangeArrowheads="1"/>
                </p:cNvSpPr>
                <p:nvPr/>
              </p:nvSpPr>
              <p:spPr bwMode="auto">
                <a:xfrm>
                  <a:off x="3353" y="1306"/>
                  <a:ext cx="474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8158" name="Group 83"/>
              <p:cNvGrpSpPr>
                <a:grpSpLocks/>
              </p:cNvGrpSpPr>
              <p:nvPr/>
            </p:nvGrpSpPr>
            <p:grpSpPr bwMode="auto">
              <a:xfrm>
                <a:off x="0" y="1709"/>
                <a:ext cx="345" cy="403"/>
                <a:chOff x="0" y="1709"/>
                <a:chExt cx="345" cy="403"/>
              </a:xfrm>
            </p:grpSpPr>
            <p:sp>
              <p:nvSpPr>
                <p:cNvPr id="48174" name="Rectangle 28"/>
                <p:cNvSpPr>
                  <a:spLocks noChangeArrowheads="1"/>
                </p:cNvSpPr>
                <p:nvPr/>
              </p:nvSpPr>
              <p:spPr bwMode="auto">
                <a:xfrm>
                  <a:off x="43" y="1709"/>
                  <a:ext cx="259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8175" name="Rectangle 82"/>
                <p:cNvSpPr>
                  <a:spLocks noChangeArrowheads="1"/>
                </p:cNvSpPr>
                <p:nvPr/>
              </p:nvSpPr>
              <p:spPr bwMode="auto">
                <a:xfrm>
                  <a:off x="0" y="1709"/>
                  <a:ext cx="34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8159" name="Group 85"/>
              <p:cNvGrpSpPr>
                <a:grpSpLocks/>
              </p:cNvGrpSpPr>
              <p:nvPr/>
            </p:nvGrpSpPr>
            <p:grpSpPr bwMode="auto">
              <a:xfrm>
                <a:off x="345" y="1709"/>
                <a:ext cx="950" cy="403"/>
                <a:chOff x="345" y="1709"/>
                <a:chExt cx="950" cy="403"/>
              </a:xfrm>
            </p:grpSpPr>
            <p:sp>
              <p:nvSpPr>
                <p:cNvPr id="48172" name="Rectangle 29"/>
                <p:cNvSpPr>
                  <a:spLocks noChangeArrowheads="1"/>
                </p:cNvSpPr>
                <p:nvPr/>
              </p:nvSpPr>
              <p:spPr bwMode="auto">
                <a:xfrm>
                  <a:off x="388" y="1709"/>
                  <a:ext cx="864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neonatalni intezitet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8173" name="Rectangle 84"/>
                <p:cNvSpPr>
                  <a:spLocks noChangeArrowheads="1"/>
                </p:cNvSpPr>
                <p:nvPr/>
              </p:nvSpPr>
              <p:spPr bwMode="auto">
                <a:xfrm>
                  <a:off x="345" y="1709"/>
                  <a:ext cx="95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8160" name="Group 87"/>
              <p:cNvGrpSpPr>
                <a:grpSpLocks/>
              </p:cNvGrpSpPr>
              <p:nvPr/>
            </p:nvGrpSpPr>
            <p:grpSpPr bwMode="auto">
              <a:xfrm>
                <a:off x="1295" y="1709"/>
                <a:ext cx="446" cy="403"/>
                <a:chOff x="1295" y="1709"/>
                <a:chExt cx="446" cy="403"/>
              </a:xfrm>
            </p:grpSpPr>
            <p:sp>
              <p:nvSpPr>
                <p:cNvPr id="48170" name="Rectangle 30"/>
                <p:cNvSpPr>
                  <a:spLocks noChangeArrowheads="1"/>
                </p:cNvSpPr>
                <p:nvPr/>
              </p:nvSpPr>
              <p:spPr bwMode="auto">
                <a:xfrm>
                  <a:off x="1338" y="1709"/>
                  <a:ext cx="360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8171" name="Rectangle 86"/>
                <p:cNvSpPr>
                  <a:spLocks noChangeArrowheads="1"/>
                </p:cNvSpPr>
                <p:nvPr/>
              </p:nvSpPr>
              <p:spPr bwMode="auto">
                <a:xfrm>
                  <a:off x="1295" y="1709"/>
                  <a:ext cx="446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8161" name="Group 89"/>
              <p:cNvGrpSpPr>
                <a:grpSpLocks/>
              </p:cNvGrpSpPr>
              <p:nvPr/>
            </p:nvGrpSpPr>
            <p:grpSpPr bwMode="auto">
              <a:xfrm>
                <a:off x="1741" y="1709"/>
                <a:ext cx="374" cy="403"/>
                <a:chOff x="1741" y="1709"/>
                <a:chExt cx="374" cy="403"/>
              </a:xfrm>
            </p:grpSpPr>
            <p:sp>
              <p:nvSpPr>
                <p:cNvPr id="48168" name="Rectangle 31"/>
                <p:cNvSpPr>
                  <a:spLocks noChangeArrowheads="1"/>
                </p:cNvSpPr>
                <p:nvPr/>
              </p:nvSpPr>
              <p:spPr bwMode="auto">
                <a:xfrm>
                  <a:off x="1784" y="1709"/>
                  <a:ext cx="288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8169" name="Rectangle 88"/>
                <p:cNvSpPr>
                  <a:spLocks noChangeArrowheads="1"/>
                </p:cNvSpPr>
                <p:nvPr/>
              </p:nvSpPr>
              <p:spPr bwMode="auto">
                <a:xfrm>
                  <a:off x="1741" y="1709"/>
                  <a:ext cx="374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8162" name="Group 91"/>
              <p:cNvGrpSpPr>
                <a:grpSpLocks/>
              </p:cNvGrpSpPr>
              <p:nvPr/>
            </p:nvGrpSpPr>
            <p:grpSpPr bwMode="auto">
              <a:xfrm>
                <a:off x="2115" y="1709"/>
                <a:ext cx="1238" cy="403"/>
                <a:chOff x="2115" y="1709"/>
                <a:chExt cx="1238" cy="403"/>
              </a:xfrm>
            </p:grpSpPr>
            <p:sp>
              <p:nvSpPr>
                <p:cNvPr id="48166" name="Rectangle 32"/>
                <p:cNvSpPr>
                  <a:spLocks noChangeArrowheads="1"/>
                </p:cNvSpPr>
                <p:nvPr/>
              </p:nvSpPr>
              <p:spPr bwMode="auto">
                <a:xfrm>
                  <a:off x="2158" y="1709"/>
                  <a:ext cx="1152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pun odgovor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8167" name="Rectangle 90"/>
                <p:cNvSpPr>
                  <a:spLocks noChangeArrowheads="1"/>
                </p:cNvSpPr>
                <p:nvPr/>
              </p:nvSpPr>
              <p:spPr bwMode="auto">
                <a:xfrm>
                  <a:off x="2115" y="1709"/>
                  <a:ext cx="12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8163" name="Group 93"/>
              <p:cNvGrpSpPr>
                <a:grpSpLocks/>
              </p:cNvGrpSpPr>
              <p:nvPr/>
            </p:nvGrpSpPr>
            <p:grpSpPr bwMode="auto">
              <a:xfrm>
                <a:off x="3353" y="1709"/>
                <a:ext cx="474" cy="403"/>
                <a:chOff x="3353" y="1709"/>
                <a:chExt cx="474" cy="403"/>
              </a:xfrm>
            </p:grpSpPr>
            <p:sp>
              <p:nvSpPr>
                <p:cNvPr id="48164" name="Rectangle 33"/>
                <p:cNvSpPr>
                  <a:spLocks noChangeArrowheads="1"/>
                </p:cNvSpPr>
                <p:nvPr/>
              </p:nvSpPr>
              <p:spPr bwMode="auto">
                <a:xfrm>
                  <a:off x="3396" y="1709"/>
                  <a:ext cx="388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8165" name="Rectangle 92"/>
                <p:cNvSpPr>
                  <a:spLocks noChangeArrowheads="1"/>
                </p:cNvSpPr>
                <p:nvPr/>
              </p:nvSpPr>
              <p:spPr bwMode="auto">
                <a:xfrm>
                  <a:off x="3353" y="1709"/>
                  <a:ext cx="474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48133" name="Rectangle 95"/>
            <p:cNvSpPr>
              <a:spLocks noChangeArrowheads="1"/>
            </p:cNvSpPr>
            <p:nvPr/>
          </p:nvSpPr>
          <p:spPr bwMode="auto">
            <a:xfrm>
              <a:off x="-3" y="-3"/>
              <a:ext cx="3833" cy="2118"/>
            </a:xfrm>
            <a:prstGeom prst="rect">
              <a:avLst/>
            </a:prstGeom>
            <a:noFill/>
            <a:ln w="11112" cap="sq">
              <a:solidFill>
                <a:srgbClr val="A0A0A0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Etilošk</a:t>
            </a:r>
            <a:r>
              <a:rPr lang="sr-Latn-CS"/>
              <a:t>o-patološki</a:t>
            </a:r>
            <a:r>
              <a:rPr lang="en-GB"/>
              <a:t> faktori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GB" sz="2800" smtClean="0"/>
              <a:t>- defekt u razvoju,</a:t>
            </a:r>
          </a:p>
          <a:p>
            <a:pPr eaLnBrk="1" hangingPunct="1"/>
            <a:r>
              <a:rPr lang="en-GB" sz="2800" smtClean="0"/>
              <a:t>- hipoksija i haemorrhagia,</a:t>
            </a:r>
          </a:p>
          <a:p>
            <a:pPr eaLnBrk="1" hangingPunct="1"/>
            <a:r>
              <a:rPr lang="en-GB" sz="2800" smtClean="0"/>
              <a:t>- infekcije, </a:t>
            </a:r>
          </a:p>
          <a:p>
            <a:pPr eaLnBrk="1" hangingPunct="1"/>
            <a:r>
              <a:rPr lang="en-GB" sz="2800" smtClean="0"/>
              <a:t>- intoksikacije,</a:t>
            </a:r>
          </a:p>
          <a:p>
            <a:pPr eaLnBrk="1" hangingPunct="1"/>
            <a:r>
              <a:rPr lang="en-GB" sz="2800" smtClean="0"/>
              <a:t>- trauma,</a:t>
            </a:r>
          </a:p>
          <a:p>
            <a:pPr eaLnBrk="1" hangingPunct="1"/>
            <a:r>
              <a:rPr lang="en-GB" sz="2800" smtClean="0"/>
              <a:t>- reakcije izoimunizacije,</a:t>
            </a:r>
          </a:p>
          <a:p>
            <a:pPr eaLnBrk="1" hangingPunct="1"/>
            <a:r>
              <a:rPr lang="en-GB" sz="2800" smtClean="0"/>
              <a:t>- defekt biohemijske maturacije, </a:t>
            </a:r>
          </a:p>
          <a:p>
            <a:pPr eaLnBrk="1" hangingPunct="1"/>
            <a:r>
              <a:rPr lang="en-GB" sz="2800" smtClean="0"/>
              <a:t>- hereditarni defekti (genetski faktor).</a:t>
            </a:r>
          </a:p>
          <a:p>
            <a:pPr eaLnBrk="1" hangingPunct="1"/>
            <a:endParaRPr lang="en-GB" sz="280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>
                <a:cs typeface="Times New Roman" pitchFamily="18" charset="0"/>
              </a:rPr>
              <a:t>Primitivni refleksi</a:t>
            </a:r>
            <a:endParaRPr lang="en-US">
              <a:cs typeface="Times New Roman" pitchFamily="18" charset="0"/>
            </a:endParaRPr>
          </a:p>
        </p:txBody>
      </p:sp>
      <p:grpSp>
        <p:nvGrpSpPr>
          <p:cNvPr id="49155" name="Group 126"/>
          <p:cNvGrpSpPr>
            <a:grpSpLocks/>
          </p:cNvGrpSpPr>
          <p:nvPr/>
        </p:nvGrpSpPr>
        <p:grpSpPr bwMode="auto">
          <a:xfrm>
            <a:off x="609600" y="2362200"/>
            <a:ext cx="7772400" cy="3727450"/>
            <a:chOff x="-3" y="-3"/>
            <a:chExt cx="4206" cy="2348"/>
          </a:xfrm>
        </p:grpSpPr>
        <p:grpSp>
          <p:nvGrpSpPr>
            <p:cNvPr id="49156" name="Group 124"/>
            <p:cNvGrpSpPr>
              <a:grpSpLocks/>
            </p:cNvGrpSpPr>
            <p:nvPr/>
          </p:nvGrpSpPr>
          <p:grpSpPr bwMode="auto">
            <a:xfrm>
              <a:off x="0" y="0"/>
              <a:ext cx="4200" cy="2342"/>
              <a:chOff x="0" y="0"/>
              <a:chExt cx="4200" cy="2342"/>
            </a:xfrm>
          </p:grpSpPr>
          <p:grpSp>
            <p:nvGrpSpPr>
              <p:cNvPr id="49158" name="Group 45"/>
              <p:cNvGrpSpPr>
                <a:grpSpLocks/>
              </p:cNvGrpSpPr>
              <p:nvPr/>
            </p:nvGrpSpPr>
            <p:grpSpPr bwMode="auto">
              <a:xfrm>
                <a:off x="0" y="0"/>
                <a:ext cx="600" cy="500"/>
                <a:chOff x="0" y="0"/>
                <a:chExt cx="600" cy="500"/>
              </a:xfrm>
            </p:grpSpPr>
            <p:sp>
              <p:nvSpPr>
                <p:cNvPr id="49276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514" cy="50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Babkin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77" name="Rectangle 4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600" cy="50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59" name="Group 47"/>
              <p:cNvGrpSpPr>
                <a:grpSpLocks/>
              </p:cNvGrpSpPr>
              <p:nvPr/>
            </p:nvGrpSpPr>
            <p:grpSpPr bwMode="auto">
              <a:xfrm>
                <a:off x="600" y="0"/>
                <a:ext cx="236" cy="500"/>
                <a:chOff x="600" y="0"/>
                <a:chExt cx="236" cy="500"/>
              </a:xfrm>
            </p:grpSpPr>
            <p:sp>
              <p:nvSpPr>
                <p:cNvPr id="49274" name="Rectangle 5"/>
                <p:cNvSpPr>
                  <a:spLocks noChangeArrowheads="1"/>
                </p:cNvSpPr>
                <p:nvPr/>
              </p:nvSpPr>
              <p:spPr bwMode="auto">
                <a:xfrm>
                  <a:off x="643" y="0"/>
                  <a:ext cx="150" cy="50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75" name="Rectangle 46"/>
                <p:cNvSpPr>
                  <a:spLocks noChangeArrowheads="1"/>
                </p:cNvSpPr>
                <p:nvPr/>
              </p:nvSpPr>
              <p:spPr bwMode="auto">
                <a:xfrm>
                  <a:off x="600" y="0"/>
                  <a:ext cx="236" cy="50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60" name="Group 49"/>
              <p:cNvGrpSpPr>
                <a:grpSpLocks/>
              </p:cNvGrpSpPr>
              <p:nvPr/>
            </p:nvGrpSpPr>
            <p:grpSpPr bwMode="auto">
              <a:xfrm>
                <a:off x="836" y="0"/>
                <a:ext cx="734" cy="500"/>
                <a:chOff x="836" y="0"/>
                <a:chExt cx="734" cy="500"/>
              </a:xfrm>
            </p:grpSpPr>
            <p:sp>
              <p:nvSpPr>
                <p:cNvPr id="49272" name="Rectangle 6"/>
                <p:cNvSpPr>
                  <a:spLocks noChangeArrowheads="1"/>
                </p:cNvSpPr>
                <p:nvPr/>
              </p:nvSpPr>
              <p:spPr bwMode="auto">
                <a:xfrm>
                  <a:off x="879" y="0"/>
                  <a:ext cx="648" cy="50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Refleks sisanja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73" name="Rectangle 48"/>
                <p:cNvSpPr>
                  <a:spLocks noChangeArrowheads="1"/>
                </p:cNvSpPr>
                <p:nvPr/>
              </p:nvSpPr>
              <p:spPr bwMode="auto">
                <a:xfrm>
                  <a:off x="836" y="0"/>
                  <a:ext cx="734" cy="50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61" name="Group 51"/>
              <p:cNvGrpSpPr>
                <a:grpSpLocks/>
              </p:cNvGrpSpPr>
              <p:nvPr/>
            </p:nvGrpSpPr>
            <p:grpSpPr bwMode="auto">
              <a:xfrm>
                <a:off x="1570" y="0"/>
                <a:ext cx="236" cy="500"/>
                <a:chOff x="1570" y="0"/>
                <a:chExt cx="236" cy="500"/>
              </a:xfrm>
            </p:grpSpPr>
            <p:sp>
              <p:nvSpPr>
                <p:cNvPr id="49270" name="Rectangle 7"/>
                <p:cNvSpPr>
                  <a:spLocks noChangeArrowheads="1"/>
                </p:cNvSpPr>
                <p:nvPr/>
              </p:nvSpPr>
              <p:spPr bwMode="auto">
                <a:xfrm>
                  <a:off x="1613" y="0"/>
                  <a:ext cx="150" cy="50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71" name="Rectangle 50"/>
                <p:cNvSpPr>
                  <a:spLocks noChangeArrowheads="1"/>
                </p:cNvSpPr>
                <p:nvPr/>
              </p:nvSpPr>
              <p:spPr bwMode="auto">
                <a:xfrm>
                  <a:off x="1570" y="0"/>
                  <a:ext cx="236" cy="50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62" name="Group 53"/>
              <p:cNvGrpSpPr>
                <a:grpSpLocks/>
              </p:cNvGrpSpPr>
              <p:nvPr/>
            </p:nvGrpSpPr>
            <p:grpSpPr bwMode="auto">
              <a:xfrm>
                <a:off x="1806" y="0"/>
                <a:ext cx="950" cy="500"/>
                <a:chOff x="1806" y="0"/>
                <a:chExt cx="950" cy="500"/>
              </a:xfrm>
            </p:grpSpPr>
            <p:sp>
              <p:nvSpPr>
                <p:cNvPr id="49268" name="Rectangle 8"/>
                <p:cNvSpPr>
                  <a:spLocks noChangeArrowheads="1"/>
                </p:cNvSpPr>
                <p:nvPr/>
              </p:nvSpPr>
              <p:spPr bwMode="auto">
                <a:xfrm>
                  <a:off x="1849" y="0"/>
                  <a:ext cx="864" cy="50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akustiko facijalni refleks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69" name="Rectangle 52"/>
                <p:cNvSpPr>
                  <a:spLocks noChangeArrowheads="1"/>
                </p:cNvSpPr>
                <p:nvPr/>
              </p:nvSpPr>
              <p:spPr bwMode="auto">
                <a:xfrm>
                  <a:off x="1806" y="0"/>
                  <a:ext cx="950" cy="50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63" name="Group 55"/>
              <p:cNvGrpSpPr>
                <a:grpSpLocks/>
              </p:cNvGrpSpPr>
              <p:nvPr/>
            </p:nvGrpSpPr>
            <p:grpSpPr bwMode="auto">
              <a:xfrm>
                <a:off x="2756" y="0"/>
                <a:ext cx="236" cy="500"/>
                <a:chOff x="2756" y="0"/>
                <a:chExt cx="236" cy="500"/>
              </a:xfrm>
            </p:grpSpPr>
            <p:sp>
              <p:nvSpPr>
                <p:cNvPr id="49266" name="Rectangle 9"/>
                <p:cNvSpPr>
                  <a:spLocks noChangeArrowheads="1"/>
                </p:cNvSpPr>
                <p:nvPr/>
              </p:nvSpPr>
              <p:spPr bwMode="auto">
                <a:xfrm>
                  <a:off x="2799" y="0"/>
                  <a:ext cx="150" cy="50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67" name="Rectangle 54"/>
                <p:cNvSpPr>
                  <a:spLocks noChangeArrowheads="1"/>
                </p:cNvSpPr>
                <p:nvPr/>
              </p:nvSpPr>
              <p:spPr bwMode="auto">
                <a:xfrm>
                  <a:off x="2756" y="0"/>
                  <a:ext cx="236" cy="50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64" name="Group 57"/>
              <p:cNvGrpSpPr>
                <a:grpSpLocks/>
              </p:cNvGrpSpPr>
              <p:nvPr/>
            </p:nvGrpSpPr>
            <p:grpSpPr bwMode="auto">
              <a:xfrm>
                <a:off x="2992" y="0"/>
                <a:ext cx="950" cy="500"/>
                <a:chOff x="2992" y="0"/>
                <a:chExt cx="950" cy="500"/>
              </a:xfrm>
            </p:grpSpPr>
            <p:sp>
              <p:nvSpPr>
                <p:cNvPr id="49264" name="Rectangle 10"/>
                <p:cNvSpPr>
                  <a:spLocks noChangeArrowheads="1"/>
                </p:cNvSpPr>
                <p:nvPr/>
              </p:nvSpPr>
              <p:spPr bwMode="auto">
                <a:xfrm>
                  <a:off x="3035" y="0"/>
                  <a:ext cx="864" cy="50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optiko facijalni refleks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65" name="Rectangle 56"/>
                <p:cNvSpPr>
                  <a:spLocks noChangeArrowheads="1"/>
                </p:cNvSpPr>
                <p:nvPr/>
              </p:nvSpPr>
              <p:spPr bwMode="auto">
                <a:xfrm>
                  <a:off x="2992" y="0"/>
                  <a:ext cx="950" cy="50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65" name="Group 59"/>
              <p:cNvGrpSpPr>
                <a:grpSpLocks/>
              </p:cNvGrpSpPr>
              <p:nvPr/>
            </p:nvGrpSpPr>
            <p:grpSpPr bwMode="auto">
              <a:xfrm>
                <a:off x="3942" y="0"/>
                <a:ext cx="258" cy="500"/>
                <a:chOff x="3942" y="0"/>
                <a:chExt cx="258" cy="500"/>
              </a:xfrm>
            </p:grpSpPr>
            <p:sp>
              <p:nvSpPr>
                <p:cNvPr id="49262" name="Rectangle 11"/>
                <p:cNvSpPr>
                  <a:spLocks noChangeArrowheads="1"/>
                </p:cNvSpPr>
                <p:nvPr/>
              </p:nvSpPr>
              <p:spPr bwMode="auto">
                <a:xfrm>
                  <a:off x="3985" y="0"/>
                  <a:ext cx="172" cy="50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63" name="Rectangle 58"/>
                <p:cNvSpPr>
                  <a:spLocks noChangeArrowheads="1"/>
                </p:cNvSpPr>
                <p:nvPr/>
              </p:nvSpPr>
              <p:spPr bwMode="auto">
                <a:xfrm>
                  <a:off x="3942" y="0"/>
                  <a:ext cx="258" cy="50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66" name="Group 61"/>
              <p:cNvGrpSpPr>
                <a:grpSpLocks/>
              </p:cNvGrpSpPr>
              <p:nvPr/>
            </p:nvGrpSpPr>
            <p:grpSpPr bwMode="auto">
              <a:xfrm>
                <a:off x="0" y="500"/>
                <a:ext cx="600" cy="518"/>
                <a:chOff x="0" y="500"/>
                <a:chExt cx="600" cy="518"/>
              </a:xfrm>
            </p:grpSpPr>
            <p:sp>
              <p:nvSpPr>
                <p:cNvPr id="49260" name="Rectangle 12"/>
                <p:cNvSpPr>
                  <a:spLocks noChangeArrowheads="1"/>
                </p:cNvSpPr>
                <p:nvPr/>
              </p:nvSpPr>
              <p:spPr bwMode="auto">
                <a:xfrm>
                  <a:off x="43" y="500"/>
                  <a:ext cx="514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nedostaje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61" name="Rectangle 60"/>
                <p:cNvSpPr>
                  <a:spLocks noChangeArrowheads="1"/>
                </p:cNvSpPr>
                <p:nvPr/>
              </p:nvSpPr>
              <p:spPr bwMode="auto">
                <a:xfrm>
                  <a:off x="0" y="500"/>
                  <a:ext cx="600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67" name="Group 63"/>
              <p:cNvGrpSpPr>
                <a:grpSpLocks/>
              </p:cNvGrpSpPr>
              <p:nvPr/>
            </p:nvGrpSpPr>
            <p:grpSpPr bwMode="auto">
              <a:xfrm>
                <a:off x="600" y="500"/>
                <a:ext cx="236" cy="518"/>
                <a:chOff x="600" y="500"/>
                <a:chExt cx="236" cy="518"/>
              </a:xfrm>
            </p:grpSpPr>
            <p:sp>
              <p:nvSpPr>
                <p:cNvPr id="49258" name="Rectangle 13"/>
                <p:cNvSpPr>
                  <a:spLocks noChangeArrowheads="1"/>
                </p:cNvSpPr>
                <p:nvPr/>
              </p:nvSpPr>
              <p:spPr bwMode="auto">
                <a:xfrm>
                  <a:off x="643" y="500"/>
                  <a:ext cx="150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59" name="Rectangle 62"/>
                <p:cNvSpPr>
                  <a:spLocks noChangeArrowheads="1"/>
                </p:cNvSpPr>
                <p:nvPr/>
              </p:nvSpPr>
              <p:spPr bwMode="auto">
                <a:xfrm>
                  <a:off x="600" y="500"/>
                  <a:ext cx="236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68" name="Group 65"/>
              <p:cNvGrpSpPr>
                <a:grpSpLocks/>
              </p:cNvGrpSpPr>
              <p:nvPr/>
            </p:nvGrpSpPr>
            <p:grpSpPr bwMode="auto">
              <a:xfrm>
                <a:off x="836" y="500"/>
                <a:ext cx="734" cy="518"/>
                <a:chOff x="836" y="500"/>
                <a:chExt cx="734" cy="518"/>
              </a:xfrm>
            </p:grpSpPr>
            <p:sp>
              <p:nvSpPr>
                <p:cNvPr id="49256" name="Rectangle 14"/>
                <p:cNvSpPr>
                  <a:spLocks noChangeArrowheads="1"/>
                </p:cNvSpPr>
                <p:nvPr/>
              </p:nvSpPr>
              <p:spPr bwMode="auto">
                <a:xfrm>
                  <a:off x="879" y="500"/>
                  <a:ext cx="648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nedostaje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57" name="Rectangle 64"/>
                <p:cNvSpPr>
                  <a:spLocks noChangeArrowheads="1"/>
                </p:cNvSpPr>
                <p:nvPr/>
              </p:nvSpPr>
              <p:spPr bwMode="auto">
                <a:xfrm>
                  <a:off x="836" y="500"/>
                  <a:ext cx="734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69" name="Group 67"/>
              <p:cNvGrpSpPr>
                <a:grpSpLocks/>
              </p:cNvGrpSpPr>
              <p:nvPr/>
            </p:nvGrpSpPr>
            <p:grpSpPr bwMode="auto">
              <a:xfrm>
                <a:off x="1570" y="500"/>
                <a:ext cx="236" cy="518"/>
                <a:chOff x="1570" y="500"/>
                <a:chExt cx="236" cy="518"/>
              </a:xfrm>
            </p:grpSpPr>
            <p:sp>
              <p:nvSpPr>
                <p:cNvPr id="49254" name="Rectangle 15"/>
                <p:cNvSpPr>
                  <a:spLocks noChangeArrowheads="1"/>
                </p:cNvSpPr>
                <p:nvPr/>
              </p:nvSpPr>
              <p:spPr bwMode="auto">
                <a:xfrm>
                  <a:off x="1613" y="500"/>
                  <a:ext cx="150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55" name="Rectangle 66"/>
                <p:cNvSpPr>
                  <a:spLocks noChangeArrowheads="1"/>
                </p:cNvSpPr>
                <p:nvPr/>
              </p:nvSpPr>
              <p:spPr bwMode="auto">
                <a:xfrm>
                  <a:off x="1570" y="500"/>
                  <a:ext cx="236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70" name="Group 69"/>
              <p:cNvGrpSpPr>
                <a:grpSpLocks/>
              </p:cNvGrpSpPr>
              <p:nvPr/>
            </p:nvGrpSpPr>
            <p:grpSpPr bwMode="auto">
              <a:xfrm>
                <a:off x="1806" y="500"/>
                <a:ext cx="950" cy="518"/>
                <a:chOff x="1806" y="500"/>
                <a:chExt cx="950" cy="518"/>
              </a:xfrm>
            </p:grpSpPr>
            <p:sp>
              <p:nvSpPr>
                <p:cNvPr id="49252" name="Rectangle 16"/>
                <p:cNvSpPr>
                  <a:spLocks noChangeArrowheads="1"/>
                </p:cNvSpPr>
                <p:nvPr/>
              </p:nvSpPr>
              <p:spPr bwMode="auto">
                <a:xfrm>
                  <a:off x="1849" y="500"/>
                  <a:ext cx="864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nedostaje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53" name="Rectangle 68"/>
                <p:cNvSpPr>
                  <a:spLocks noChangeArrowheads="1"/>
                </p:cNvSpPr>
                <p:nvPr/>
              </p:nvSpPr>
              <p:spPr bwMode="auto">
                <a:xfrm>
                  <a:off x="1806" y="500"/>
                  <a:ext cx="950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71" name="Group 71"/>
              <p:cNvGrpSpPr>
                <a:grpSpLocks/>
              </p:cNvGrpSpPr>
              <p:nvPr/>
            </p:nvGrpSpPr>
            <p:grpSpPr bwMode="auto">
              <a:xfrm>
                <a:off x="2756" y="500"/>
                <a:ext cx="236" cy="518"/>
                <a:chOff x="2756" y="500"/>
                <a:chExt cx="236" cy="518"/>
              </a:xfrm>
            </p:grpSpPr>
            <p:sp>
              <p:nvSpPr>
                <p:cNvPr id="49250" name="Rectangle 17"/>
                <p:cNvSpPr>
                  <a:spLocks noChangeArrowheads="1"/>
                </p:cNvSpPr>
                <p:nvPr/>
              </p:nvSpPr>
              <p:spPr bwMode="auto">
                <a:xfrm>
                  <a:off x="2799" y="500"/>
                  <a:ext cx="150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 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51" name="Rectangle 70"/>
                <p:cNvSpPr>
                  <a:spLocks noChangeArrowheads="1"/>
                </p:cNvSpPr>
                <p:nvPr/>
              </p:nvSpPr>
              <p:spPr bwMode="auto">
                <a:xfrm>
                  <a:off x="2756" y="500"/>
                  <a:ext cx="236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72" name="Group 73"/>
              <p:cNvGrpSpPr>
                <a:grpSpLocks/>
              </p:cNvGrpSpPr>
              <p:nvPr/>
            </p:nvGrpSpPr>
            <p:grpSpPr bwMode="auto">
              <a:xfrm>
                <a:off x="2992" y="500"/>
                <a:ext cx="950" cy="518"/>
                <a:chOff x="2992" y="500"/>
                <a:chExt cx="950" cy="518"/>
              </a:xfrm>
            </p:grpSpPr>
            <p:sp>
              <p:nvSpPr>
                <p:cNvPr id="49248" name="Rectangle 18"/>
                <p:cNvSpPr>
                  <a:spLocks noChangeArrowheads="1"/>
                </p:cNvSpPr>
                <p:nvPr/>
              </p:nvSpPr>
              <p:spPr bwMode="auto">
                <a:xfrm>
                  <a:off x="3035" y="500"/>
                  <a:ext cx="864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nedostaje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49" name="Rectangle 72"/>
                <p:cNvSpPr>
                  <a:spLocks noChangeArrowheads="1"/>
                </p:cNvSpPr>
                <p:nvPr/>
              </p:nvSpPr>
              <p:spPr bwMode="auto">
                <a:xfrm>
                  <a:off x="2992" y="500"/>
                  <a:ext cx="950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73" name="Group 75"/>
              <p:cNvGrpSpPr>
                <a:grpSpLocks/>
              </p:cNvGrpSpPr>
              <p:nvPr/>
            </p:nvGrpSpPr>
            <p:grpSpPr bwMode="auto">
              <a:xfrm>
                <a:off x="3942" y="500"/>
                <a:ext cx="258" cy="518"/>
                <a:chOff x="3942" y="500"/>
                <a:chExt cx="258" cy="518"/>
              </a:xfrm>
            </p:grpSpPr>
            <p:sp>
              <p:nvSpPr>
                <p:cNvPr id="49246" name="Rectangle 19"/>
                <p:cNvSpPr>
                  <a:spLocks noChangeArrowheads="1"/>
                </p:cNvSpPr>
                <p:nvPr/>
              </p:nvSpPr>
              <p:spPr bwMode="auto">
                <a:xfrm>
                  <a:off x="3985" y="500"/>
                  <a:ext cx="172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47" name="Rectangle 74"/>
                <p:cNvSpPr>
                  <a:spLocks noChangeArrowheads="1"/>
                </p:cNvSpPr>
                <p:nvPr/>
              </p:nvSpPr>
              <p:spPr bwMode="auto">
                <a:xfrm>
                  <a:off x="3942" y="500"/>
                  <a:ext cx="258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74" name="Group 77"/>
              <p:cNvGrpSpPr>
                <a:grpSpLocks/>
              </p:cNvGrpSpPr>
              <p:nvPr/>
            </p:nvGrpSpPr>
            <p:grpSpPr bwMode="auto">
              <a:xfrm>
                <a:off x="0" y="1018"/>
                <a:ext cx="600" cy="403"/>
                <a:chOff x="0" y="1018"/>
                <a:chExt cx="600" cy="403"/>
              </a:xfrm>
            </p:grpSpPr>
            <p:sp>
              <p:nvSpPr>
                <p:cNvPr id="49244" name="Rectangle 20"/>
                <p:cNvSpPr>
                  <a:spLocks noChangeArrowheads="1"/>
                </p:cNvSpPr>
                <p:nvPr/>
              </p:nvSpPr>
              <p:spPr bwMode="auto">
                <a:xfrm>
                  <a:off x="43" y="1018"/>
                  <a:ext cx="514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usporen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45" name="Rectangle 76"/>
                <p:cNvSpPr>
                  <a:spLocks noChangeArrowheads="1"/>
                </p:cNvSpPr>
                <p:nvPr/>
              </p:nvSpPr>
              <p:spPr bwMode="auto">
                <a:xfrm>
                  <a:off x="0" y="1018"/>
                  <a:ext cx="60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75" name="Group 79"/>
              <p:cNvGrpSpPr>
                <a:grpSpLocks/>
              </p:cNvGrpSpPr>
              <p:nvPr/>
            </p:nvGrpSpPr>
            <p:grpSpPr bwMode="auto">
              <a:xfrm>
                <a:off x="600" y="1018"/>
                <a:ext cx="236" cy="403"/>
                <a:chOff x="600" y="1018"/>
                <a:chExt cx="236" cy="403"/>
              </a:xfrm>
            </p:grpSpPr>
            <p:sp>
              <p:nvSpPr>
                <p:cNvPr id="49242" name="Rectangle 21"/>
                <p:cNvSpPr>
                  <a:spLocks noChangeArrowheads="1"/>
                </p:cNvSpPr>
                <p:nvPr/>
              </p:nvSpPr>
              <p:spPr bwMode="auto">
                <a:xfrm>
                  <a:off x="643" y="1018"/>
                  <a:ext cx="150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43" name="Rectangle 78"/>
                <p:cNvSpPr>
                  <a:spLocks noChangeArrowheads="1"/>
                </p:cNvSpPr>
                <p:nvPr/>
              </p:nvSpPr>
              <p:spPr bwMode="auto">
                <a:xfrm>
                  <a:off x="600" y="1018"/>
                  <a:ext cx="236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76" name="Group 81"/>
              <p:cNvGrpSpPr>
                <a:grpSpLocks/>
              </p:cNvGrpSpPr>
              <p:nvPr/>
            </p:nvGrpSpPr>
            <p:grpSpPr bwMode="auto">
              <a:xfrm>
                <a:off x="836" y="1018"/>
                <a:ext cx="734" cy="403"/>
                <a:chOff x="836" y="1018"/>
                <a:chExt cx="734" cy="403"/>
              </a:xfrm>
            </p:grpSpPr>
            <p:sp>
              <p:nvSpPr>
                <p:cNvPr id="49240" name="Rectangle 22"/>
                <p:cNvSpPr>
                  <a:spLocks noChangeArrowheads="1"/>
                </p:cNvSpPr>
                <p:nvPr/>
              </p:nvSpPr>
              <p:spPr bwMode="auto">
                <a:xfrm>
                  <a:off x="879" y="1018"/>
                  <a:ext cx="648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usporen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41" name="Rectangle 80"/>
                <p:cNvSpPr>
                  <a:spLocks noChangeArrowheads="1"/>
                </p:cNvSpPr>
                <p:nvPr/>
              </p:nvSpPr>
              <p:spPr bwMode="auto">
                <a:xfrm>
                  <a:off x="836" y="1018"/>
                  <a:ext cx="734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77" name="Group 83"/>
              <p:cNvGrpSpPr>
                <a:grpSpLocks/>
              </p:cNvGrpSpPr>
              <p:nvPr/>
            </p:nvGrpSpPr>
            <p:grpSpPr bwMode="auto">
              <a:xfrm>
                <a:off x="1570" y="1018"/>
                <a:ext cx="236" cy="403"/>
                <a:chOff x="1570" y="1018"/>
                <a:chExt cx="236" cy="403"/>
              </a:xfrm>
            </p:grpSpPr>
            <p:sp>
              <p:nvSpPr>
                <p:cNvPr id="49238" name="Rectangle 23"/>
                <p:cNvSpPr>
                  <a:spLocks noChangeArrowheads="1"/>
                </p:cNvSpPr>
                <p:nvPr/>
              </p:nvSpPr>
              <p:spPr bwMode="auto">
                <a:xfrm>
                  <a:off x="1613" y="1018"/>
                  <a:ext cx="150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39" name="Rectangle 82"/>
                <p:cNvSpPr>
                  <a:spLocks noChangeArrowheads="1"/>
                </p:cNvSpPr>
                <p:nvPr/>
              </p:nvSpPr>
              <p:spPr bwMode="auto">
                <a:xfrm>
                  <a:off x="1570" y="1018"/>
                  <a:ext cx="236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78" name="Group 85"/>
              <p:cNvGrpSpPr>
                <a:grpSpLocks/>
              </p:cNvGrpSpPr>
              <p:nvPr/>
            </p:nvGrpSpPr>
            <p:grpSpPr bwMode="auto">
              <a:xfrm>
                <a:off x="1806" y="1018"/>
                <a:ext cx="950" cy="403"/>
                <a:chOff x="1806" y="1018"/>
                <a:chExt cx="950" cy="403"/>
              </a:xfrm>
            </p:grpSpPr>
            <p:sp>
              <p:nvSpPr>
                <p:cNvPr id="49236" name="Rectangle 24"/>
                <p:cNvSpPr>
                  <a:spLocks noChangeArrowheads="1"/>
                </p:cNvSpPr>
                <p:nvPr/>
              </p:nvSpPr>
              <p:spPr bwMode="auto">
                <a:xfrm>
                  <a:off x="1849" y="1018"/>
                  <a:ext cx="864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usporen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37" name="Rectangle 84"/>
                <p:cNvSpPr>
                  <a:spLocks noChangeArrowheads="1"/>
                </p:cNvSpPr>
                <p:nvPr/>
              </p:nvSpPr>
              <p:spPr bwMode="auto">
                <a:xfrm>
                  <a:off x="1806" y="1018"/>
                  <a:ext cx="95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79" name="Group 87"/>
              <p:cNvGrpSpPr>
                <a:grpSpLocks/>
              </p:cNvGrpSpPr>
              <p:nvPr/>
            </p:nvGrpSpPr>
            <p:grpSpPr bwMode="auto">
              <a:xfrm>
                <a:off x="2756" y="1018"/>
                <a:ext cx="236" cy="403"/>
                <a:chOff x="2756" y="1018"/>
                <a:chExt cx="236" cy="403"/>
              </a:xfrm>
            </p:grpSpPr>
            <p:sp>
              <p:nvSpPr>
                <p:cNvPr id="49234" name="Rectangle 25"/>
                <p:cNvSpPr>
                  <a:spLocks noChangeArrowheads="1"/>
                </p:cNvSpPr>
                <p:nvPr/>
              </p:nvSpPr>
              <p:spPr bwMode="auto">
                <a:xfrm>
                  <a:off x="2799" y="1018"/>
                  <a:ext cx="150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35" name="Rectangle 86"/>
                <p:cNvSpPr>
                  <a:spLocks noChangeArrowheads="1"/>
                </p:cNvSpPr>
                <p:nvPr/>
              </p:nvSpPr>
              <p:spPr bwMode="auto">
                <a:xfrm>
                  <a:off x="2756" y="1018"/>
                  <a:ext cx="236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80" name="Group 89"/>
              <p:cNvGrpSpPr>
                <a:grpSpLocks/>
              </p:cNvGrpSpPr>
              <p:nvPr/>
            </p:nvGrpSpPr>
            <p:grpSpPr bwMode="auto">
              <a:xfrm>
                <a:off x="2992" y="1018"/>
                <a:ext cx="950" cy="403"/>
                <a:chOff x="2992" y="1018"/>
                <a:chExt cx="950" cy="403"/>
              </a:xfrm>
            </p:grpSpPr>
            <p:sp>
              <p:nvSpPr>
                <p:cNvPr id="49232" name="Rectangle 26"/>
                <p:cNvSpPr>
                  <a:spLocks noChangeArrowheads="1"/>
                </p:cNvSpPr>
                <p:nvPr/>
              </p:nvSpPr>
              <p:spPr bwMode="auto">
                <a:xfrm>
                  <a:off x="3035" y="1018"/>
                  <a:ext cx="864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usporen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33" name="Rectangle 88"/>
                <p:cNvSpPr>
                  <a:spLocks noChangeArrowheads="1"/>
                </p:cNvSpPr>
                <p:nvPr/>
              </p:nvSpPr>
              <p:spPr bwMode="auto">
                <a:xfrm>
                  <a:off x="2992" y="1018"/>
                  <a:ext cx="95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81" name="Group 91"/>
              <p:cNvGrpSpPr>
                <a:grpSpLocks/>
              </p:cNvGrpSpPr>
              <p:nvPr/>
            </p:nvGrpSpPr>
            <p:grpSpPr bwMode="auto">
              <a:xfrm>
                <a:off x="3942" y="1018"/>
                <a:ext cx="258" cy="403"/>
                <a:chOff x="3942" y="1018"/>
                <a:chExt cx="258" cy="403"/>
              </a:xfrm>
            </p:grpSpPr>
            <p:sp>
              <p:nvSpPr>
                <p:cNvPr id="49230" name="Rectangle 27"/>
                <p:cNvSpPr>
                  <a:spLocks noChangeArrowheads="1"/>
                </p:cNvSpPr>
                <p:nvPr/>
              </p:nvSpPr>
              <p:spPr bwMode="auto">
                <a:xfrm>
                  <a:off x="3985" y="1018"/>
                  <a:ext cx="172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31" name="Rectangle 90"/>
                <p:cNvSpPr>
                  <a:spLocks noChangeArrowheads="1"/>
                </p:cNvSpPr>
                <p:nvPr/>
              </p:nvSpPr>
              <p:spPr bwMode="auto">
                <a:xfrm>
                  <a:off x="3942" y="1018"/>
                  <a:ext cx="25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82" name="Group 93"/>
              <p:cNvGrpSpPr>
                <a:grpSpLocks/>
              </p:cNvGrpSpPr>
              <p:nvPr/>
            </p:nvGrpSpPr>
            <p:grpSpPr bwMode="auto">
              <a:xfrm>
                <a:off x="0" y="1421"/>
                <a:ext cx="600" cy="403"/>
                <a:chOff x="0" y="1421"/>
                <a:chExt cx="600" cy="403"/>
              </a:xfrm>
            </p:grpSpPr>
            <p:sp>
              <p:nvSpPr>
                <p:cNvPr id="49228" name="Rectangle 28"/>
                <p:cNvSpPr>
                  <a:spLocks noChangeArrowheads="1"/>
                </p:cNvSpPr>
                <p:nvPr/>
              </p:nvSpPr>
              <p:spPr bwMode="auto">
                <a:xfrm>
                  <a:off x="43" y="1421"/>
                  <a:ext cx="514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naznačen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29" name="Rectangle 92"/>
                <p:cNvSpPr>
                  <a:spLocks noChangeArrowheads="1"/>
                </p:cNvSpPr>
                <p:nvPr/>
              </p:nvSpPr>
              <p:spPr bwMode="auto">
                <a:xfrm>
                  <a:off x="0" y="1421"/>
                  <a:ext cx="60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83" name="Group 95"/>
              <p:cNvGrpSpPr>
                <a:grpSpLocks/>
              </p:cNvGrpSpPr>
              <p:nvPr/>
            </p:nvGrpSpPr>
            <p:grpSpPr bwMode="auto">
              <a:xfrm>
                <a:off x="600" y="1421"/>
                <a:ext cx="236" cy="403"/>
                <a:chOff x="600" y="1421"/>
                <a:chExt cx="236" cy="403"/>
              </a:xfrm>
            </p:grpSpPr>
            <p:sp>
              <p:nvSpPr>
                <p:cNvPr id="49226" name="Rectangle 29"/>
                <p:cNvSpPr>
                  <a:spLocks noChangeArrowheads="1"/>
                </p:cNvSpPr>
                <p:nvPr/>
              </p:nvSpPr>
              <p:spPr bwMode="auto">
                <a:xfrm>
                  <a:off x="643" y="1421"/>
                  <a:ext cx="150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27" name="Rectangle 94"/>
                <p:cNvSpPr>
                  <a:spLocks noChangeArrowheads="1"/>
                </p:cNvSpPr>
                <p:nvPr/>
              </p:nvSpPr>
              <p:spPr bwMode="auto">
                <a:xfrm>
                  <a:off x="600" y="1421"/>
                  <a:ext cx="236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84" name="Group 97"/>
              <p:cNvGrpSpPr>
                <a:grpSpLocks/>
              </p:cNvGrpSpPr>
              <p:nvPr/>
            </p:nvGrpSpPr>
            <p:grpSpPr bwMode="auto">
              <a:xfrm>
                <a:off x="836" y="1421"/>
                <a:ext cx="734" cy="403"/>
                <a:chOff x="836" y="1421"/>
                <a:chExt cx="734" cy="403"/>
              </a:xfrm>
            </p:grpSpPr>
            <p:sp>
              <p:nvSpPr>
                <p:cNvPr id="49224" name="Rectangle 30"/>
                <p:cNvSpPr>
                  <a:spLocks noChangeArrowheads="1"/>
                </p:cNvSpPr>
                <p:nvPr/>
              </p:nvSpPr>
              <p:spPr bwMode="auto">
                <a:xfrm>
                  <a:off x="879" y="1421"/>
                  <a:ext cx="648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naznačen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25" name="Rectangle 96"/>
                <p:cNvSpPr>
                  <a:spLocks noChangeArrowheads="1"/>
                </p:cNvSpPr>
                <p:nvPr/>
              </p:nvSpPr>
              <p:spPr bwMode="auto">
                <a:xfrm>
                  <a:off x="836" y="1421"/>
                  <a:ext cx="734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85" name="Group 99"/>
              <p:cNvGrpSpPr>
                <a:grpSpLocks/>
              </p:cNvGrpSpPr>
              <p:nvPr/>
            </p:nvGrpSpPr>
            <p:grpSpPr bwMode="auto">
              <a:xfrm>
                <a:off x="1570" y="1421"/>
                <a:ext cx="236" cy="403"/>
                <a:chOff x="1570" y="1421"/>
                <a:chExt cx="236" cy="403"/>
              </a:xfrm>
            </p:grpSpPr>
            <p:sp>
              <p:nvSpPr>
                <p:cNvPr id="49222" name="Rectangle 31"/>
                <p:cNvSpPr>
                  <a:spLocks noChangeArrowheads="1"/>
                </p:cNvSpPr>
                <p:nvPr/>
              </p:nvSpPr>
              <p:spPr bwMode="auto">
                <a:xfrm>
                  <a:off x="1613" y="1421"/>
                  <a:ext cx="150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23" name="Rectangle 98"/>
                <p:cNvSpPr>
                  <a:spLocks noChangeArrowheads="1"/>
                </p:cNvSpPr>
                <p:nvPr/>
              </p:nvSpPr>
              <p:spPr bwMode="auto">
                <a:xfrm>
                  <a:off x="1570" y="1421"/>
                  <a:ext cx="236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86" name="Group 101"/>
              <p:cNvGrpSpPr>
                <a:grpSpLocks/>
              </p:cNvGrpSpPr>
              <p:nvPr/>
            </p:nvGrpSpPr>
            <p:grpSpPr bwMode="auto">
              <a:xfrm>
                <a:off x="1806" y="1421"/>
                <a:ext cx="950" cy="403"/>
                <a:chOff x="1806" y="1421"/>
                <a:chExt cx="950" cy="403"/>
              </a:xfrm>
            </p:grpSpPr>
            <p:sp>
              <p:nvSpPr>
                <p:cNvPr id="49220" name="Rectangle 32"/>
                <p:cNvSpPr>
                  <a:spLocks noChangeArrowheads="1"/>
                </p:cNvSpPr>
                <p:nvPr/>
              </p:nvSpPr>
              <p:spPr bwMode="auto">
                <a:xfrm>
                  <a:off x="1849" y="1421"/>
                  <a:ext cx="864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naznačen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21" name="Rectangle 100"/>
                <p:cNvSpPr>
                  <a:spLocks noChangeArrowheads="1"/>
                </p:cNvSpPr>
                <p:nvPr/>
              </p:nvSpPr>
              <p:spPr bwMode="auto">
                <a:xfrm>
                  <a:off x="1806" y="1421"/>
                  <a:ext cx="95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87" name="Group 103"/>
              <p:cNvGrpSpPr>
                <a:grpSpLocks/>
              </p:cNvGrpSpPr>
              <p:nvPr/>
            </p:nvGrpSpPr>
            <p:grpSpPr bwMode="auto">
              <a:xfrm>
                <a:off x="2756" y="1421"/>
                <a:ext cx="236" cy="403"/>
                <a:chOff x="2756" y="1421"/>
                <a:chExt cx="236" cy="403"/>
              </a:xfrm>
            </p:grpSpPr>
            <p:sp>
              <p:nvSpPr>
                <p:cNvPr id="49218" name="Rectangle 33"/>
                <p:cNvSpPr>
                  <a:spLocks noChangeArrowheads="1"/>
                </p:cNvSpPr>
                <p:nvPr/>
              </p:nvSpPr>
              <p:spPr bwMode="auto">
                <a:xfrm>
                  <a:off x="2799" y="1421"/>
                  <a:ext cx="150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19" name="Rectangle 102"/>
                <p:cNvSpPr>
                  <a:spLocks noChangeArrowheads="1"/>
                </p:cNvSpPr>
                <p:nvPr/>
              </p:nvSpPr>
              <p:spPr bwMode="auto">
                <a:xfrm>
                  <a:off x="2756" y="1421"/>
                  <a:ext cx="236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88" name="Group 105"/>
              <p:cNvGrpSpPr>
                <a:grpSpLocks/>
              </p:cNvGrpSpPr>
              <p:nvPr/>
            </p:nvGrpSpPr>
            <p:grpSpPr bwMode="auto">
              <a:xfrm>
                <a:off x="2992" y="1421"/>
                <a:ext cx="950" cy="403"/>
                <a:chOff x="2992" y="1421"/>
                <a:chExt cx="950" cy="403"/>
              </a:xfrm>
            </p:grpSpPr>
            <p:sp>
              <p:nvSpPr>
                <p:cNvPr id="49216" name="Rectangle 34"/>
                <p:cNvSpPr>
                  <a:spLocks noChangeArrowheads="1"/>
                </p:cNvSpPr>
                <p:nvPr/>
              </p:nvSpPr>
              <p:spPr bwMode="auto">
                <a:xfrm>
                  <a:off x="3035" y="1421"/>
                  <a:ext cx="864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nasznačen 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17" name="Rectangle 104"/>
                <p:cNvSpPr>
                  <a:spLocks noChangeArrowheads="1"/>
                </p:cNvSpPr>
                <p:nvPr/>
              </p:nvSpPr>
              <p:spPr bwMode="auto">
                <a:xfrm>
                  <a:off x="2992" y="1421"/>
                  <a:ext cx="95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89" name="Group 107"/>
              <p:cNvGrpSpPr>
                <a:grpSpLocks/>
              </p:cNvGrpSpPr>
              <p:nvPr/>
            </p:nvGrpSpPr>
            <p:grpSpPr bwMode="auto">
              <a:xfrm>
                <a:off x="3942" y="1421"/>
                <a:ext cx="258" cy="403"/>
                <a:chOff x="3942" y="1421"/>
                <a:chExt cx="258" cy="403"/>
              </a:xfrm>
            </p:grpSpPr>
            <p:sp>
              <p:nvSpPr>
                <p:cNvPr id="49214" name="Rectangle 35"/>
                <p:cNvSpPr>
                  <a:spLocks noChangeArrowheads="1"/>
                </p:cNvSpPr>
                <p:nvPr/>
              </p:nvSpPr>
              <p:spPr bwMode="auto">
                <a:xfrm>
                  <a:off x="3985" y="1421"/>
                  <a:ext cx="172" cy="40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15" name="Rectangle 106"/>
                <p:cNvSpPr>
                  <a:spLocks noChangeArrowheads="1"/>
                </p:cNvSpPr>
                <p:nvPr/>
              </p:nvSpPr>
              <p:spPr bwMode="auto">
                <a:xfrm>
                  <a:off x="3942" y="1421"/>
                  <a:ext cx="25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90" name="Group 109"/>
              <p:cNvGrpSpPr>
                <a:grpSpLocks/>
              </p:cNvGrpSpPr>
              <p:nvPr/>
            </p:nvGrpSpPr>
            <p:grpSpPr bwMode="auto">
              <a:xfrm>
                <a:off x="0" y="1824"/>
                <a:ext cx="600" cy="518"/>
                <a:chOff x="0" y="1824"/>
                <a:chExt cx="600" cy="518"/>
              </a:xfrm>
            </p:grpSpPr>
            <p:sp>
              <p:nvSpPr>
                <p:cNvPr id="49212" name="Rectangle 36"/>
                <p:cNvSpPr>
                  <a:spLocks noChangeArrowheads="1"/>
                </p:cNvSpPr>
                <p:nvPr/>
              </p:nvSpPr>
              <p:spPr bwMode="auto">
                <a:xfrm>
                  <a:off x="43" y="1824"/>
                  <a:ext cx="514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održava se 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13" name="Rectangle 108"/>
                <p:cNvSpPr>
                  <a:spLocks noChangeArrowheads="1"/>
                </p:cNvSpPr>
                <p:nvPr/>
              </p:nvSpPr>
              <p:spPr bwMode="auto">
                <a:xfrm>
                  <a:off x="0" y="1824"/>
                  <a:ext cx="600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91" name="Group 111"/>
              <p:cNvGrpSpPr>
                <a:grpSpLocks/>
              </p:cNvGrpSpPr>
              <p:nvPr/>
            </p:nvGrpSpPr>
            <p:grpSpPr bwMode="auto">
              <a:xfrm>
                <a:off x="600" y="1824"/>
                <a:ext cx="236" cy="518"/>
                <a:chOff x="600" y="1824"/>
                <a:chExt cx="236" cy="518"/>
              </a:xfrm>
            </p:grpSpPr>
            <p:sp>
              <p:nvSpPr>
                <p:cNvPr id="49210" name="Rectangle 37"/>
                <p:cNvSpPr>
                  <a:spLocks noChangeArrowheads="1"/>
                </p:cNvSpPr>
                <p:nvPr/>
              </p:nvSpPr>
              <p:spPr bwMode="auto">
                <a:xfrm>
                  <a:off x="643" y="1824"/>
                  <a:ext cx="150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11" name="Rectangle 110"/>
                <p:cNvSpPr>
                  <a:spLocks noChangeArrowheads="1"/>
                </p:cNvSpPr>
                <p:nvPr/>
              </p:nvSpPr>
              <p:spPr bwMode="auto">
                <a:xfrm>
                  <a:off x="600" y="1824"/>
                  <a:ext cx="236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92" name="Group 113"/>
              <p:cNvGrpSpPr>
                <a:grpSpLocks/>
              </p:cNvGrpSpPr>
              <p:nvPr/>
            </p:nvGrpSpPr>
            <p:grpSpPr bwMode="auto">
              <a:xfrm>
                <a:off x="836" y="1824"/>
                <a:ext cx="734" cy="518"/>
                <a:chOff x="836" y="1824"/>
                <a:chExt cx="734" cy="518"/>
              </a:xfrm>
            </p:grpSpPr>
            <p:sp>
              <p:nvSpPr>
                <p:cNvPr id="49208" name="Rectangle 38"/>
                <p:cNvSpPr>
                  <a:spLocks noChangeArrowheads="1"/>
                </p:cNvSpPr>
                <p:nvPr/>
              </p:nvSpPr>
              <p:spPr bwMode="auto">
                <a:xfrm>
                  <a:off x="879" y="1824"/>
                  <a:ext cx="648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održava se 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09" name="Rectangle 112"/>
                <p:cNvSpPr>
                  <a:spLocks noChangeArrowheads="1"/>
                </p:cNvSpPr>
                <p:nvPr/>
              </p:nvSpPr>
              <p:spPr bwMode="auto">
                <a:xfrm>
                  <a:off x="836" y="1824"/>
                  <a:ext cx="734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93" name="Group 115"/>
              <p:cNvGrpSpPr>
                <a:grpSpLocks/>
              </p:cNvGrpSpPr>
              <p:nvPr/>
            </p:nvGrpSpPr>
            <p:grpSpPr bwMode="auto">
              <a:xfrm>
                <a:off x="1570" y="1824"/>
                <a:ext cx="236" cy="518"/>
                <a:chOff x="1570" y="1824"/>
                <a:chExt cx="236" cy="518"/>
              </a:xfrm>
            </p:grpSpPr>
            <p:sp>
              <p:nvSpPr>
                <p:cNvPr id="49206" name="Rectangle 39"/>
                <p:cNvSpPr>
                  <a:spLocks noChangeArrowheads="1"/>
                </p:cNvSpPr>
                <p:nvPr/>
              </p:nvSpPr>
              <p:spPr bwMode="auto">
                <a:xfrm>
                  <a:off x="1613" y="1824"/>
                  <a:ext cx="150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07" name="Rectangle 114"/>
                <p:cNvSpPr>
                  <a:spLocks noChangeArrowheads="1"/>
                </p:cNvSpPr>
                <p:nvPr/>
              </p:nvSpPr>
              <p:spPr bwMode="auto">
                <a:xfrm>
                  <a:off x="1570" y="1824"/>
                  <a:ext cx="236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94" name="Group 117"/>
              <p:cNvGrpSpPr>
                <a:grpSpLocks/>
              </p:cNvGrpSpPr>
              <p:nvPr/>
            </p:nvGrpSpPr>
            <p:grpSpPr bwMode="auto">
              <a:xfrm>
                <a:off x="1806" y="1824"/>
                <a:ext cx="950" cy="518"/>
                <a:chOff x="1806" y="1824"/>
                <a:chExt cx="950" cy="518"/>
              </a:xfrm>
            </p:grpSpPr>
            <p:sp>
              <p:nvSpPr>
                <p:cNvPr id="49204" name="Rectangle 40"/>
                <p:cNvSpPr>
                  <a:spLocks noChangeArrowheads="1"/>
                </p:cNvSpPr>
                <p:nvPr/>
              </p:nvSpPr>
              <p:spPr bwMode="auto">
                <a:xfrm>
                  <a:off x="1849" y="1824"/>
                  <a:ext cx="864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održava se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05" name="Rectangle 116"/>
                <p:cNvSpPr>
                  <a:spLocks noChangeArrowheads="1"/>
                </p:cNvSpPr>
                <p:nvPr/>
              </p:nvSpPr>
              <p:spPr bwMode="auto">
                <a:xfrm>
                  <a:off x="1806" y="1824"/>
                  <a:ext cx="950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95" name="Group 119"/>
              <p:cNvGrpSpPr>
                <a:grpSpLocks/>
              </p:cNvGrpSpPr>
              <p:nvPr/>
            </p:nvGrpSpPr>
            <p:grpSpPr bwMode="auto">
              <a:xfrm>
                <a:off x="2756" y="1824"/>
                <a:ext cx="236" cy="518"/>
                <a:chOff x="2756" y="1824"/>
                <a:chExt cx="236" cy="518"/>
              </a:xfrm>
            </p:grpSpPr>
            <p:sp>
              <p:nvSpPr>
                <p:cNvPr id="49202" name="Rectangle 41"/>
                <p:cNvSpPr>
                  <a:spLocks noChangeArrowheads="1"/>
                </p:cNvSpPr>
                <p:nvPr/>
              </p:nvSpPr>
              <p:spPr bwMode="auto">
                <a:xfrm>
                  <a:off x="2799" y="1824"/>
                  <a:ext cx="150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03" name="Rectangle 118"/>
                <p:cNvSpPr>
                  <a:spLocks noChangeArrowheads="1"/>
                </p:cNvSpPr>
                <p:nvPr/>
              </p:nvSpPr>
              <p:spPr bwMode="auto">
                <a:xfrm>
                  <a:off x="2756" y="1824"/>
                  <a:ext cx="236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96" name="Group 121"/>
              <p:cNvGrpSpPr>
                <a:grpSpLocks/>
              </p:cNvGrpSpPr>
              <p:nvPr/>
            </p:nvGrpSpPr>
            <p:grpSpPr bwMode="auto">
              <a:xfrm>
                <a:off x="2992" y="1824"/>
                <a:ext cx="950" cy="518"/>
                <a:chOff x="2992" y="1824"/>
                <a:chExt cx="950" cy="518"/>
              </a:xfrm>
            </p:grpSpPr>
            <p:sp>
              <p:nvSpPr>
                <p:cNvPr id="49200" name="Rectangle 42"/>
                <p:cNvSpPr>
                  <a:spLocks noChangeArrowheads="1"/>
                </p:cNvSpPr>
                <p:nvPr/>
              </p:nvSpPr>
              <p:spPr bwMode="auto">
                <a:xfrm>
                  <a:off x="3035" y="1824"/>
                  <a:ext cx="864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održava se 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201" name="Rectangle 120"/>
                <p:cNvSpPr>
                  <a:spLocks noChangeArrowheads="1"/>
                </p:cNvSpPr>
                <p:nvPr/>
              </p:nvSpPr>
              <p:spPr bwMode="auto">
                <a:xfrm>
                  <a:off x="2992" y="1824"/>
                  <a:ext cx="950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197" name="Group 123"/>
              <p:cNvGrpSpPr>
                <a:grpSpLocks/>
              </p:cNvGrpSpPr>
              <p:nvPr/>
            </p:nvGrpSpPr>
            <p:grpSpPr bwMode="auto">
              <a:xfrm>
                <a:off x="3942" y="1824"/>
                <a:ext cx="258" cy="518"/>
                <a:chOff x="3942" y="1824"/>
                <a:chExt cx="258" cy="518"/>
              </a:xfrm>
            </p:grpSpPr>
            <p:sp>
              <p:nvSpPr>
                <p:cNvPr id="49198" name="Rectangle 43"/>
                <p:cNvSpPr>
                  <a:spLocks noChangeArrowheads="1"/>
                </p:cNvSpPr>
                <p:nvPr/>
              </p:nvSpPr>
              <p:spPr bwMode="auto">
                <a:xfrm>
                  <a:off x="3985" y="1824"/>
                  <a:ext cx="172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en-GB" sz="14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49199" name="Rectangle 122"/>
                <p:cNvSpPr>
                  <a:spLocks noChangeArrowheads="1"/>
                </p:cNvSpPr>
                <p:nvPr/>
              </p:nvSpPr>
              <p:spPr bwMode="auto">
                <a:xfrm>
                  <a:off x="3942" y="1824"/>
                  <a:ext cx="258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49157" name="Rectangle 125"/>
            <p:cNvSpPr>
              <a:spLocks noChangeArrowheads="1"/>
            </p:cNvSpPr>
            <p:nvPr/>
          </p:nvSpPr>
          <p:spPr bwMode="auto">
            <a:xfrm>
              <a:off x="-3" y="-3"/>
              <a:ext cx="4206" cy="2348"/>
            </a:xfrm>
            <a:prstGeom prst="rect">
              <a:avLst/>
            </a:prstGeom>
            <a:noFill/>
            <a:ln w="11112" cap="sq">
              <a:solidFill>
                <a:srgbClr val="A0A0A0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cs typeface="Times New Roman" pitchFamily="18" charset="0"/>
              </a:rPr>
              <a:t>Tonus</a:t>
            </a:r>
          </a:p>
        </p:txBody>
      </p:sp>
      <p:grpSp>
        <p:nvGrpSpPr>
          <p:cNvPr id="50179" name="Group 21"/>
          <p:cNvGrpSpPr>
            <a:grpSpLocks/>
          </p:cNvGrpSpPr>
          <p:nvPr/>
        </p:nvGrpSpPr>
        <p:grpSpPr bwMode="auto">
          <a:xfrm>
            <a:off x="685800" y="3013075"/>
            <a:ext cx="7391400" cy="831850"/>
            <a:chOff x="-3" y="-3"/>
            <a:chExt cx="3645" cy="524"/>
          </a:xfrm>
        </p:grpSpPr>
        <p:grpSp>
          <p:nvGrpSpPr>
            <p:cNvPr id="50180" name="Group 19"/>
            <p:cNvGrpSpPr>
              <a:grpSpLocks/>
            </p:cNvGrpSpPr>
            <p:nvPr/>
          </p:nvGrpSpPr>
          <p:grpSpPr bwMode="auto">
            <a:xfrm>
              <a:off x="0" y="0"/>
              <a:ext cx="3639" cy="518"/>
              <a:chOff x="0" y="0"/>
              <a:chExt cx="3639" cy="518"/>
            </a:xfrm>
          </p:grpSpPr>
          <p:grpSp>
            <p:nvGrpSpPr>
              <p:cNvPr id="50182" name="Group 10"/>
              <p:cNvGrpSpPr>
                <a:grpSpLocks/>
              </p:cNvGrpSpPr>
              <p:nvPr/>
            </p:nvGrpSpPr>
            <p:grpSpPr bwMode="auto">
              <a:xfrm>
                <a:off x="0" y="0"/>
                <a:ext cx="728" cy="518"/>
                <a:chOff x="0" y="0"/>
                <a:chExt cx="728" cy="518"/>
              </a:xfrm>
            </p:grpSpPr>
            <p:sp>
              <p:nvSpPr>
                <p:cNvPr id="50195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642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normalan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50196" name="Rectangle 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728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0183" name="Group 12"/>
              <p:cNvGrpSpPr>
                <a:grpSpLocks/>
              </p:cNvGrpSpPr>
              <p:nvPr/>
            </p:nvGrpSpPr>
            <p:grpSpPr bwMode="auto">
              <a:xfrm>
                <a:off x="728" y="0"/>
                <a:ext cx="728" cy="518"/>
                <a:chOff x="728" y="0"/>
                <a:chExt cx="728" cy="518"/>
              </a:xfrm>
            </p:grpSpPr>
            <p:sp>
              <p:nvSpPr>
                <p:cNvPr id="50193" name="Rectangle 5"/>
                <p:cNvSpPr>
                  <a:spLocks noChangeArrowheads="1"/>
                </p:cNvSpPr>
                <p:nvPr/>
              </p:nvSpPr>
              <p:spPr bwMode="auto">
                <a:xfrm>
                  <a:off x="771" y="0"/>
                  <a:ext cx="642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neupadljiv ispad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50194" name="Rectangle 11"/>
                <p:cNvSpPr>
                  <a:spLocks noChangeArrowheads="1"/>
                </p:cNvSpPr>
                <p:nvPr/>
              </p:nvSpPr>
              <p:spPr bwMode="auto">
                <a:xfrm>
                  <a:off x="728" y="0"/>
                  <a:ext cx="728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0184" name="Group 14"/>
              <p:cNvGrpSpPr>
                <a:grpSpLocks/>
              </p:cNvGrpSpPr>
              <p:nvPr/>
            </p:nvGrpSpPr>
            <p:grpSpPr bwMode="auto">
              <a:xfrm>
                <a:off x="1456" y="0"/>
                <a:ext cx="727" cy="518"/>
                <a:chOff x="1456" y="0"/>
                <a:chExt cx="727" cy="518"/>
              </a:xfrm>
            </p:grpSpPr>
            <p:sp>
              <p:nvSpPr>
                <p:cNvPr id="50191" name="Rectangle 6"/>
                <p:cNvSpPr>
                  <a:spLocks noChangeArrowheads="1"/>
                </p:cNvSpPr>
                <p:nvPr/>
              </p:nvSpPr>
              <p:spPr bwMode="auto">
                <a:xfrm>
                  <a:off x="1499" y="0"/>
                  <a:ext cx="641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jasna hipertonija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50192" name="Rectangle 13"/>
                <p:cNvSpPr>
                  <a:spLocks noChangeArrowheads="1"/>
                </p:cNvSpPr>
                <p:nvPr/>
              </p:nvSpPr>
              <p:spPr bwMode="auto">
                <a:xfrm>
                  <a:off x="1456" y="0"/>
                  <a:ext cx="727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0185" name="Group 16"/>
              <p:cNvGrpSpPr>
                <a:grpSpLocks/>
              </p:cNvGrpSpPr>
              <p:nvPr/>
            </p:nvGrpSpPr>
            <p:grpSpPr bwMode="auto">
              <a:xfrm>
                <a:off x="2183" y="0"/>
                <a:ext cx="728" cy="518"/>
                <a:chOff x="2183" y="0"/>
                <a:chExt cx="728" cy="518"/>
              </a:xfrm>
            </p:grpSpPr>
            <p:sp>
              <p:nvSpPr>
                <p:cNvPr id="50189" name="Rectangle 7"/>
                <p:cNvSpPr>
                  <a:spLocks noChangeArrowheads="1"/>
                </p:cNvSpPr>
                <p:nvPr/>
              </p:nvSpPr>
              <p:spPr bwMode="auto">
                <a:xfrm>
                  <a:off x="2226" y="0"/>
                  <a:ext cx="642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jasna hipotonija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50190" name="Rectangle 15"/>
                <p:cNvSpPr>
                  <a:spLocks noChangeArrowheads="1"/>
                </p:cNvSpPr>
                <p:nvPr/>
              </p:nvSpPr>
              <p:spPr bwMode="auto">
                <a:xfrm>
                  <a:off x="2183" y="0"/>
                  <a:ext cx="728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0186" name="Group 18"/>
              <p:cNvGrpSpPr>
                <a:grpSpLocks/>
              </p:cNvGrpSpPr>
              <p:nvPr/>
            </p:nvGrpSpPr>
            <p:grpSpPr bwMode="auto">
              <a:xfrm>
                <a:off x="2911" y="0"/>
                <a:ext cx="728" cy="518"/>
                <a:chOff x="2911" y="0"/>
                <a:chExt cx="728" cy="518"/>
              </a:xfrm>
            </p:grpSpPr>
            <p:sp>
              <p:nvSpPr>
                <p:cNvPr id="50187" name="Rectangle 8"/>
                <p:cNvSpPr>
                  <a:spLocks noChangeArrowheads="1"/>
                </p:cNvSpPr>
                <p:nvPr/>
              </p:nvSpPr>
              <p:spPr bwMode="auto">
                <a:xfrm>
                  <a:off x="2954" y="0"/>
                  <a:ext cx="642" cy="51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r>
                    <a:rPr lang="sr-Latn-CS" sz="1400" b="1">
                      <a:cs typeface="Times New Roman" pitchFamily="18" charset="0"/>
                    </a:rPr>
                    <a:t>promenljivo</a:t>
                  </a:r>
                  <a:endParaRPr lang="en-GB" sz="1400" b="1">
                    <a:cs typeface="Times New Roman" pitchFamily="18" charset="0"/>
                  </a:endParaRPr>
                </a:p>
                <a:p>
                  <a:pPr eaLnBrk="0" hangingPunct="0"/>
                  <a:endParaRPr lang="en-GB" sz="1400" b="1"/>
                </a:p>
              </p:txBody>
            </p:sp>
            <p:sp>
              <p:nvSpPr>
                <p:cNvPr id="50188" name="Rectangle 17"/>
                <p:cNvSpPr>
                  <a:spLocks noChangeArrowheads="1"/>
                </p:cNvSpPr>
                <p:nvPr/>
              </p:nvSpPr>
              <p:spPr bwMode="auto">
                <a:xfrm>
                  <a:off x="2911" y="0"/>
                  <a:ext cx="728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50181" name="Rectangle 20"/>
            <p:cNvSpPr>
              <a:spLocks noChangeArrowheads="1"/>
            </p:cNvSpPr>
            <p:nvPr/>
          </p:nvSpPr>
          <p:spPr bwMode="auto">
            <a:xfrm>
              <a:off x="-3" y="-3"/>
              <a:ext cx="3645" cy="524"/>
            </a:xfrm>
            <a:prstGeom prst="rect">
              <a:avLst/>
            </a:prstGeom>
            <a:noFill/>
            <a:ln w="11112" cap="sq">
              <a:solidFill>
                <a:srgbClr val="A0A0A0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Felpsova metoda</a:t>
            </a:r>
            <a:endParaRPr lang="en-US"/>
          </a:p>
        </p:txBody>
      </p:sp>
      <p:sp>
        <p:nvSpPr>
          <p:cNvPr id="51203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7200" cy="4873625"/>
          </a:xfrm>
        </p:spPr>
        <p:txBody>
          <a:bodyPr/>
          <a:lstStyle/>
          <a:p>
            <a:pPr eaLnBrk="1" hangingPunct="1"/>
            <a:r>
              <a:rPr lang="en-US" smtClean="0"/>
              <a:t>Masa</a:t>
            </a:r>
            <a:r>
              <a:rPr lang="sr-Latn-CS" smtClean="0"/>
              <a:t>ža</a:t>
            </a:r>
          </a:p>
          <a:p>
            <a:pPr eaLnBrk="1" hangingPunct="1"/>
            <a:r>
              <a:rPr lang="sr-Latn-CS" smtClean="0"/>
              <a:t>Relaksacija-svesno i voljno opuštanje mišića</a:t>
            </a:r>
          </a:p>
          <a:p>
            <a:pPr eaLnBrk="1" hangingPunct="1"/>
            <a:r>
              <a:rPr lang="sr-Latn-CS" smtClean="0"/>
              <a:t>Pasivan pokret-poboljšanje cirkulacije</a:t>
            </a:r>
          </a:p>
          <a:p>
            <a:pPr eaLnBrk="1" hangingPunct="1"/>
            <a:r>
              <a:rPr lang="sr-Latn-CS" smtClean="0"/>
              <a:t>Aktivno potpomognut pokret</a:t>
            </a:r>
          </a:p>
          <a:p>
            <a:pPr eaLnBrk="1" hangingPunct="1"/>
            <a:r>
              <a:rPr lang="sr-Latn-CS" smtClean="0"/>
              <a:t>Pokret protiv otpora</a:t>
            </a:r>
          </a:p>
          <a:p>
            <a:pPr eaLnBrk="1" hangingPunct="1"/>
            <a:r>
              <a:rPr lang="sr-Latn-CS" smtClean="0"/>
              <a:t>Prelivanje pokreta u grupu mišića</a:t>
            </a:r>
          </a:p>
          <a:p>
            <a:pPr eaLnBrk="1" hangingPunct="1"/>
            <a:r>
              <a:rPr lang="sr-Latn-CS" smtClean="0"/>
              <a:t>Uslovljeni pokreti pod spoljnom draži</a:t>
            </a:r>
          </a:p>
          <a:p>
            <a:pPr eaLnBrk="1" hangingPunct="1"/>
            <a:r>
              <a:rPr lang="sr-Latn-CS" smtClean="0"/>
              <a:t>Kordinacija pokreta</a:t>
            </a:r>
          </a:p>
          <a:p>
            <a:pPr eaLnBrk="1" hangingPunct="1"/>
            <a:r>
              <a:rPr lang="sr-Latn-CS" smtClean="0"/>
              <a:t>Odmor i relaksacija</a:t>
            </a:r>
          </a:p>
          <a:p>
            <a:pPr eaLnBrk="1" hangingPunct="1"/>
            <a:r>
              <a:rPr lang="sr-Latn-CS" smtClean="0"/>
              <a:t>Ravnoteža u svim pokretima</a:t>
            </a:r>
          </a:p>
          <a:p>
            <a:pPr eaLnBrk="1" hangingPunct="1"/>
            <a:r>
              <a:rPr lang="sr-Latn-CS" smtClean="0"/>
              <a:t>Hvatanje postizanje motorne veštine</a:t>
            </a:r>
          </a:p>
          <a:p>
            <a:pPr eaLnBrk="1" hangingPunct="1"/>
            <a:endParaRPr lang="sr-Latn-C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smtClean="0"/>
              <a:t>Kineziterapijski program kod spastične forme</a:t>
            </a:r>
            <a:endParaRPr lang="en-US"/>
          </a:p>
        </p:txBody>
      </p:sp>
      <p:sp>
        <p:nvSpPr>
          <p:cNvPr id="5222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r-Latn-CS" smtClean="0"/>
              <a:t>Relaksacija po Felpsu ili Vojti</a:t>
            </a:r>
          </a:p>
          <a:p>
            <a:pPr eaLnBrk="1" hangingPunct="1"/>
            <a:r>
              <a:rPr lang="sr-Latn-CS" smtClean="0"/>
              <a:t>Istezanje po Kabatu</a:t>
            </a:r>
          </a:p>
          <a:p>
            <a:pPr eaLnBrk="1" hangingPunct="1"/>
            <a:r>
              <a:rPr lang="sr-Latn-CS" smtClean="0"/>
              <a:t>RIP položaj po Bobatu</a:t>
            </a:r>
          </a:p>
          <a:p>
            <a:pPr eaLnBrk="1" hangingPunct="1"/>
            <a:r>
              <a:rPr lang="sr-Latn-CS" smtClean="0"/>
              <a:t>Reakcija uspravljanja i ekvilibrijum po Bobatu</a:t>
            </a:r>
          </a:p>
          <a:p>
            <a:pPr eaLnBrk="1" hangingPunct="1"/>
            <a:r>
              <a:rPr lang="sr-Latn-CS" smtClean="0"/>
              <a:t>Kordinacija i selektivne vežbe po Felpsu</a:t>
            </a:r>
          </a:p>
          <a:p>
            <a:pPr eaLnBrk="1" hangingPunct="1"/>
            <a:r>
              <a:rPr lang="sr-Latn-CS" smtClean="0"/>
              <a:t>Podsticanje spontanih motoričkih aktivnosti</a:t>
            </a:r>
          </a:p>
          <a:p>
            <a:pPr eaLnBrk="1" hangingPunct="1"/>
            <a:r>
              <a:rPr lang="sr-Latn-CS" smtClean="0"/>
              <a:t>Refleksno puzanje po Vojti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smtClean="0"/>
              <a:t>Kineziterapijski program kod hemipareze</a:t>
            </a:r>
            <a:endParaRPr lang="en-US"/>
          </a:p>
        </p:txBody>
      </p:sp>
      <p:sp>
        <p:nvSpPr>
          <p:cNvPr id="5325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r-Latn-CS" smtClean="0"/>
              <a:t>Inhibicija abnormalnih obrazaca položaja</a:t>
            </a:r>
          </a:p>
          <a:p>
            <a:pPr eaLnBrk="1" hangingPunct="1"/>
            <a:r>
              <a:rPr lang="sr-Latn-CS" smtClean="0"/>
              <a:t>Tretman treba sprovesti što ranije</a:t>
            </a:r>
          </a:p>
          <a:p>
            <a:pPr eaLnBrk="1" hangingPunct="1"/>
            <a:r>
              <a:rPr lang="sr-Latn-CS" smtClean="0"/>
              <a:t>Uključiti obe šake u tretman motorne reedukacije</a:t>
            </a:r>
          </a:p>
          <a:p>
            <a:pPr eaLnBrk="1" hangingPunct="1"/>
            <a:r>
              <a:rPr lang="sr-Latn-CS" smtClean="0"/>
              <a:t>Senzorna edukacija dobre telesne šeme</a:t>
            </a:r>
          </a:p>
          <a:p>
            <a:pPr eaLnBrk="1" hangingPunct="1"/>
            <a:r>
              <a:rPr lang="sr-Latn-CS" smtClean="0"/>
              <a:t>Pozicija četvorotektnog puzanja</a:t>
            </a:r>
          </a:p>
          <a:p>
            <a:pPr eaLnBrk="1" hangingPunct="1"/>
            <a:r>
              <a:rPr lang="sr-Latn-CS" smtClean="0"/>
              <a:t>Održavanje mobilnosti noge</a:t>
            </a:r>
          </a:p>
          <a:p>
            <a:pPr eaLnBrk="1" hangingPunct="1"/>
            <a:r>
              <a:rPr lang="sr-Latn-CS" smtClean="0"/>
              <a:t>Razvijanje balansa na oštećenoj strani</a:t>
            </a:r>
          </a:p>
          <a:p>
            <a:pPr eaLnBrk="1" hangingPunct="1"/>
            <a:r>
              <a:rPr lang="sr-Latn-CS" smtClean="0"/>
              <a:t>Sprovođenje posturalnih reakcija po Bobatu</a:t>
            </a:r>
          </a:p>
          <a:p>
            <a:pPr eaLnBrk="1" hangingPunct="1"/>
            <a:r>
              <a:rPr lang="sr-Latn-CS" smtClean="0"/>
              <a:t>Istezanje po Kabatu</a:t>
            </a:r>
          </a:p>
          <a:p>
            <a:pPr eaLnBrk="1" hangingPunct="1"/>
            <a:r>
              <a:rPr lang="sr-Latn-CS" smtClean="0"/>
              <a:t>Koristiti Biofeedback metodologija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smtClean="0"/>
              <a:t>Kineziterapijski program kod atetozne forme</a:t>
            </a:r>
            <a:endParaRPr lang="en-US"/>
          </a:p>
        </p:txBody>
      </p:sp>
      <p:sp>
        <p:nvSpPr>
          <p:cNvPr id="5427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r-Latn-CS" smtClean="0"/>
              <a:t>Relaksacija po Vojti:klasična, parcijalna i opšta</a:t>
            </a:r>
          </a:p>
          <a:p>
            <a:pPr eaLnBrk="1" hangingPunct="1"/>
            <a:r>
              <a:rPr lang="sr-Latn-CS" smtClean="0"/>
              <a:t>Inhibicija re</a:t>
            </a:r>
            <a:r>
              <a:rPr lang="en-US" smtClean="0"/>
              <a:t>f</a:t>
            </a:r>
            <a:r>
              <a:rPr lang="sr-Latn-CS" smtClean="0"/>
              <a:t>leksnih patoloških aktivnosti</a:t>
            </a:r>
          </a:p>
          <a:p>
            <a:pPr eaLnBrk="1" hangingPunct="1"/>
            <a:r>
              <a:rPr lang="sr-Latn-CS" smtClean="0"/>
              <a:t>Uslovljavanjem koordinacije pokreta</a:t>
            </a:r>
          </a:p>
          <a:p>
            <a:pPr eaLnBrk="1" hangingPunct="1"/>
            <a:r>
              <a:rPr lang="sr-Latn-CS" smtClean="0"/>
              <a:t>Kontrola patološke aktivnosti tela</a:t>
            </a:r>
          </a:p>
          <a:p>
            <a:pPr eaLnBrk="1" hangingPunct="1"/>
            <a:r>
              <a:rPr lang="sr-Latn-CS" smtClean="0"/>
              <a:t>Obezbeđenje sinergije korišćenjem opterećenja</a:t>
            </a:r>
          </a:p>
          <a:p>
            <a:pPr eaLnBrk="1" hangingPunct="1"/>
            <a:r>
              <a:rPr lang="sr-Latn-CS" smtClean="0"/>
              <a:t>Obezbeđenje kontrakcije za savlađivanje pokreta</a:t>
            </a:r>
          </a:p>
          <a:p>
            <a:pPr eaLnBrk="1" hangingPunct="1"/>
            <a:r>
              <a:rPr lang="sr-Latn-CS" smtClean="0"/>
              <a:t>Analitičkim vežbama po Felpsu (koristi spore pokrete u cilju smirivanja nehotimičnih pokreta)</a:t>
            </a:r>
            <a:endParaRPr lang="en-US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800"/>
              <a:t>Predlog mera prevencije, detekcije i habilitacije neuromentalnog hendikepa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solidFill>
            <a:schemeClr val="accent1"/>
          </a:solidFill>
        </p:spPr>
        <p:txBody>
          <a:bodyPr/>
          <a:lstStyle/>
          <a:p>
            <a:pPr eaLnBrk="1" hangingPunct="1"/>
            <a:endParaRPr lang="sr-Latn-CS" smtClean="0"/>
          </a:p>
          <a:p>
            <a:pPr eaLnBrk="1" hangingPunct="1"/>
            <a:r>
              <a:rPr lang="en-GB" smtClean="0"/>
              <a:t>1.	Mere polikliničke, konzilijarne zdravstvene zaštite žena, primarne zdravstvene zaštite radnica u vezi sa trudnoćom, porođajem, materinstvom i planiranjem porodice. Ove mere osiguravaju zdravu trudnicu koja treba da rodi zdravo dete. Ove mere treba da obuhvate i mere prevencije faktora rizika koji se mogu javiti u toku trudnoće, porođaja i postnatalno prema neurorizičnom novorođenčetu i dojenčetu. 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800"/>
              <a:t>Predlog mera prevencije, detekcije i habilitacije neuromentalnog hendikepa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GB" b="1" smtClean="0"/>
              <a:t>2.	Mere prevencije kod novorođenčadi koja imaju funkcionalne deficite: </a:t>
            </a:r>
          </a:p>
          <a:p>
            <a:pPr eaLnBrk="1" hangingPunct="1"/>
            <a:r>
              <a:rPr lang="en-GB" sz="2000" smtClean="0"/>
              <a:t>a) evidencija, izveštavanje, utvrđivanje obima promena, </a:t>
            </a:r>
          </a:p>
          <a:p>
            <a:pPr eaLnBrk="1" hangingPunct="1"/>
            <a:r>
              <a:rPr lang="en-GB" sz="2000" smtClean="0"/>
              <a:t>b) suzbijanje faktora koji pogoduju nastanku neuromotornog defekta, </a:t>
            </a:r>
          </a:p>
          <a:p>
            <a:pPr eaLnBrk="1" hangingPunct="1"/>
            <a:r>
              <a:rPr lang="en-GB" sz="2000" smtClean="0"/>
              <a:t>c) rano otkrivanje, procena neuromotorne sposobnosti praćenja, </a:t>
            </a:r>
          </a:p>
          <a:p>
            <a:pPr eaLnBrk="1" hangingPunct="1"/>
            <a:r>
              <a:rPr lang="en-GB" sz="2000" smtClean="0"/>
              <a:t>d) lečenje i rehabilitacija, </a:t>
            </a:r>
          </a:p>
          <a:p>
            <a:pPr eaLnBrk="1" hangingPunct="1"/>
            <a:r>
              <a:rPr lang="en-GB" sz="2000" smtClean="0"/>
              <a:t>e) zdravstvena edukacija, </a:t>
            </a:r>
          </a:p>
          <a:p>
            <a:pPr eaLnBrk="1" hangingPunct="1"/>
            <a:r>
              <a:rPr lang="en-GB" sz="2000" smtClean="0"/>
              <a:t>f) adekvatna organizacija zdravstvene zaštite za ovu populaciju. </a:t>
            </a:r>
          </a:p>
          <a:p>
            <a:pPr eaLnBrk="1" hangingPunct="1"/>
            <a:r>
              <a:rPr lang="en-GB" sz="2000" b="1" smtClean="0"/>
              <a:t>3.	Poseban značaj ima rehabilitacija ove dece (rana rehabilitacija). </a:t>
            </a:r>
          </a:p>
          <a:p>
            <a:pPr eaLnBrk="1" hangingPunct="1"/>
            <a:r>
              <a:rPr lang="en-GB" sz="2000" b="1" smtClean="0"/>
              <a:t>4.	Edukacija kadra </a:t>
            </a:r>
            <a:endParaRPr lang="en-GB" sz="2800" b="1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Način provođenja ovih mera: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GB" smtClean="0"/>
              <a:t>a) timski rad, </a:t>
            </a:r>
          </a:p>
          <a:p>
            <a:pPr eaLnBrk="1" hangingPunct="1"/>
            <a:r>
              <a:rPr lang="en-GB" smtClean="0"/>
              <a:t>b) usaglašavanje doktrinalnih stavova, </a:t>
            </a:r>
          </a:p>
          <a:p>
            <a:pPr eaLnBrk="1" hangingPunct="1"/>
            <a:r>
              <a:rPr lang="en-GB" smtClean="0"/>
              <a:t>c) usaglašavanje stavova dijagnostike, </a:t>
            </a:r>
          </a:p>
          <a:p>
            <a:pPr eaLnBrk="1" hangingPunct="1"/>
            <a:r>
              <a:rPr lang="en-GB" smtClean="0"/>
              <a:t>d) osnivanje i stvaranje regionalnih centara sa isturenim punktovima prema broju evidentiranih bolesnika, </a:t>
            </a:r>
          </a:p>
          <a:p>
            <a:pPr eaLnBrk="1" hangingPunct="1"/>
            <a:r>
              <a:rPr lang="en-GB" smtClean="0"/>
              <a:t>e) permanencija praćenja novih dostignuća iz ove oblasti i njihova primena, </a:t>
            </a:r>
          </a:p>
          <a:p>
            <a:pPr eaLnBrk="1" hangingPunct="1"/>
            <a:r>
              <a:rPr lang="en-GB" smtClean="0"/>
              <a:t>f) kriterijumi prostornog minimuma za jedno dete po kvadratnim metrima u ustanovi gde se sprovodi rehabilitacija ove dece.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Neuromotorna klasifikacija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GB" sz="2000" b="1" smtClean="0"/>
              <a:t>-Spasticitet - pojačan tonus i refleks na istezanje, pojava klonusa. </a:t>
            </a:r>
          </a:p>
          <a:p>
            <a:pPr eaLnBrk="1" hangingPunct="1"/>
            <a:r>
              <a:rPr lang="en-GB" sz="2000" b="1" smtClean="0"/>
              <a:t>-Atetoza - lagani, crvoliki, nevoljni, nekontrolisani, besciljni pokreti u stanju mirovanja. Opisano je 12 tipova atetoze. </a:t>
            </a:r>
          </a:p>
          <a:p>
            <a:pPr eaLnBrk="1" hangingPunct="1"/>
            <a:r>
              <a:rPr lang="en-GB" sz="2000" b="1" smtClean="0"/>
              <a:t>-Rigiditet - pri pokretima postoji stalan otpor u agonistima i antagonistima koji se ispoljavaju pri savijanju kao " fenomen olovne šipke" ili "zupčanika" ili intermitentnoj rigidnosti. Refleksi su normalni. </a:t>
            </a:r>
          </a:p>
          <a:p>
            <a:pPr eaLnBrk="1" hangingPunct="1"/>
            <a:r>
              <a:rPr lang="en-GB" sz="2000" b="1" smtClean="0"/>
              <a:t>-Ataksija - poremećaj ravnoteže, kao hod pijana čoveka. </a:t>
            </a:r>
          </a:p>
          <a:p>
            <a:pPr eaLnBrk="1" hangingPunct="1"/>
            <a:r>
              <a:rPr lang="en-GB" sz="2000" b="1" smtClean="0"/>
              <a:t>-Tremor - nevoljni, nekontrolisani i recipročni pokreti u određenom ritmu </a:t>
            </a:r>
          </a:p>
          <a:p>
            <a:pPr eaLnBrk="1" hangingPunct="1"/>
            <a:r>
              <a:rPr lang="en-GB" sz="2000" b="1" smtClean="0"/>
              <a:t>-Mešani oblik - Oko 1% svih slučajeva ima jedan ili više oblika, mešanih u kliničkoj slici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Topografska distribucija neuromotornog ispada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sr-Latn-CS" smtClean="0"/>
          </a:p>
          <a:p>
            <a:pPr eaLnBrk="1" hangingPunct="1"/>
            <a:r>
              <a:rPr lang="en-GB" smtClean="0"/>
              <a:t>- Paraplegija </a:t>
            </a:r>
          </a:p>
          <a:p>
            <a:pPr eaLnBrk="1" hangingPunct="1"/>
            <a:r>
              <a:rPr lang="en-GB" smtClean="0"/>
              <a:t>- Hemiplegija </a:t>
            </a:r>
          </a:p>
          <a:p>
            <a:pPr eaLnBrk="1" hangingPunct="1"/>
            <a:r>
              <a:rPr lang="en-GB" smtClean="0"/>
              <a:t>- Triplegija </a:t>
            </a:r>
          </a:p>
          <a:p>
            <a:pPr eaLnBrk="1" hangingPunct="1"/>
            <a:r>
              <a:rPr lang="en-GB" smtClean="0"/>
              <a:t>- Quadriplegija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Klisifikacija prema težini oboljenja</a:t>
            </a:r>
            <a:endParaRPr lang="en-US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r-Latn-CS" smtClean="0"/>
              <a:t>Lagano stanje</a:t>
            </a:r>
          </a:p>
          <a:p>
            <a:pPr eaLnBrk="1" hangingPunct="1"/>
            <a:endParaRPr lang="sr-Latn-CS" smtClean="0"/>
          </a:p>
          <a:p>
            <a:pPr eaLnBrk="1" hangingPunct="1"/>
            <a:r>
              <a:rPr lang="sr-Latn-CS" smtClean="0"/>
              <a:t>Umereno stanje</a:t>
            </a:r>
          </a:p>
          <a:p>
            <a:pPr eaLnBrk="1" hangingPunct="1"/>
            <a:endParaRPr lang="sr-Latn-CS" smtClean="0"/>
          </a:p>
          <a:p>
            <a:pPr eaLnBrk="1" hangingPunct="1"/>
            <a:r>
              <a:rPr lang="sr-Latn-CS" smtClean="0"/>
              <a:t>Teški oblici</a:t>
            </a: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Ostali poremećaji kod DCO</a:t>
            </a: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81200"/>
            <a:ext cx="7772400" cy="43434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- epileptički napadi,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- oštećenja sluha,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- oštećenja vida,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- opšta senzorna slabost,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- problemi percepcije,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- problemi sporazumevanja,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- mentalna retardacija,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- emocionalne smetnje,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- teškoće u mokrenju.</a:t>
            </a:r>
          </a:p>
          <a:p>
            <a:pPr eaLnBrk="1" hangingPunct="1">
              <a:lnSpc>
                <a:spcPct val="90000"/>
              </a:lnSpc>
            </a:pPr>
            <a:endParaRPr lang="en-GB" sz="28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Evaluacija deteta sa DCO</a:t>
            </a:r>
            <a:br>
              <a:rPr lang="en-GB"/>
            </a:br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981200"/>
            <a:ext cx="8001000" cy="4114800"/>
          </a:xfrm>
          <a:solidFill>
            <a:schemeClr val="accent1"/>
          </a:solidFill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smtClean="0"/>
              <a:t>Evaluacija deteta oštećenog u razvoju (DCO) zahteva veliki broj stručnjaka raznih profila. </a:t>
            </a:r>
            <a:endParaRPr lang="sr-Latn-CS" smtClean="0"/>
          </a:p>
          <a:p>
            <a:pPr algn="just" eaLnBrk="1" hangingPunct="1">
              <a:lnSpc>
                <a:spcPct val="90000"/>
              </a:lnSpc>
            </a:pPr>
            <a:endParaRPr lang="sr-Latn-CS" smtClean="0"/>
          </a:p>
          <a:p>
            <a:pPr algn="just" eaLnBrk="1" hangingPunct="1">
              <a:lnSpc>
                <a:spcPct val="90000"/>
              </a:lnSpc>
            </a:pPr>
            <a:r>
              <a:rPr lang="en-GB" smtClean="0"/>
              <a:t>DCO predstavlja poremećaj razvoja, ali kao sveukupnost fizičkog, duševnog, emocionalnog, psihološkog i socijalnog statusa. </a:t>
            </a:r>
            <a:endParaRPr lang="sr-Latn-CS" smtClean="0"/>
          </a:p>
          <a:p>
            <a:pPr algn="just" eaLnBrk="1" hangingPunct="1">
              <a:lnSpc>
                <a:spcPct val="90000"/>
              </a:lnSpc>
            </a:pPr>
            <a:endParaRPr lang="sr-Latn-CS" smtClean="0"/>
          </a:p>
          <a:p>
            <a:pPr algn="just" eaLnBrk="1" hangingPunct="1">
              <a:lnSpc>
                <a:spcPct val="90000"/>
              </a:lnSpc>
            </a:pPr>
            <a:r>
              <a:rPr lang="en-GB" smtClean="0"/>
              <a:t>Program habilitacije najbolje može da isplanira tim stručnjaka koji i vrše evaluaciju u okvirima svih datih aspekata.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111</TotalTime>
  <Words>2202</Words>
  <Application>Microsoft Office PowerPoint</Application>
  <PresentationFormat>On-screen Show (4:3)</PresentationFormat>
  <Paragraphs>481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Times New Roman</vt:lpstr>
      <vt:lpstr>Arial</vt:lpstr>
      <vt:lpstr>Century Schoolbook</vt:lpstr>
      <vt:lpstr>Wingdings</vt:lpstr>
      <vt:lpstr>Wingdings 2</vt:lpstr>
      <vt:lpstr>Calibri</vt:lpstr>
      <vt:lpstr>Oriel</vt:lpstr>
      <vt:lpstr>DEČIJA CEREBRALNA ODUZETOST (DCO)</vt:lpstr>
      <vt:lpstr>Dečija cerebralna paraliza</vt:lpstr>
      <vt:lpstr>Etiologija</vt:lpstr>
      <vt:lpstr>Etiloško-patološki faktori </vt:lpstr>
      <vt:lpstr>Neuromotorna klasifikacija </vt:lpstr>
      <vt:lpstr>Topografska distribucija neuromotornog ispada </vt:lpstr>
      <vt:lpstr>Klisifikacija prema težini oboljenja</vt:lpstr>
      <vt:lpstr>Ostali poremećaji kod DCO</vt:lpstr>
      <vt:lpstr>Evaluacija deteta sa DCO </vt:lpstr>
      <vt:lpstr>Neurofiziološki aspekti</vt:lpstr>
      <vt:lpstr>Motorički razvoj deteta</vt:lpstr>
      <vt:lpstr>Skala psihomotornog razvoja ranog detinjstva</vt:lpstr>
      <vt:lpstr>I mesec</vt:lpstr>
      <vt:lpstr>II mesec</vt:lpstr>
      <vt:lpstr>III mesec</vt:lpstr>
      <vt:lpstr>IV mesec</vt:lpstr>
      <vt:lpstr>V mesec</vt:lpstr>
      <vt:lpstr>VI mesec</vt:lpstr>
      <vt:lpstr>VII mesec</vt:lpstr>
      <vt:lpstr>VIII mesec</vt:lpstr>
      <vt:lpstr>IX mesec</vt:lpstr>
      <vt:lpstr>X mesec-XI mesec</vt:lpstr>
      <vt:lpstr>XII mesec</vt:lpstr>
      <vt:lpstr>XIII mesec</vt:lpstr>
      <vt:lpstr>XV mesec</vt:lpstr>
      <vt:lpstr>XX mesec</vt:lpstr>
      <vt:lpstr>XXX mesec</vt:lpstr>
      <vt:lpstr>III godina</vt:lpstr>
      <vt:lpstr>IV godina</vt:lpstr>
      <vt:lpstr>V godina</vt:lpstr>
      <vt:lpstr>Redosled motornog razvoja  funkcija sazrevanja lokomocije </vt:lpstr>
      <vt:lpstr>Značaj rane rehabilitacije</vt:lpstr>
      <vt:lpstr>Razvojno neurološko - fizijatriski  kratki pregled odojčeta</vt:lpstr>
      <vt:lpstr>Položajne Vojta reakcije</vt:lpstr>
      <vt:lpstr>Položajne Vojta reakcije</vt:lpstr>
      <vt:lpstr>Položajne Vojta reakcije</vt:lpstr>
      <vt:lpstr>Primitivni refleksi</vt:lpstr>
      <vt:lpstr>Primitivni refleksi</vt:lpstr>
      <vt:lpstr>Primitivni refleksi</vt:lpstr>
      <vt:lpstr>Primitivni refleksi</vt:lpstr>
      <vt:lpstr>Tonus</vt:lpstr>
      <vt:lpstr>Felpsova metoda</vt:lpstr>
      <vt:lpstr>Kineziterapijski program kod spastične forme</vt:lpstr>
      <vt:lpstr>Kineziterapijski program kod hemipareze</vt:lpstr>
      <vt:lpstr>Kineziterapijski program kod atetozne forme</vt:lpstr>
      <vt:lpstr>Predlog mera prevencije, detekcije i habilitacije neuromentalnog hendikepa</vt:lpstr>
      <vt:lpstr>Predlog mera prevencije, detekcije i habilitacije neuromentalnog hendikepa</vt:lpstr>
      <vt:lpstr>Način provođenja ovih mera: </vt:lpstr>
    </vt:vector>
  </TitlesOfParts>
  <Company>MEDICINSKI FAKULTET FIZIKALNA MED. I REH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DE^JA CEREBRALNA ODUZETOST (DCO)</dc:title>
  <dc:creator>PAKOM</dc:creator>
  <cp:lastModifiedBy>Win7</cp:lastModifiedBy>
  <cp:revision>28</cp:revision>
  <dcterms:created xsi:type="dcterms:W3CDTF">2005-01-23T15:50:22Z</dcterms:created>
  <dcterms:modified xsi:type="dcterms:W3CDTF">2014-10-07T12:29:40Z</dcterms:modified>
</cp:coreProperties>
</file>