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84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0" r:id="rId21"/>
    <p:sldId id="281" r:id="rId22"/>
    <p:sldId id="275" r:id="rId23"/>
    <p:sldId id="276" r:id="rId24"/>
    <p:sldId id="277" r:id="rId25"/>
    <p:sldId id="278" r:id="rId26"/>
    <p:sldId id="282" r:id="rId27"/>
    <p:sldId id="283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9" r:id="rId52"/>
    <p:sldId id="310" r:id="rId53"/>
    <p:sldId id="308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2" r:id="rId66"/>
    <p:sldId id="323" r:id="rId67"/>
    <p:sldId id="324" r:id="rId68"/>
    <p:sldId id="325" r:id="rId69"/>
    <p:sldId id="326" r:id="rId70"/>
    <p:sldId id="327" r:id="rId71"/>
    <p:sldId id="328" r:id="rId7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81F8CF8-9587-49F8-8077-E9EDBE3DD7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938" y="889000"/>
            <a:ext cx="8885237" cy="1155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4938" y="2116138"/>
            <a:ext cx="8896350" cy="4135437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C41CF45-3869-42B7-9A34-76DB98C98B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10/7/2014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10/7/2014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10/7/2014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http://www.uni-saarland.de/fak8/bi13wn/kidcheck/uebungen/k01-a.jpg" TargetMode="External"/><Relationship Id="rId7" Type="http://schemas.openxmlformats.org/officeDocument/2006/relationships/image" Target="http://www.uni-saarland.de/fak8/bi13wn/kidcheck/uebungen/k01-c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http://www.uni-saarland.de/fak8/bi13wn/kidcheck/uebungen/k01-b.jpg" TargetMode="Externa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http://www.uni-saarland.de/fak8/bi13wn/kidcheck/uebungen/k04.jpg" TargetMode="External"/><Relationship Id="rId7" Type="http://schemas.openxmlformats.org/officeDocument/2006/relationships/image" Target="http://www.uni-saarland.de/fak8/bi13wn/kidcheck/uebungen/k06-b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jpeg"/><Relationship Id="rId5" Type="http://schemas.openxmlformats.org/officeDocument/2006/relationships/image" Target="http://www.uni-saarland.de/fak8/bi13wn/kidcheck/uebungen/k06-a.jpg" TargetMode="External"/><Relationship Id="rId4" Type="http://schemas.openxmlformats.org/officeDocument/2006/relationships/image" Target="../media/image9.jpeg"/><Relationship Id="rId9" Type="http://schemas.openxmlformats.org/officeDocument/2006/relationships/image" Target="http://www.uni-saarland.de/fak8/bi13wn/kidcheck/uebungen/k06-c.jpg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http://www.uni-saarland.de/fak8/bi13wn/kidcheck/uebungen/k05.jpg" TargetMode="External"/><Relationship Id="rId7" Type="http://schemas.openxmlformats.org/officeDocument/2006/relationships/image" Target="http://www.uni-saarland.de/fak8/bi13wn/kidcheck/uebungen/k02-b.jpg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jpeg"/><Relationship Id="rId5" Type="http://schemas.openxmlformats.org/officeDocument/2006/relationships/image" Target="http://www.uni-saarland.de/fak8/bi13wn/kidcheck/uebungen/k02-a.jpg" TargetMode="External"/><Relationship Id="rId4" Type="http://schemas.openxmlformats.org/officeDocument/2006/relationships/image" Target="../media/image13.jpeg"/><Relationship Id="rId9" Type="http://schemas.openxmlformats.org/officeDocument/2006/relationships/image" Target="http://www.uni-saarland.de/fak8/bi13wn/kidcheck/uebungen/k03-a.jp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http://www.uni-saarland.de/fak8/bi13wn/kidcheck/uebungen/k03-b.jpg" TargetMode="External"/><Relationship Id="rId7" Type="http://schemas.openxmlformats.org/officeDocument/2006/relationships/image" Target="http://www.uni-saarland.de/fak8/bi13wn/kidcheck/uebungen/k07.jpg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jpeg"/><Relationship Id="rId5" Type="http://schemas.openxmlformats.org/officeDocument/2006/relationships/image" Target="http://www.uni-saarland.de/fak8/bi13wn/kidcheck/uebungen/k03-c.jpg" TargetMode="External"/><Relationship Id="rId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http://www.uni-saarland.de/fak8/bi13wn/kidcheck/uebungen/d03-a.jpg" TargetMode="External"/><Relationship Id="rId7" Type="http://schemas.openxmlformats.org/officeDocument/2006/relationships/image" Target="http://www.uni-saarland.de/fak8/bi13wn/kidcheck/uebungen/d02-a.jpg" TargetMode="Externa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1.jpeg"/><Relationship Id="rId5" Type="http://schemas.openxmlformats.org/officeDocument/2006/relationships/image" Target="http://www.uni-saarland.de/fak8/bi13wn/kidcheck/uebungen/d03-b.jpg" TargetMode="External"/><Relationship Id="rId4" Type="http://schemas.openxmlformats.org/officeDocument/2006/relationships/image" Target="../media/image20.jpeg"/><Relationship Id="rId9" Type="http://schemas.openxmlformats.org/officeDocument/2006/relationships/image" Target="http://www.uni-saarland.de/fak8/bi13wn/kidcheck/uebungen/d02-b.jpg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http://www.uni-saarland.de/fak8/bi13wn/kidcheck/uebungen/d01-a.jpg" TargetMode="Externa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2.xml"/><Relationship Id="rId5" Type="http://schemas.openxmlformats.org/officeDocument/2006/relationships/image" Target="http://www.uni-saarland.de/fak8/bi13wn/kidcheck/uebungen/d01-b.jpg" TargetMode="External"/><Relationship Id="rId4" Type="http://schemas.openxmlformats.org/officeDocument/2006/relationships/image" Target="../media/image2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http://www.uni-saarland.de/fak8/bi13wn/kidcheck/uebungen/d04.jpg" TargetMode="External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http://www.uni-saarland.de/fak8/bi13wn/kidcheck/uebungen/kh01-a.jpg" TargetMode="External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http://www.uni-saarland.de/fak8/bi13wn/kidcheck/uebungen/kh01-b.jpg" TargetMode="External"/><Relationship Id="rId7" Type="http://schemas.openxmlformats.org/officeDocument/2006/relationships/image" Target="http://www.uni-saarland.de/fak8/bi13wn/kidcheck/uebungen/kh01-d.jpg" TargetMode="External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9.jpeg"/><Relationship Id="rId5" Type="http://schemas.openxmlformats.org/officeDocument/2006/relationships/image" Target="http://www.uni-saarland.de/fak8/bi13wn/kidcheck/uebungen/kh01-c.jpg" TargetMode="External"/><Relationship Id="rId4" Type="http://schemas.openxmlformats.org/officeDocument/2006/relationships/image" Target="../media/image28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http://www.uni-saarland.de/fak8/bi13wn/kidcheck/uebungen/kh01-e.jpg" TargetMode="External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http://www.uni-saarland.de/fak8/bi13wn/kidcheck/uebungen/kh02.jpg" TargetMode="External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uni-saarland.de/fak8/bi13wn/kidcheck/zwerg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www.uni-saarland.de/fak8/bi13wn/kidcheck/haltung.g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smtClean="0"/>
              <a:t>Deformiteti kičmenog stuba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Analiza posturalnog stava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4873752"/>
          </a:xfrm>
        </p:spPr>
        <p:txBody>
          <a:bodyPr/>
          <a:lstStyle/>
          <a:p>
            <a:r>
              <a:rPr lang="sr-Latn-CS" smtClean="0"/>
              <a:t>U proceni posturalnog stava neophodna je rana dijagnostika i rani kineziterapijski program</a:t>
            </a:r>
          </a:p>
          <a:p>
            <a:endParaRPr lang="sr-Latn-CS" smtClean="0"/>
          </a:p>
          <a:p>
            <a:pPr>
              <a:buNone/>
            </a:pPr>
            <a:r>
              <a:rPr lang="sr-Latn-CS" smtClean="0"/>
              <a:t>Dijagnostika obuhvata:</a:t>
            </a:r>
          </a:p>
          <a:p>
            <a:r>
              <a:rPr lang="sr-Latn-CS" smtClean="0"/>
              <a:t>- fizijatrijsko- fizioterapeutski pregled</a:t>
            </a:r>
          </a:p>
          <a:p>
            <a:r>
              <a:rPr lang="sr-Latn-CS" smtClean="0"/>
              <a:t>- ortopedski pregled</a:t>
            </a:r>
          </a:p>
          <a:p>
            <a:r>
              <a:rPr lang="sr-Latn-CS" smtClean="0"/>
              <a:t>- pregled pokretljivosti i telesnog držanja kroz   videografiju </a:t>
            </a:r>
          </a:p>
          <a:p>
            <a:r>
              <a:rPr lang="sr-Latn-CS" smtClean="0"/>
              <a:t>- posturalni index po Frehneru</a:t>
            </a:r>
          </a:p>
          <a:p>
            <a:r>
              <a:rPr lang="sr-Latn-CS" smtClean="0"/>
              <a:t>- muskularni status</a:t>
            </a:r>
          </a:p>
          <a:p>
            <a:r>
              <a:rPr lang="sr-Latn-CS" smtClean="0"/>
              <a:t>- test motorične sposobnosti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Analiza posturalnog stava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5800" cy="4873752"/>
          </a:xfrm>
        </p:spPr>
        <p:txBody>
          <a:bodyPr/>
          <a:lstStyle/>
          <a:p>
            <a:r>
              <a:rPr lang="sr-Latn-CS" smtClean="0"/>
              <a:t>Na osnovu dijagnostika pravi se individualni KTH</a:t>
            </a:r>
          </a:p>
          <a:p>
            <a:endParaRPr lang="sr-Latn-CS" smtClean="0"/>
          </a:p>
          <a:p>
            <a:r>
              <a:rPr lang="sr-Latn-CS" smtClean="0"/>
              <a:t>KTH sprovoditi najmanje jednom dnevno u isto vreme</a:t>
            </a:r>
          </a:p>
          <a:p>
            <a:endParaRPr lang="sr-Latn-CS" smtClean="0"/>
          </a:p>
          <a:p>
            <a:r>
              <a:rPr lang="sr-Latn-CS" smtClean="0"/>
              <a:t>Nakon dužeg sedenje uraditi vežbe istezanja, kao i pre odlaska na spavanje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Vežbe koje treba sprovoditi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Kratko zagrevanje</a:t>
            </a:r>
          </a:p>
          <a:p>
            <a:r>
              <a:rPr lang="sr-Latn-CS" smtClean="0"/>
              <a:t>Istezanje m.iliopsoasa</a:t>
            </a:r>
          </a:p>
          <a:p>
            <a:r>
              <a:rPr lang="sr-Latn-CS" smtClean="0"/>
              <a:t>Istezanje mišića zadnje lože podkolenice</a:t>
            </a:r>
          </a:p>
          <a:p>
            <a:r>
              <a:rPr lang="sr-Latn-CS" smtClean="0"/>
              <a:t>Jačanje trbušne i glutealne muskulature</a:t>
            </a:r>
          </a:p>
          <a:p>
            <a:r>
              <a:rPr lang="sr-Latn-CS" smtClean="0"/>
              <a:t>Jačanje muskulature lopatične regije</a:t>
            </a:r>
          </a:p>
          <a:p>
            <a:r>
              <a:rPr lang="sr-Latn-CS" smtClean="0"/>
              <a:t>Mobilizacija i istezanje kičme</a:t>
            </a:r>
          </a:p>
          <a:p>
            <a:r>
              <a:rPr lang="sr-Latn-CS" smtClean="0"/>
              <a:t>Aktivan stav ,,kineski stav"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Jačanje m. rectus abdominis</a:t>
            </a:r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562100" y="1738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4103" name="Picture 7" descr="Übung 1a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r:link="rId3" cstate="print"/>
          <a:srcRect/>
          <a:stretch>
            <a:fillRect/>
          </a:stretch>
        </p:blipFill>
        <p:spPr>
          <a:xfrm>
            <a:off x="609600" y="2133600"/>
            <a:ext cx="3886200" cy="2139950"/>
          </a:xfrm>
          <a:noFill/>
          <a:ln/>
        </p:spPr>
      </p:pic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1676400" y="2028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4104" name="Picture 8" descr="Übung 1b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609600" y="4343400"/>
            <a:ext cx="3886200" cy="1879600"/>
          </a:xfrm>
          <a:prstGeom prst="rect">
            <a:avLst/>
          </a:prstGeom>
          <a:noFill/>
        </p:spPr>
      </p:pic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1423988" y="1762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4106" name="Picture 10" descr="Übung 1c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4648200" y="2133600"/>
            <a:ext cx="3886200" cy="2133600"/>
          </a:xfrm>
          <a:prstGeom prst="rect">
            <a:avLst/>
          </a:prstGeom>
          <a:noFill/>
        </p:spPr>
      </p:pic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4495800" y="5224463"/>
            <a:ext cx="28953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r-Latn-CS" sz="2800">
                <a:solidFill>
                  <a:schemeClr val="tx2"/>
                </a:solidFill>
              </a:rPr>
              <a:t>Svaku vežbu </a:t>
            </a:r>
            <a:endParaRPr lang="sr-Latn-CS" sz="2800" smtClean="0">
              <a:solidFill>
                <a:schemeClr val="tx2"/>
              </a:solidFill>
            </a:endParaRPr>
          </a:p>
          <a:p>
            <a:r>
              <a:rPr lang="sr-Latn-CS" sz="2800" smtClean="0">
                <a:solidFill>
                  <a:schemeClr val="tx2"/>
                </a:solidFill>
              </a:rPr>
              <a:t>ponoviti </a:t>
            </a:r>
            <a:r>
              <a:rPr lang="sr-Latn-CS" sz="2800">
                <a:solidFill>
                  <a:schemeClr val="tx2"/>
                </a:solidFill>
              </a:rPr>
              <a:t>10 puta</a:t>
            </a:r>
            <a:endParaRPr lang="en-US" sz="28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Jačanje kosih trbušnih mišića, zadnjice i </a:t>
            </a:r>
            <a:r>
              <a:rPr lang="sr-Latn-CS" smtClean="0"/>
              <a:t>leđa</a:t>
            </a: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371600" y="6019800"/>
            <a:ext cx="5029200" cy="838200"/>
          </a:xfrm>
        </p:spPr>
        <p:txBody>
          <a:bodyPr/>
          <a:lstStyle/>
          <a:p>
            <a:r>
              <a:rPr lang="sr-Latn-CS" sz="2400"/>
              <a:t>Svaku vežbu ponoviti 10 puta</a:t>
            </a:r>
            <a:endParaRPr lang="en-US" sz="2400"/>
          </a:p>
        </p:txBody>
      </p:sp>
      <p:pic>
        <p:nvPicPr>
          <p:cNvPr id="5127" name="Picture 7" descr="Übung 2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r:link="rId3" cstate="print"/>
          <a:srcRect/>
          <a:stretch>
            <a:fillRect/>
          </a:stretch>
        </p:blipFill>
        <p:spPr>
          <a:xfrm>
            <a:off x="685800" y="1905000"/>
            <a:ext cx="3733800" cy="2085975"/>
          </a:xfrm>
          <a:noFill/>
          <a:ln/>
        </p:spPr>
      </p:pic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1195388" y="1924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128" name="Picture 8" descr="Übung 3a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685800" y="4114800"/>
            <a:ext cx="3733800" cy="1905000"/>
          </a:xfrm>
          <a:prstGeom prst="rect">
            <a:avLst/>
          </a:prstGeom>
          <a:noFill/>
        </p:spPr>
      </p:pic>
      <p:pic>
        <p:nvPicPr>
          <p:cNvPr id="5130" name="Picture 10" descr="Übung 3b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4724400" y="1905000"/>
            <a:ext cx="3657600" cy="2052638"/>
          </a:xfrm>
          <a:prstGeom prst="rect">
            <a:avLst/>
          </a:prstGeom>
          <a:noFill/>
        </p:spPr>
      </p:pic>
      <p:pic>
        <p:nvPicPr>
          <p:cNvPr id="5132" name="Picture 12" descr="Übung 3c"/>
          <p:cNvPicPr>
            <a:picLocks noChangeAspect="1" noChangeArrowheads="1"/>
          </p:cNvPicPr>
          <p:nvPr/>
        </p:nvPicPr>
        <p:blipFill>
          <a:blip r:embed="rId8" r:link="rId9" cstate="print"/>
          <a:srcRect/>
          <a:stretch>
            <a:fillRect/>
          </a:stretch>
        </p:blipFill>
        <p:spPr bwMode="auto">
          <a:xfrm>
            <a:off x="4724400" y="4038600"/>
            <a:ext cx="3657600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Jačanje trbušnih mišića, </a:t>
            </a:r>
            <a:r>
              <a:rPr lang="sr-Latn-CS" smtClean="0"/>
              <a:t>leđa</a:t>
            </a:r>
            <a:r>
              <a:rPr lang="sr-Latn-CS"/>
              <a:t>, zadnjice i ramena</a:t>
            </a: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6019800"/>
            <a:ext cx="4876800" cy="457200"/>
          </a:xfrm>
        </p:spPr>
        <p:txBody>
          <a:bodyPr/>
          <a:lstStyle/>
          <a:p>
            <a:r>
              <a:rPr lang="sr-Latn-CS" sz="2400"/>
              <a:t>Svaku vežbu ponoviti 10 puta</a:t>
            </a:r>
            <a:endParaRPr lang="en-US" sz="240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195388" y="1466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6151" name="Picture 7" descr="Übung 4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r:link="rId3" cstate="print"/>
          <a:srcRect/>
          <a:stretch>
            <a:fillRect/>
          </a:stretch>
        </p:blipFill>
        <p:spPr>
          <a:xfrm>
            <a:off x="609600" y="2057400"/>
            <a:ext cx="3733800" cy="1828800"/>
          </a:xfrm>
          <a:noFill/>
          <a:ln/>
        </p:spPr>
      </p:pic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1195388" y="2143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6152" name="Picture 8" descr="Übung 5a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533400" y="4343400"/>
            <a:ext cx="3810000" cy="1524000"/>
          </a:xfrm>
          <a:prstGeom prst="rect">
            <a:avLst/>
          </a:prstGeom>
          <a:noFill/>
        </p:spPr>
      </p:pic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1195388" y="2147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6154" name="Picture 10" descr="Übung 5b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4495800" y="2057400"/>
            <a:ext cx="4138613" cy="1830388"/>
          </a:xfrm>
          <a:prstGeom prst="rect">
            <a:avLst/>
          </a:prstGeom>
          <a:noFill/>
        </p:spPr>
      </p:pic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106680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6156" name="Picture 12" descr="Übung 6a"/>
          <p:cNvPicPr>
            <a:picLocks noChangeAspect="1" noChangeArrowheads="1"/>
          </p:cNvPicPr>
          <p:nvPr/>
        </p:nvPicPr>
        <p:blipFill>
          <a:blip r:embed="rId8" r:link="rId9" cstate="print"/>
          <a:srcRect/>
          <a:stretch>
            <a:fillRect/>
          </a:stretch>
        </p:blipFill>
        <p:spPr bwMode="auto">
          <a:xfrm>
            <a:off x="4648200" y="4151313"/>
            <a:ext cx="3962400" cy="1792287"/>
          </a:xfrm>
          <a:prstGeom prst="rect">
            <a:avLst/>
          </a:prstGeom>
          <a:solidFill>
            <a:schemeClr val="accent2"/>
          </a:solidFill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Jačanje trbušnih mišića, </a:t>
            </a:r>
            <a:r>
              <a:rPr lang="sr-Latn-CS" smtClean="0"/>
              <a:t>leđa</a:t>
            </a:r>
            <a:r>
              <a:rPr lang="sr-Latn-CS"/>
              <a:t>, zadnjice i ramena</a:t>
            </a: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5257800"/>
            <a:ext cx="4343400" cy="38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r-Latn-CS" sz="2400"/>
              <a:t>Svaku vežbu ponoviti 10 puta</a:t>
            </a:r>
            <a:endParaRPr lang="en-US" sz="24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071563" y="147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7175" name="Picture 7" descr="Übung 6b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r:link="rId3" cstate="print"/>
          <a:srcRect/>
          <a:stretch>
            <a:fillRect/>
          </a:stretch>
        </p:blipFill>
        <p:spPr>
          <a:xfrm>
            <a:off x="533400" y="2133600"/>
            <a:ext cx="3733800" cy="2082800"/>
          </a:xfrm>
          <a:noFill/>
          <a:ln>
            <a:solidFill>
              <a:schemeClr val="tx2"/>
            </a:solidFill>
          </a:ln>
        </p:spPr>
      </p:pic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1066800" y="1343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7176" name="Picture 8" descr="Übung 6c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533400" y="4419600"/>
            <a:ext cx="3733800" cy="21447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976313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7178" name="Picture 10" descr="Übung 7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4724400" y="2209800"/>
            <a:ext cx="3367088" cy="18557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Mobilizacija kičme, </a:t>
            </a:r>
            <a:r>
              <a:rPr lang="sr-Latn-CS" smtClean="0"/>
              <a:t/>
            </a:r>
            <a:br>
              <a:rPr lang="sr-Latn-CS" smtClean="0"/>
            </a:br>
            <a:r>
              <a:rPr lang="sr-Latn-CS" smtClean="0"/>
              <a:t>istezanje </a:t>
            </a:r>
            <a:r>
              <a:rPr lang="sr-Latn-CS"/>
              <a:t>m. iliopsoas-a</a:t>
            </a: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95400" y="5943600"/>
            <a:ext cx="5638800" cy="457200"/>
          </a:xfrm>
        </p:spPr>
        <p:txBody>
          <a:bodyPr/>
          <a:lstStyle/>
          <a:p>
            <a:r>
              <a:rPr lang="sr-Latn-CS" sz="2400"/>
              <a:t>Svaku vežbu ponoviti 10 puta</a:t>
            </a:r>
            <a:endParaRPr lang="en-US" sz="24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195388" y="2119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8199" name="Picture 7" descr="Übung 8a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r:link="rId3" cstate="print"/>
          <a:srcRect/>
          <a:stretch>
            <a:fillRect/>
          </a:stretch>
        </p:blipFill>
        <p:spPr>
          <a:xfrm>
            <a:off x="609600" y="1981200"/>
            <a:ext cx="3810000" cy="1477963"/>
          </a:xfrm>
          <a:noFill/>
          <a:ln/>
        </p:spPr>
      </p:pic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1471613" y="1438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8200" name="Picture 8" descr="Übung 8b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533400" y="3733800"/>
            <a:ext cx="3886200" cy="1676400"/>
          </a:xfrm>
          <a:prstGeom prst="rect">
            <a:avLst/>
          </a:prstGeom>
          <a:noFill/>
        </p:spPr>
      </p:pic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1195388" y="1638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8202" name="Picture 10" descr="Übung 9a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4724400" y="1981200"/>
            <a:ext cx="3529013" cy="1524000"/>
          </a:xfrm>
          <a:prstGeom prst="rect">
            <a:avLst/>
          </a:prstGeom>
          <a:noFill/>
        </p:spPr>
      </p:pic>
      <p:pic>
        <p:nvPicPr>
          <p:cNvPr id="8204" name="Picture 12" descr="Übung 9b"/>
          <p:cNvPicPr>
            <a:picLocks noChangeAspect="1" noChangeArrowheads="1"/>
          </p:cNvPicPr>
          <p:nvPr/>
        </p:nvPicPr>
        <p:blipFill>
          <a:blip r:embed="rId8" r:link="rId9" cstate="print"/>
          <a:srcRect/>
          <a:stretch>
            <a:fillRect/>
          </a:stretch>
        </p:blipFill>
        <p:spPr bwMode="auto">
          <a:xfrm>
            <a:off x="4648200" y="3697288"/>
            <a:ext cx="3657600" cy="1784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>
                <a:solidFill>
                  <a:schemeClr val="tx1"/>
                </a:solidFill>
              </a:rPr>
              <a:t>Istezanje</a:t>
            </a:r>
            <a:r>
              <a:rPr lang="en-US">
                <a:solidFill>
                  <a:schemeClr val="tx1"/>
                </a:solidFill>
                <a:cs typeface="Times New Roman" pitchFamily="18" charset="0"/>
              </a:rPr>
              <a:t> (M. pectoralis)</a:t>
            </a:r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524000" y="5334000"/>
            <a:ext cx="6934200" cy="762000"/>
          </a:xfrm>
        </p:spPr>
        <p:txBody>
          <a:bodyPr/>
          <a:lstStyle/>
          <a:p>
            <a:r>
              <a:rPr lang="sr-Latn-CS" sz="2800"/>
              <a:t>Svaku vežbu ponoviti 10 puta</a:t>
            </a:r>
            <a:endParaRPr lang="en-US" sz="2800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886075" y="1885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9223" name="Picture 7" descr="Übung 10a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r:link="rId3" cstate="print"/>
          <a:srcRect/>
          <a:stretch>
            <a:fillRect/>
          </a:stretch>
        </p:blipFill>
        <p:spPr>
          <a:xfrm>
            <a:off x="685800" y="2293938"/>
            <a:ext cx="3429000" cy="2805112"/>
          </a:xfrm>
          <a:noFill/>
          <a:ln/>
        </p:spPr>
      </p:pic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2847975" y="1885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9224" name="Picture 8" descr="Übung 10b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5029200" y="2133600"/>
            <a:ext cx="3143250" cy="2813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>
                <a:solidFill>
                  <a:schemeClr val="tx1"/>
                </a:solidFill>
              </a:rPr>
              <a:t>Istezanje  zadnje lože podkolenice i nakolenice</a:t>
            </a:r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3124200"/>
            <a:ext cx="3810000" cy="2971800"/>
          </a:xfrm>
        </p:spPr>
        <p:txBody>
          <a:bodyPr/>
          <a:lstStyle/>
          <a:p>
            <a:r>
              <a:rPr lang="sr-Latn-CS" sz="2800"/>
              <a:t>Vežbu ponoviti 10 puta sa izdržajem od </a:t>
            </a:r>
            <a:r>
              <a:rPr lang="sr-Latn-CS" sz="2800" smtClean="0"/>
              <a:t>20 </a:t>
            </a:r>
            <a:r>
              <a:rPr lang="sr-Latn-CS" sz="2800"/>
              <a:t>sekundi.</a:t>
            </a:r>
            <a:endParaRPr lang="en-US" sz="2800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209800" y="4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0247" name="Picture 7" descr="Übung 11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r:link="rId3" cstate="print"/>
          <a:srcRect/>
          <a:stretch>
            <a:fillRect/>
          </a:stretch>
        </p:blipFill>
        <p:spPr>
          <a:xfrm>
            <a:off x="1295400" y="1828800"/>
            <a:ext cx="3048000" cy="4419600"/>
          </a:xfrm>
          <a:solidFill>
            <a:schemeClr val="accent1"/>
          </a:solidFill>
          <a:ln>
            <a:solidFill>
              <a:schemeClr val="tx2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Deformiteti kičmenog stuba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5800" cy="4873752"/>
          </a:xfrm>
        </p:spPr>
        <p:txBody>
          <a:bodyPr/>
          <a:lstStyle/>
          <a:p>
            <a:r>
              <a:rPr lang="sr-Latn-CS" smtClean="0"/>
              <a:t>Nastaju kao posledica kongenitalnih poremećaja osifikacionih centara u razvoju</a:t>
            </a:r>
          </a:p>
          <a:p>
            <a:r>
              <a:rPr lang="sr-Latn-CS" smtClean="0"/>
              <a:t>Manifestuju se kao promene korpusa, artikulacionih nastavaka, arkusa, poprečnih i trnastih nastavaka</a:t>
            </a:r>
          </a:p>
          <a:p>
            <a:r>
              <a:rPr lang="sr-Latn-CS" smtClean="0"/>
              <a:t>Postoje tri osifikaciona centra (telo i nastavci pršljena)</a:t>
            </a:r>
          </a:p>
          <a:p>
            <a:r>
              <a:rPr lang="sr-Latn-CS" smtClean="0"/>
              <a:t>Hemivertebra - polupršljen, nastaje skolioza</a:t>
            </a:r>
          </a:p>
          <a:p>
            <a:r>
              <a:rPr lang="sr-Latn-CS" smtClean="0"/>
              <a:t>Klinasti pršljen - prednji deo tela, nastaje kifoza</a:t>
            </a:r>
          </a:p>
          <a:p>
            <a:r>
              <a:rPr lang="sr-Latn-CS" smtClean="0"/>
              <a:t>Klippel-Feillov sindrom - spajanje cervikalnih pršljenova</a:t>
            </a:r>
          </a:p>
          <a:p>
            <a:r>
              <a:rPr lang="sr-Latn-CS" smtClean="0"/>
              <a:t>Ostale malformacije: spina bifida, spondylolistesis...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Posturalni stav i propriocepcija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4873752"/>
          </a:xfrm>
        </p:spPr>
        <p:txBody>
          <a:bodyPr/>
          <a:lstStyle/>
          <a:p>
            <a:r>
              <a:rPr lang="sr-Latn-CS" smtClean="0"/>
              <a:t>Pod propriocepcijom podrazumevamo sopstveno opažanje tela</a:t>
            </a:r>
          </a:p>
          <a:p>
            <a:r>
              <a:rPr lang="sr-Latn-CS" smtClean="0"/>
              <a:t>Ovo je moguće zahvaljujući receptorima u zglobovima i mišićima koji obaveštavaju moždane strukture o poziciji tela u prostoru</a:t>
            </a:r>
          </a:p>
          <a:p>
            <a:r>
              <a:rPr lang="sr-Latn-CS" smtClean="0"/>
              <a:t>Proprioceptori imaju odlučujuću ulogu u izbegavanju povređivanja i preteranog pokreta u zglobovima</a:t>
            </a:r>
          </a:p>
          <a:p>
            <a:r>
              <a:rPr lang="sr-Latn-CS" smtClean="0"/>
              <a:t>Putem refleksne aktivnosti obezbeđuje se stabilizacija zgloba i stabilno držanje tela</a:t>
            </a:r>
          </a:p>
          <a:p>
            <a:r>
              <a:rPr lang="sr-Latn-CS" smtClean="0"/>
              <a:t>Proprioceptivni trening</a:t>
            </a:r>
          </a:p>
          <a:p>
            <a:endParaRPr lang="sr-Latn-CS" smtClean="0"/>
          </a:p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Propriocepcija - kineski stav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5800" cy="4873752"/>
          </a:xfrm>
        </p:spPr>
        <p:txBody>
          <a:bodyPr/>
          <a:lstStyle/>
          <a:p>
            <a:endParaRPr lang="sr-Latn-CS" smtClean="0"/>
          </a:p>
          <a:p>
            <a:r>
              <a:rPr lang="sr-Latn-CS" smtClean="0"/>
              <a:t>Dobar proprioceptivni trening može se sprovesti kroz aktivnosti uvežbavanja aktivnog posturalnog stava - ,,kineskog stava"</a:t>
            </a:r>
          </a:p>
          <a:p>
            <a:r>
              <a:rPr lang="sr-Latn-CS" smtClean="0"/>
              <a:t>Sprovodi se bez obuće i pred ogledalom</a:t>
            </a:r>
          </a:p>
          <a:p>
            <a:r>
              <a:rPr lang="sr-Latn-CS" smtClean="0"/>
              <a:t>Jačanje propri</a:t>
            </a:r>
            <a:r>
              <a:rPr lang="en-US" smtClean="0"/>
              <a:t>o</a:t>
            </a:r>
            <a:r>
              <a:rPr lang="sr-Latn-CS" smtClean="0"/>
              <a:t>cepcije se sprovodi kroz uvežbevanje zatvorenih očiju ili stajanje na jednoj nozi</a:t>
            </a:r>
          </a:p>
          <a:p>
            <a:r>
              <a:rPr lang="sr-Latn-CS" smtClean="0"/>
              <a:t>Za uvežbavanje propriocepcije dovoljno je 5 min dnevno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Propriocepcija - kineski stav</a:t>
            </a: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sr-Latn-CS" sz="2800"/>
          </a:p>
          <a:p>
            <a:endParaRPr lang="sr-Latn-CS" sz="2800"/>
          </a:p>
          <a:p>
            <a:r>
              <a:rPr lang="sr-Latn-CS" sz="2800"/>
              <a:t>Kineski stav- pravilno držanje tela – vežba se radi pred ogledalom</a:t>
            </a:r>
            <a:endParaRPr lang="en-US" sz="2800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42900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1271" name="Picture 7" descr="Übung 12a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r:link="rId3" cstate="print"/>
          <a:srcRect/>
          <a:stretch>
            <a:fillRect/>
          </a:stretch>
        </p:blipFill>
        <p:spPr>
          <a:xfrm>
            <a:off x="1295400" y="1905000"/>
            <a:ext cx="1990725" cy="4114800"/>
          </a:xfrm>
          <a:noFill/>
          <a:ln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3200"/>
              <a:t>Kolena lako saviti</a:t>
            </a:r>
            <a:br>
              <a:rPr lang="sr-Latn-CS" sz="3200"/>
            </a:br>
            <a:r>
              <a:rPr lang="sr-Latn-CS" sz="3200"/>
              <a:t>Zadnicu zategnuti, trbuh zategnuti</a:t>
            </a:r>
            <a:endParaRPr lang="en-US" sz="3200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438525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2295" name="Picture 7" descr="Übung 12b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r:link="rId3" cstate="print"/>
          <a:srcRect/>
          <a:stretch>
            <a:fillRect/>
          </a:stretch>
        </p:blipFill>
        <p:spPr>
          <a:xfrm>
            <a:off x="838200" y="2057400"/>
            <a:ext cx="2090738" cy="4038600"/>
          </a:xfrm>
          <a:noFill/>
          <a:ln>
            <a:solidFill>
              <a:schemeClr val="tx2"/>
            </a:solidFill>
          </a:ln>
        </p:spPr>
      </p:pic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3386138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2296" name="Picture 8" descr="Übung 12c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3429000" y="2057400"/>
            <a:ext cx="2130425" cy="40386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3352800" y="110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2298" name="Picture 10" descr="Übung 12c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6096000" y="2057400"/>
            <a:ext cx="2119313" cy="40386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Korekcija ramena i glave</a:t>
            </a:r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sr-Latn-CS" sz="2800"/>
          </a:p>
          <a:p>
            <a:endParaRPr lang="sr-Latn-CS" sz="2800"/>
          </a:p>
          <a:p>
            <a:r>
              <a:rPr lang="sr-Latn-CS" sz="2800"/>
              <a:t>Ramena ka nazad gurati</a:t>
            </a:r>
          </a:p>
          <a:p>
            <a:r>
              <a:rPr lang="sr-Latn-CS" sz="2800"/>
              <a:t>Bradu gurati ka nazad</a:t>
            </a:r>
            <a:endParaRPr lang="en-US" sz="280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343275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3319" name="Picture 7" descr="Übung 12d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r:link="rId3" cstate="print"/>
          <a:srcRect/>
          <a:stretch>
            <a:fillRect/>
          </a:stretch>
        </p:blipFill>
        <p:spPr>
          <a:xfrm>
            <a:off x="1506538" y="1981200"/>
            <a:ext cx="2166937" cy="4114800"/>
          </a:xfrm>
          <a:noFill/>
          <a:ln>
            <a:solidFill>
              <a:schemeClr val="tx2"/>
            </a:solidFill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Korekcija stava</a:t>
            </a: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sr-Latn-CS" sz="2800"/>
          </a:p>
          <a:p>
            <a:endParaRPr lang="sr-Latn-CS" sz="2800"/>
          </a:p>
          <a:p>
            <a:r>
              <a:rPr lang="sr-Latn-CS" sz="2800"/>
              <a:t>Crveno su obojeni mišići koji aktivni</a:t>
            </a:r>
          </a:p>
          <a:p>
            <a:r>
              <a:rPr lang="sr-Latn-CS" sz="2800"/>
              <a:t>Zeleno prikazuje mišiće koji se istežu</a:t>
            </a:r>
            <a:endParaRPr lang="en-US" sz="2800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043238" y="528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4343" name="Picture 7" descr="zu Übung 12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r:link="rId3" cstate="print"/>
          <a:srcRect/>
          <a:stretch>
            <a:fillRect/>
          </a:stretch>
        </p:blipFill>
        <p:spPr>
          <a:xfrm>
            <a:off x="1295400" y="2057400"/>
            <a:ext cx="2590800" cy="4419600"/>
          </a:xfrm>
          <a:noFill/>
          <a:ln>
            <a:solidFill>
              <a:schemeClr val="tx2"/>
            </a:solidFill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smtClean="0"/>
              <a:t>Kifoze </a:t>
            </a: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kifoze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4873752"/>
          </a:xfrm>
        </p:spPr>
        <p:txBody>
          <a:bodyPr/>
          <a:lstStyle/>
          <a:p>
            <a:r>
              <a:rPr lang="sr-Latn-CS" smtClean="0"/>
              <a:t>Kifoze predstavljaju prekomerno izraženu anteropoteriornu krivinu sa konveksitetom prema nazad cele kičme ili jednog dela</a:t>
            </a:r>
          </a:p>
          <a:p>
            <a:endParaRPr lang="sr-Latn-CS" smtClean="0"/>
          </a:p>
          <a:p>
            <a:r>
              <a:rPr lang="sr-Latn-CS" smtClean="0"/>
              <a:t>Huberg navodi tri razloga nastanka:</a:t>
            </a:r>
          </a:p>
          <a:p>
            <a:r>
              <a:rPr lang="sr-Latn-CS" smtClean="0"/>
              <a:t>- insuficijencija leđnih mišića</a:t>
            </a:r>
          </a:p>
          <a:p>
            <a:r>
              <a:rPr lang="sr-Latn-CS" smtClean="0"/>
              <a:t>- refleksni spazam prilikom postojanja bola</a:t>
            </a:r>
          </a:p>
          <a:p>
            <a:r>
              <a:rPr lang="sr-Latn-CS" smtClean="0"/>
              <a:t>- promene na korpusima i ligamentima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kifoze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Etiološka podela</a:t>
            </a:r>
          </a:p>
          <a:p>
            <a:r>
              <a:rPr lang="sr-Latn-CS" smtClean="0"/>
              <a:t>- posturalne-funkcionalne kifoze</a:t>
            </a:r>
          </a:p>
          <a:p>
            <a:r>
              <a:rPr lang="sr-Latn-CS" smtClean="0"/>
              <a:t>- urođene kifoze</a:t>
            </a:r>
          </a:p>
          <a:p>
            <a:r>
              <a:rPr lang="sr-Latn-CS" smtClean="0"/>
              <a:t>- kifoze kod sistemskih oboljenja</a:t>
            </a:r>
          </a:p>
          <a:p>
            <a:r>
              <a:rPr lang="sr-Latn-CS" smtClean="0"/>
              <a:t>- stečene kifoze</a:t>
            </a:r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M. Calve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CS" smtClean="0"/>
          </a:p>
          <a:p>
            <a:r>
              <a:rPr lang="en-US" smtClean="0"/>
              <a:t>Vertebra plana uslovljavaju stvaranja gibusa usled vaskularne nekroze u predelu centra okoštavanja za telo pršljena u periodu 4 do 7 godina. </a:t>
            </a:r>
            <a:endParaRPr lang="sr-Latn-CS" smtClean="0"/>
          </a:p>
          <a:p>
            <a:r>
              <a:rPr lang="en-US" smtClean="0"/>
              <a:t>Uzrok se smatra da je trofoangioneurotski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Posturalni stav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3752"/>
          </a:xfrm>
        </p:spPr>
        <p:txBody>
          <a:bodyPr/>
          <a:lstStyle/>
          <a:p>
            <a:r>
              <a:rPr lang="sr-Latn-CS" smtClean="0">
                <a:solidFill>
                  <a:schemeClr val="tx2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U odlučivanju normalnih vrednosti držanja tela posebno su značajni pojmovi : idealna težina, držanje tela, normalne vrednosti trbušne prese i leđne muskulature. </a:t>
            </a:r>
            <a:endParaRPr lang="en-US" smtClean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endParaRPr lang="sr-Latn-CS" smtClean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r>
              <a:rPr lang="sr-Latn-CS" smtClean="0">
                <a:solidFill>
                  <a:schemeClr val="tx2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Kao normalno držanje tela Staffel je 1889 godine napravio diferencijaciju koja je i danas aktuelna: </a:t>
            </a:r>
            <a:endParaRPr lang="en-US" smtClean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r>
              <a:rPr lang="sr-Latn-CS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- normalni tip, </a:t>
            </a:r>
          </a:p>
          <a:p>
            <a:r>
              <a:rPr lang="sr-Latn-CS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- okrugla leđa, </a:t>
            </a:r>
          </a:p>
          <a:p>
            <a:r>
              <a:rPr lang="sr-Latn-CS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- ravna i ravno-visoka leđa </a:t>
            </a:r>
          </a:p>
          <a:p>
            <a:r>
              <a:rPr lang="sr-Latn-CS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- i visoko-okrugla leđa. </a:t>
            </a:r>
            <a:endParaRPr lang="en-US" smtClean="0">
              <a:solidFill>
                <a:schemeClr val="bg2"/>
              </a:solidFill>
              <a:latin typeface="+mj-lt"/>
              <a:cs typeface="Times New Roman" pitchFamily="18" charset="0"/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M. Scheurmann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3752"/>
          </a:xfrm>
        </p:spPr>
        <p:txBody>
          <a:bodyPr/>
          <a:lstStyle/>
          <a:p>
            <a:endParaRPr lang="sr-Latn-CS" smtClean="0">
              <a:latin typeface="+mj-lt"/>
            </a:endParaRPr>
          </a:p>
          <a:p>
            <a:r>
              <a:rPr lang="en-US" smtClean="0">
                <a:latin typeface="+mj-lt"/>
              </a:rPr>
              <a:t>Osifikacija pršljenova se vrši iz tri centra: </a:t>
            </a:r>
            <a:endParaRPr lang="sr-Latn-CS" smtClean="0">
              <a:latin typeface="+mj-lt"/>
            </a:endParaRPr>
          </a:p>
          <a:p>
            <a:r>
              <a:rPr lang="en-US" smtClean="0">
                <a:latin typeface="+mj-lt"/>
              </a:rPr>
              <a:t>primarnog, koji se nalazi u sredini i dva sekundarna koji predstavljaju gornja i donja pokrovna ploča. </a:t>
            </a:r>
            <a:endParaRPr lang="sr-Latn-CS" smtClean="0">
              <a:latin typeface="+mj-lt"/>
            </a:endParaRPr>
          </a:p>
          <a:p>
            <a:r>
              <a:rPr lang="en-US" smtClean="0">
                <a:latin typeface="+mj-lt"/>
              </a:rPr>
              <a:t>To su u stvari dve epifize pršljenova.</a:t>
            </a:r>
            <a:endParaRPr lang="sr-Latn-CS" smtClean="0">
              <a:latin typeface="+mj-lt"/>
            </a:endParaRPr>
          </a:p>
          <a:p>
            <a:r>
              <a:rPr lang="sr-Latn-CS" smtClean="0">
                <a:latin typeface="+mj-lt"/>
              </a:rPr>
              <a:t>Kod ovog deformiteta epifize imaju poremećaj razvoja i diskusi prodiru kroz njih u telo pršljena i formira se kifotična deformacija i zahvaćeno je više pršljenova</a:t>
            </a:r>
          </a:p>
          <a:p>
            <a:endParaRPr lang="en-US">
              <a:latin typeface="+mj-lt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Procena za kineziterapijski program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534400" cy="4873752"/>
          </a:xfrm>
        </p:spPr>
        <p:txBody>
          <a:bodyPr/>
          <a:lstStyle/>
          <a:p>
            <a:endParaRPr lang="sr-Latn-CS" smtClean="0"/>
          </a:p>
          <a:p>
            <a:r>
              <a:rPr lang="sr-Latn-CS" smtClean="0"/>
              <a:t>Prema kliničkoj evoluciji sprovodi se KTH:</a:t>
            </a:r>
          </a:p>
          <a:p>
            <a:r>
              <a:rPr lang="sr-Latn-CS" smtClean="0"/>
              <a:t>- na RTG snimku nema promena - samo KTH</a:t>
            </a:r>
          </a:p>
          <a:p>
            <a:r>
              <a:rPr lang="sr-Latn-CS" smtClean="0"/>
              <a:t>- početna klinasta deformacija - Milwocki mider</a:t>
            </a:r>
          </a:p>
          <a:p>
            <a:r>
              <a:rPr lang="sr-Latn-CS" smtClean="0"/>
              <a:t>- nekorektibilan deformitet - operacija reklinacije pa gips</a:t>
            </a:r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Kineziterapija kod kifoze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686800" cy="487375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latin typeface="+mj-lt"/>
              </a:rPr>
              <a:t>1. Vežbe oblikovanja,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+mj-lt"/>
              </a:rPr>
              <a:t>2. Vežbe istezanja uglavnom fleksora karlice,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+mj-lt"/>
              </a:rPr>
              <a:t>3. Vežbe disanja simetrične i asimitrične,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+mj-lt"/>
              </a:rPr>
              <a:t>4. Relaksacija,</a:t>
            </a:r>
            <a:r>
              <a:rPr lang="sr-Latn-CS" smtClean="0">
                <a:latin typeface="+mj-lt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+mj-lt"/>
              </a:rPr>
              <a:t>5. Pozicione vežbe (osovinsko istezanje)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+mj-lt"/>
              </a:rPr>
              <a:t>6. Vežbe elastičnosti,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+mj-lt"/>
              </a:rPr>
              <a:t>7. Vežbe snage (isključujući lumbalnu kičmu) jačanje trbuha, dorzalne kičme i ramena,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+mj-lt"/>
              </a:rPr>
              <a:t>8. Vežbe koordinacije i balansa,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+mj-lt"/>
              </a:rPr>
              <a:t>9. Vežbe u Milvoki mideru - tretman traje nekoliko meseci - autorašćenje, korekcija lumbalne lordoze i kifoze,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+mj-lt"/>
              </a:rPr>
              <a:t>10. Vežbe u gipsevima - (vežbe snage, vežbe balansa i koordinacije</a:t>
            </a:r>
            <a:r>
              <a:rPr lang="sr-Latn-CS" smtClean="0">
                <a:latin typeface="+mj-lt"/>
              </a:rPr>
              <a:t>).</a:t>
            </a:r>
            <a:r>
              <a:rPr lang="en-US" smtClean="0">
                <a:latin typeface="+mj-lt"/>
              </a:rPr>
              <a:t> </a:t>
            </a:r>
          </a:p>
          <a:p>
            <a:endParaRPr lang="en-US">
              <a:latin typeface="+mj-lt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lordoze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4873752"/>
          </a:xfrm>
        </p:spPr>
        <p:txBody>
          <a:bodyPr/>
          <a:lstStyle/>
          <a:p>
            <a:r>
              <a:rPr lang="sr-Latn-CS" smtClean="0"/>
              <a:t>Lordoze predstavljaju krivinu kičme u sagitalnoj ravni sa konveksitetom prema napred </a:t>
            </a:r>
          </a:p>
          <a:p>
            <a:r>
              <a:rPr lang="sr-Latn-CS" smtClean="0"/>
              <a:t>Normalna vrednost lordoze u lumbalnoj regiji iznosi 15-30 stepeni</a:t>
            </a:r>
          </a:p>
          <a:p>
            <a:r>
              <a:rPr lang="sr-Latn-CS" smtClean="0"/>
              <a:t>Direktno zavisi od prednje inklinacije karlice i stepena torakalne kifoze</a:t>
            </a:r>
          </a:p>
          <a:p>
            <a:r>
              <a:rPr lang="sr-Latn-CS" smtClean="0"/>
              <a:t>Prema etiopatogenezi dele se:</a:t>
            </a:r>
          </a:p>
          <a:p>
            <a:r>
              <a:rPr lang="sr-Latn-CS" smtClean="0"/>
              <a:t>- konstitucionalne lordoze (angulacija sakruma)</a:t>
            </a:r>
          </a:p>
          <a:p>
            <a:r>
              <a:rPr lang="sr-Latn-CS" smtClean="0"/>
              <a:t>- sekundarne lordoze (disbalans mišića, luksacija kukova, kompenzatorna lordoza...)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Lordoze		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CS" smtClean="0"/>
          </a:p>
          <a:p>
            <a:pPr>
              <a:buNone/>
            </a:pPr>
            <a:r>
              <a:rPr lang="sr-Latn-CS" smtClean="0"/>
              <a:t>Fizioterapeutska procena </a:t>
            </a:r>
          </a:p>
          <a:p>
            <a:r>
              <a:rPr lang="sr-Latn-CS" smtClean="0"/>
              <a:t>- testiranje mišića trupa</a:t>
            </a:r>
          </a:p>
          <a:p>
            <a:r>
              <a:rPr lang="sr-Latn-CS" smtClean="0"/>
              <a:t>- kontraktura m.iliopsoasa</a:t>
            </a:r>
          </a:p>
          <a:p>
            <a:r>
              <a:rPr lang="sr-Latn-CS" smtClean="0"/>
              <a:t>- merenje krivine po Cobbu</a:t>
            </a:r>
          </a:p>
          <a:p>
            <a:r>
              <a:rPr lang="sr-Latn-CS" smtClean="0"/>
              <a:t>- udaljenost ,,dna" lordoze od viska </a:t>
            </a:r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Kineziterapija lordoze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CS" smtClean="0"/>
          </a:p>
          <a:p>
            <a:pPr>
              <a:buNone/>
            </a:pPr>
            <a:r>
              <a:rPr lang="sr-Latn-CS" smtClean="0"/>
              <a:t>Terapija zavisi od stadijuma razvoja:</a:t>
            </a:r>
          </a:p>
          <a:p>
            <a:endParaRPr lang="sr-Latn-CS" smtClean="0"/>
          </a:p>
          <a:p>
            <a:r>
              <a:rPr lang="sr-Latn-CS" smtClean="0"/>
              <a:t>I stadijum - lordotično držanje</a:t>
            </a:r>
          </a:p>
          <a:p>
            <a:r>
              <a:rPr lang="sr-Latn-CS" smtClean="0"/>
              <a:t>II stadijum - strukturalne ligamentarne promene</a:t>
            </a:r>
          </a:p>
          <a:p>
            <a:r>
              <a:rPr lang="sr-Latn-CS" smtClean="0"/>
              <a:t>III stadijum - koštane strukturne promene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Prvi stadijum razvoja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4873752"/>
          </a:xfrm>
        </p:spPr>
        <p:txBody>
          <a:bodyPr/>
          <a:lstStyle/>
          <a:p>
            <a:r>
              <a:rPr lang="sr-Latn-CS" smtClean="0"/>
              <a:t>To je početni deformitet gde je moguća reduktibilnost</a:t>
            </a:r>
          </a:p>
          <a:p>
            <a:r>
              <a:rPr lang="sr-Latn-CS" smtClean="0"/>
              <a:t>Nalazimo slabost trbušne muskulature i skraćenost leđno-slabinske muskulature što potencira lordozu</a:t>
            </a:r>
          </a:p>
          <a:p>
            <a:r>
              <a:rPr lang="sr-Latn-CS" smtClean="0"/>
              <a:t>Lordotično držanje karakteriše:</a:t>
            </a:r>
          </a:p>
          <a:p>
            <a:r>
              <a:rPr lang="sr-Latn-CS" smtClean="0"/>
              <a:t>- glava zabačena unazad, grudni koš ravan, karlica pomerena unapred i nadole, trbuh ispupčen, kukovi pomereni napred...</a:t>
            </a:r>
          </a:p>
          <a:p>
            <a:r>
              <a:rPr lang="sr-Latn-CS" smtClean="0"/>
              <a:t>- ako se ne počne sa merama korekcije doći će do promena na ligamentarnom aparatu, a kasnije i do koštanih strukturalnih poremećaja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Drugi i treći stadijum razvoja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4873752"/>
          </a:xfrm>
        </p:spPr>
        <p:txBody>
          <a:bodyPr/>
          <a:lstStyle/>
          <a:p>
            <a:endParaRPr lang="sr-Latn-CS" smtClean="0"/>
          </a:p>
          <a:p>
            <a:r>
              <a:rPr lang="sr-Latn-CS" smtClean="0"/>
              <a:t>Kod II stadijuma korektibilnost se može postići upornom kineziterapijom i redresmanom </a:t>
            </a:r>
          </a:p>
          <a:p>
            <a:endParaRPr lang="sr-Latn-CS" smtClean="0"/>
          </a:p>
          <a:p>
            <a:r>
              <a:rPr lang="sr-Latn-CS" smtClean="0"/>
              <a:t>U trećem stadijumu kod strukturalnih koštanih promena sprovodi se redresman</a:t>
            </a:r>
          </a:p>
          <a:p>
            <a:r>
              <a:rPr lang="sr-Latn-CS" smtClean="0"/>
              <a:t>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Osnovni ciljevi kineziterapije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5800" cy="4873752"/>
          </a:xfrm>
        </p:spPr>
        <p:txBody>
          <a:bodyPr/>
          <a:lstStyle/>
          <a:p>
            <a:endParaRPr lang="sr-Latn-CS" smtClean="0"/>
          </a:p>
          <a:p>
            <a:r>
              <a:rPr lang="sr-Latn-CS" smtClean="0"/>
              <a:t>Istezanje m.quadratum lumborum</a:t>
            </a:r>
          </a:p>
          <a:p>
            <a:r>
              <a:rPr lang="sr-Latn-CS" smtClean="0"/>
              <a:t>Istezanje m.iliopsoasa</a:t>
            </a:r>
          </a:p>
          <a:p>
            <a:r>
              <a:rPr lang="sr-Latn-CS" smtClean="0"/>
              <a:t>Jačenje trbušne prese u cilju smanjenja inklinacije</a:t>
            </a:r>
          </a:p>
          <a:p>
            <a:r>
              <a:rPr lang="sr-Latn-CS" smtClean="0"/>
              <a:t>Istezanje zadnje lože nadkolenice</a:t>
            </a:r>
          </a:p>
          <a:p>
            <a:r>
              <a:rPr lang="sr-Latn-CS" smtClean="0"/>
              <a:t>Kod koštanih deformacija kineziterapija se kombinuje sa ortopedskim i ortotskim sredstvima i eventualno hirurškim korektivnim metodama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skoliosis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4873752"/>
          </a:xfrm>
        </p:spPr>
        <p:txBody>
          <a:bodyPr/>
          <a:lstStyle/>
          <a:p>
            <a:endParaRPr lang="sr-Latn-CS" smtClean="0">
              <a:latin typeface="+mj-lt"/>
            </a:endParaRPr>
          </a:p>
          <a:p>
            <a:r>
              <a:rPr lang="en-US" smtClean="0">
                <a:latin typeface="+mj-lt"/>
              </a:rPr>
              <a:t>Skolioze su oboljenja de</a:t>
            </a:r>
            <a:r>
              <a:rPr lang="sr-Latn-CS" smtClean="0">
                <a:latin typeface="+mj-lt"/>
              </a:rPr>
              <a:t>č</a:t>
            </a:r>
            <a:r>
              <a:rPr lang="en-US" smtClean="0">
                <a:latin typeface="+mj-lt"/>
              </a:rPr>
              <a:t>ijeg i adolescentnog uzrasta</a:t>
            </a:r>
            <a:r>
              <a:rPr lang="sr-Latn-CS" smtClean="0">
                <a:latin typeface="+mj-lt"/>
              </a:rPr>
              <a:t> i u</a:t>
            </a:r>
            <a:r>
              <a:rPr lang="en-US" smtClean="0">
                <a:latin typeface="+mj-lt"/>
              </a:rPr>
              <a:t> toku rasta kičma počinje bezbolno da se krivi sa tendencijom pogoršavanja. </a:t>
            </a:r>
            <a:endParaRPr lang="sr-Latn-CS" smtClean="0">
              <a:latin typeface="+mj-lt"/>
            </a:endParaRPr>
          </a:p>
          <a:p>
            <a:r>
              <a:rPr lang="en-US" smtClean="0">
                <a:latin typeface="+mj-lt"/>
              </a:rPr>
              <a:t>Prestankom rasta terapijske mogu</a:t>
            </a:r>
            <a:r>
              <a:rPr lang="sr-Latn-CS" smtClean="0">
                <a:latin typeface="+mj-lt"/>
              </a:rPr>
              <a:t>ć</a:t>
            </a:r>
            <a:r>
              <a:rPr lang="en-US" smtClean="0">
                <a:latin typeface="+mj-lt"/>
              </a:rPr>
              <a:t>nosti su veoma male, ostaje jedino operativno lečenje kod teških skolioza uz minimalno popravljanje posturalnog stava.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Posturalni stav</a:t>
            </a:r>
            <a:endParaRPr lang="en-US"/>
          </a:p>
        </p:txBody>
      </p:sp>
      <p:pic>
        <p:nvPicPr>
          <p:cNvPr id="4" name="Picture 7" descr="Haltungsschäden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r:link="rId3" cstate="print"/>
          <a:srcRect/>
          <a:stretch>
            <a:fillRect/>
          </a:stretch>
        </p:blipFill>
        <p:spPr>
          <a:xfrm>
            <a:off x="457200" y="1447800"/>
            <a:ext cx="8305800" cy="2895600"/>
          </a:xfrm>
          <a:noFill/>
          <a:ln/>
        </p:spPr>
      </p:pic>
      <p:sp>
        <p:nvSpPr>
          <p:cNvPr id="5" name="Rectangle 4"/>
          <p:cNvSpPr/>
          <p:nvPr/>
        </p:nvSpPr>
        <p:spPr>
          <a:xfrm>
            <a:off x="457200" y="4419600"/>
            <a:ext cx="8382000" cy="183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mtClean="0">
                <a:latin typeface="Arial" charset="0"/>
                <a:cs typeface="Arial" charset="0"/>
              </a:rPr>
              <a:t>Sl. 1 jasno se uo</a:t>
            </a:r>
            <a:r>
              <a:rPr lang="sr-Latn-CS" smtClean="0">
                <a:latin typeface="Arial" charset="0"/>
                <a:cs typeface="Arial" charset="0"/>
              </a:rPr>
              <a:t>čava udubljen slabinski deo (lordoza) kao i pomeranje karlice ka napred jer je trbušna i glutealna muskulatura slaba. </a:t>
            </a:r>
            <a:r>
              <a:rPr lang="en-US" smtClean="0">
                <a:latin typeface="Arial" charset="0"/>
                <a:cs typeface="Arial" charset="0"/>
              </a:rPr>
              <a:t> Sl. 2 pokazuje povezanost naglašene kifoze torakalne kičme (okrugla ledja) sa lordozom vratne kičme i scapula alatae.Slika 3 pokazuje skoliotičnu deformaciju sa spuđtenom desnom lopaticom. Sl.4  pokazuje skraćenje zadnje lože nadkolenice. Sl. 5. Pored skraćenja zadnje lože i slaba muskulatura dovodi do izdubljenog slabinskog dela kičme. Sl. 6 pokazuje dobro držanje sa ispruženim rukama ("Matthiass-Test"). </a:t>
            </a: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skoliosis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Zbog toga jedino pravilna terapija, rana prevencija u toku rasta, može imati pun efekat. </a:t>
            </a:r>
            <a:endParaRPr lang="sr-Latn-CS" smtClean="0"/>
          </a:p>
          <a:p>
            <a:r>
              <a:rPr lang="en-US" smtClean="0"/>
              <a:t>Ime skoliosis potiče još od Hipokrata. </a:t>
            </a:r>
            <a:endParaRPr lang="sr-Latn-CS" smtClean="0"/>
          </a:p>
          <a:p>
            <a:r>
              <a:rPr lang="en-US" smtClean="0"/>
              <a:t>Uprkos tome etiopatogeneza još uvek nije rasvetljena i danas možemo re</a:t>
            </a:r>
            <a:r>
              <a:rPr lang="sr-Latn-CS" smtClean="0"/>
              <a:t>ć</a:t>
            </a:r>
            <a:r>
              <a:rPr lang="en-US" smtClean="0"/>
              <a:t>i da skolioze ne predstavljaju jedinstveno oboljenje. </a:t>
            </a:r>
            <a:endParaRPr lang="sr-Latn-CS" smtClean="0"/>
          </a:p>
          <a:p>
            <a:r>
              <a:rPr lang="en-US" smtClean="0"/>
              <a:t>Uzroci skolioza su višestruki pa zbog toga i razlikujemo više vrsta i tipova, a što daje i poseban pečat u smislu evolucije, prognoze i terapije.</a:t>
            </a:r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Podela skolioza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Najpraktičnija podela je po Cobbu</a:t>
            </a:r>
          </a:p>
          <a:p>
            <a:r>
              <a:rPr lang="sr-Latn-CS" smtClean="0"/>
              <a:t>1. Funkcionalne skolioze</a:t>
            </a:r>
          </a:p>
          <a:p>
            <a:r>
              <a:rPr lang="sr-Latn-CS" smtClean="0"/>
              <a:t>- loše držanje</a:t>
            </a:r>
          </a:p>
          <a:p>
            <a:r>
              <a:rPr lang="sr-Latn-CS" smtClean="0"/>
              <a:t>- nejednakost nogu, amputacija, kontraktura...</a:t>
            </a:r>
          </a:p>
          <a:p>
            <a:r>
              <a:rPr lang="sr-Latn-CS" smtClean="0"/>
              <a:t>2. Strukturalne skolioze</a:t>
            </a:r>
          </a:p>
          <a:p>
            <a:r>
              <a:rPr lang="sr-Latn-CS" smtClean="0"/>
              <a:t>- idiopatske </a:t>
            </a:r>
          </a:p>
          <a:p>
            <a:r>
              <a:rPr lang="sr-Latn-CS" smtClean="0"/>
              <a:t>- osteopatske</a:t>
            </a:r>
          </a:p>
          <a:p>
            <a:r>
              <a:rPr lang="sr-Latn-CS" smtClean="0"/>
              <a:t>A) kongenitalne</a:t>
            </a:r>
          </a:p>
          <a:p>
            <a:r>
              <a:rPr lang="sr-Latn-CS" smtClean="0"/>
              <a:t>B) torakogene</a:t>
            </a:r>
          </a:p>
          <a:p>
            <a:r>
              <a:rPr lang="sr-Latn-CS" smtClean="0"/>
              <a:t>C) osteodistrofije</a:t>
            </a:r>
          </a:p>
          <a:p>
            <a:r>
              <a:rPr lang="sr-Latn-CS" smtClean="0"/>
              <a:t>- neuropopatske (paralitičke)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Kingova klasifikacija skolioza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4873752"/>
          </a:xfrm>
        </p:spPr>
        <p:txBody>
          <a:bodyPr/>
          <a:lstStyle/>
          <a:p>
            <a:r>
              <a:rPr lang="sr-Latn-CS" smtClean="0"/>
              <a:t>Tip I </a:t>
            </a:r>
          </a:p>
          <a:p>
            <a:r>
              <a:rPr lang="en-US" smtClean="0">
                <a:cs typeface="Times New Roman" pitchFamily="18" charset="0"/>
              </a:rPr>
              <a:t>S</a:t>
            </a:r>
            <a:r>
              <a:rPr lang="sr-Latn-CS" smtClean="0">
                <a:cs typeface="Times New Roman" pitchFamily="18" charset="0"/>
              </a:rPr>
              <a:t> </a:t>
            </a:r>
            <a:r>
              <a:rPr lang="en-US" smtClean="0">
                <a:cs typeface="Times New Roman" pitchFamily="18" charset="0"/>
              </a:rPr>
              <a:t>-</a:t>
            </a:r>
            <a:r>
              <a:rPr lang="sr-Latn-CS" smtClean="0">
                <a:cs typeface="Times New Roman" pitchFamily="18" charset="0"/>
              </a:rPr>
              <a:t> </a:t>
            </a:r>
            <a:r>
              <a:rPr lang="en-US" smtClean="0">
                <a:cs typeface="Times New Roman" pitchFamily="18" charset="0"/>
              </a:rPr>
              <a:t>forma krivine kod torakalne ili lumbalne krivine koje se ukrštaju u srednjoj liniji. Torakalna krivina je uvek nešto manja ili ista kao lumbalna krivina, odnosno lumbalna krivina je većeg stepena zakrivljenosti.</a:t>
            </a:r>
          </a:p>
          <a:p>
            <a:endParaRPr lang="sr-Latn-CS" smtClean="0">
              <a:cs typeface="Times New Roman" pitchFamily="18" charset="0"/>
            </a:endParaRPr>
          </a:p>
          <a:p>
            <a:r>
              <a:rPr lang="en-US" smtClean="0">
                <a:cs typeface="Times New Roman" pitchFamily="18" charset="0"/>
              </a:rPr>
              <a:t>Tip II</a:t>
            </a:r>
          </a:p>
          <a:p>
            <a:r>
              <a:rPr lang="en-US" smtClean="0">
                <a:cs typeface="Times New Roman" pitchFamily="18" charset="0"/>
              </a:rPr>
              <a:t>S</a:t>
            </a:r>
            <a:r>
              <a:rPr lang="sr-Latn-CS" smtClean="0">
                <a:cs typeface="Times New Roman" pitchFamily="18" charset="0"/>
              </a:rPr>
              <a:t> </a:t>
            </a:r>
            <a:r>
              <a:rPr lang="en-US" smtClean="0">
                <a:cs typeface="Times New Roman" pitchFamily="18" charset="0"/>
              </a:rPr>
              <a:t>- forma krivine gde je torakalna osnovna krivina, a lumbalna kompenzatorna krivina. Indeks fleksibiliteta kičmenog stuiba je mali ili jednak nuli.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Kingova klasifikacija skolioza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5800" cy="4873752"/>
          </a:xfrm>
        </p:spPr>
        <p:txBody>
          <a:bodyPr/>
          <a:lstStyle/>
          <a:p>
            <a:r>
              <a:rPr lang="en-US" smtClean="0">
                <a:latin typeface="+mj-lt"/>
                <a:cs typeface="Times New Roman" pitchFamily="18" charset="0"/>
              </a:rPr>
              <a:t>Tip III</a:t>
            </a:r>
            <a:br>
              <a:rPr lang="en-US" smtClean="0">
                <a:latin typeface="+mj-lt"/>
                <a:cs typeface="Times New Roman" pitchFamily="18" charset="0"/>
              </a:rPr>
            </a:br>
            <a:r>
              <a:rPr lang="en-US" smtClean="0">
                <a:latin typeface="+mj-lt"/>
                <a:cs typeface="Times New Roman" pitchFamily="18" charset="0"/>
              </a:rPr>
              <a:t>Torakalna krivina se ne ukršta sa lumbalnom u </a:t>
            </a:r>
            <a:r>
              <a:rPr lang="sr-Latn-CS" smtClean="0">
                <a:latin typeface="+mj-lt"/>
                <a:cs typeface="Times New Roman" pitchFamily="18" charset="0"/>
              </a:rPr>
              <a:t>sre</a:t>
            </a:r>
            <a:r>
              <a:rPr lang="en-US" smtClean="0">
                <a:latin typeface="+mj-lt"/>
                <a:cs typeface="Times New Roman" pitchFamily="18" charset="0"/>
              </a:rPr>
              <a:t>dnjoj liniji. </a:t>
            </a:r>
          </a:p>
          <a:p>
            <a:endParaRPr lang="sr-Latn-CS" smtClean="0">
              <a:latin typeface="+mj-lt"/>
              <a:cs typeface="Times New Roman" pitchFamily="18" charset="0"/>
            </a:endParaRPr>
          </a:p>
          <a:p>
            <a:r>
              <a:rPr lang="en-US" smtClean="0">
                <a:latin typeface="+mj-lt"/>
                <a:cs typeface="Times New Roman" pitchFamily="18" charset="0"/>
              </a:rPr>
              <a:t>Tip IV </a:t>
            </a:r>
          </a:p>
          <a:p>
            <a:r>
              <a:rPr lang="en-US" smtClean="0">
                <a:latin typeface="+mj-lt"/>
                <a:cs typeface="Times New Roman" pitchFamily="18" charset="0"/>
              </a:rPr>
              <a:t>Duga torakalna krivina koja kod L5 centrirana i obuhvata i segmente do L4.</a:t>
            </a:r>
          </a:p>
          <a:p>
            <a:endParaRPr lang="sr-Latn-CS" smtClean="0">
              <a:latin typeface="+mj-lt"/>
              <a:cs typeface="Times New Roman" pitchFamily="18" charset="0"/>
            </a:endParaRPr>
          </a:p>
          <a:p>
            <a:r>
              <a:rPr lang="en-US" smtClean="0">
                <a:latin typeface="+mj-lt"/>
                <a:cs typeface="Times New Roman" pitchFamily="18" charset="0"/>
              </a:rPr>
              <a:t>Tip V</a:t>
            </a:r>
          </a:p>
          <a:p>
            <a:r>
              <a:rPr lang="en-US" smtClean="0">
                <a:latin typeface="+mj-lt"/>
                <a:cs typeface="Times New Roman" pitchFamily="18" charset="0"/>
              </a:rPr>
              <a:t>Torakalna dupla krivina, pri čemu je TH1 u konveksitetu gornje krivine.</a:t>
            </a:r>
          </a:p>
          <a:p>
            <a:endParaRPr lang="en-US">
              <a:latin typeface="+mj-lt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Etiopatogeneza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53400" cy="4873752"/>
          </a:xfrm>
        </p:spPr>
        <p:txBody>
          <a:bodyPr/>
          <a:lstStyle/>
          <a:p>
            <a:r>
              <a:rPr lang="sr-Latn-CS" smtClean="0"/>
              <a:t>Dele se na primarne ili idopatske ili sekundarne</a:t>
            </a:r>
          </a:p>
          <a:p>
            <a:r>
              <a:rPr lang="sr-Latn-CS" smtClean="0"/>
              <a:t>Idiopatske skolioze su do danas još uvek nepoznatog uzroka</a:t>
            </a:r>
          </a:p>
          <a:p>
            <a:r>
              <a:rPr lang="sr-Latn-CS" smtClean="0"/>
              <a:t>Postoji veliki broj teorija od kojih je Mišelova teorija najprihvatljivija</a:t>
            </a:r>
          </a:p>
          <a:p>
            <a:r>
              <a:rPr lang="sr-Latn-CS" smtClean="0"/>
              <a:t>Njegova teorija se zasniva na disbalansu pelvifemoralnih mišića, kontrakturi, skraćenju fleksora, aduktora i dr</a:t>
            </a:r>
          </a:p>
          <a:p>
            <a:endParaRPr lang="sr-Latn-CS" smtClean="0"/>
          </a:p>
          <a:p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Mischell-ova teorija skolioza</a:t>
            </a:r>
            <a:endParaRPr lang="en-US"/>
          </a:p>
        </p:txBody>
      </p:sp>
      <p:pic>
        <p:nvPicPr>
          <p:cNvPr id="25603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981200"/>
            <a:ext cx="8394200" cy="426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Izmene tonusa skeletne muskulature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53400" cy="4873752"/>
          </a:xfrm>
        </p:spPr>
        <p:txBody>
          <a:bodyPr/>
          <a:lstStyle/>
          <a:p>
            <a:r>
              <a:rPr lang="en-US" smtClean="0">
                <a:latin typeface="+mj-lt"/>
              </a:rPr>
              <a:t>Hipotonus ki</a:t>
            </a:r>
            <a:r>
              <a:rPr lang="sr-Latn-CS" smtClean="0">
                <a:latin typeface="+mj-lt"/>
              </a:rPr>
              <a:t>č</a:t>
            </a:r>
            <a:r>
              <a:rPr lang="en-US" smtClean="0">
                <a:latin typeface="+mj-lt"/>
              </a:rPr>
              <a:t>me, a hipertonus ekstremiteta, u periodu od 18 meseci se smenjuje sa obrnutim tonusom posle tog perioda. </a:t>
            </a:r>
            <a:endParaRPr lang="sr-Latn-CS" smtClean="0">
              <a:latin typeface="+mj-lt"/>
            </a:endParaRPr>
          </a:p>
          <a:p>
            <a:r>
              <a:rPr lang="en-US" smtClean="0">
                <a:latin typeface="+mj-lt"/>
              </a:rPr>
              <a:t>Nakon dve godine tonus raste i na udovima, da bi u pubertetu tonus muskulature ponovo opao, posebno paravertebralno. </a:t>
            </a:r>
            <a:endParaRPr lang="sr-Latn-CS" smtClean="0">
              <a:latin typeface="+mj-lt"/>
            </a:endParaRPr>
          </a:p>
          <a:p>
            <a:r>
              <a:rPr lang="en-US" smtClean="0">
                <a:latin typeface="+mj-lt"/>
              </a:rPr>
              <a:t>Ove fiziolo</a:t>
            </a:r>
            <a:r>
              <a:rPr lang="sr-Latn-CS" smtClean="0">
                <a:latin typeface="+mj-lt"/>
              </a:rPr>
              <a:t>š</a:t>
            </a:r>
            <a:r>
              <a:rPr lang="en-US" smtClean="0">
                <a:latin typeface="+mj-lt"/>
              </a:rPr>
              <a:t>ke promene su prolazne, a na njih uti</a:t>
            </a:r>
            <a:r>
              <a:rPr lang="sr-Latn-CS" smtClean="0">
                <a:latin typeface="+mj-lt"/>
              </a:rPr>
              <a:t>č</a:t>
            </a:r>
            <a:r>
              <a:rPr lang="en-US" smtClean="0">
                <a:latin typeface="+mj-lt"/>
              </a:rPr>
              <a:t>u razli</a:t>
            </a:r>
            <a:r>
              <a:rPr lang="sr-Latn-CS" smtClean="0">
                <a:latin typeface="+mj-lt"/>
              </a:rPr>
              <a:t>č</a:t>
            </a:r>
            <a:r>
              <a:rPr lang="en-US" smtClean="0">
                <a:latin typeface="+mj-lt"/>
              </a:rPr>
              <a:t>ita oboljenja, op</a:t>
            </a:r>
            <a:r>
              <a:rPr lang="sr-Latn-CS" smtClean="0">
                <a:latin typeface="+mj-lt"/>
              </a:rPr>
              <a:t>š</a:t>
            </a:r>
            <a:r>
              <a:rPr lang="en-US" smtClean="0">
                <a:latin typeface="+mj-lt"/>
              </a:rPr>
              <a:t>ta kao i neurolo</a:t>
            </a:r>
            <a:r>
              <a:rPr lang="sr-Latn-CS" smtClean="0">
                <a:latin typeface="+mj-lt"/>
              </a:rPr>
              <a:t>š</a:t>
            </a:r>
            <a:r>
              <a:rPr lang="en-US" smtClean="0">
                <a:latin typeface="+mj-lt"/>
              </a:rPr>
              <a:t>ka i uz lo</a:t>
            </a:r>
            <a:r>
              <a:rPr lang="sr-Latn-CS" smtClean="0">
                <a:latin typeface="+mj-lt"/>
              </a:rPr>
              <a:t>š</a:t>
            </a:r>
            <a:r>
              <a:rPr lang="en-US" smtClean="0">
                <a:latin typeface="+mj-lt"/>
              </a:rPr>
              <a:t>e navike posturalnog stava mogu uticati tako</a:t>
            </a:r>
            <a:r>
              <a:rPr lang="sr-Latn-CS" smtClean="0">
                <a:latin typeface="+mj-lt"/>
              </a:rPr>
              <a:t>đ</a:t>
            </a:r>
            <a:r>
              <a:rPr lang="en-US" smtClean="0">
                <a:latin typeface="+mj-lt"/>
              </a:rPr>
              <a:t>e na bo</a:t>
            </a:r>
            <a:r>
              <a:rPr lang="sr-Latn-CS" smtClean="0">
                <a:latin typeface="+mj-lt"/>
              </a:rPr>
              <a:t>č</a:t>
            </a:r>
            <a:r>
              <a:rPr lang="en-US" smtClean="0">
                <a:latin typeface="+mj-lt"/>
              </a:rPr>
              <a:t>no krivljenje ki</a:t>
            </a:r>
            <a:r>
              <a:rPr lang="sr-Latn-CS" smtClean="0">
                <a:latin typeface="+mj-lt"/>
              </a:rPr>
              <a:t>č</a:t>
            </a:r>
            <a:r>
              <a:rPr lang="en-US" smtClean="0">
                <a:latin typeface="+mj-lt"/>
              </a:rPr>
              <a:t>menog stuba.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Dijagnostika skolioza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568952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r-Latn-CS" smtClean="0"/>
              <a:t>Asimetrija kičmenog stuba</a:t>
            </a:r>
          </a:p>
          <a:p>
            <a:pPr>
              <a:lnSpc>
                <a:spcPct val="90000"/>
              </a:lnSpc>
            </a:pPr>
            <a:r>
              <a:rPr lang="sr-Latn-CS" smtClean="0"/>
              <a:t>Rebarna grba (gibozitet)</a:t>
            </a:r>
          </a:p>
          <a:p>
            <a:pPr>
              <a:lnSpc>
                <a:spcPct val="90000"/>
              </a:lnSpc>
            </a:pPr>
            <a:r>
              <a:rPr lang="sr-Latn-CS" smtClean="0"/>
              <a:t>Scapulae alatae</a:t>
            </a:r>
          </a:p>
          <a:p>
            <a:pPr>
              <a:lnSpc>
                <a:spcPct val="90000"/>
              </a:lnSpc>
            </a:pPr>
            <a:r>
              <a:rPr lang="sr-Latn-CS" smtClean="0"/>
              <a:t>Denivelacija ramena</a:t>
            </a:r>
          </a:p>
          <a:p>
            <a:pPr>
              <a:lnSpc>
                <a:spcPct val="90000"/>
              </a:lnSpc>
            </a:pPr>
            <a:r>
              <a:rPr lang="sr-Latn-CS" smtClean="0"/>
              <a:t>Asimetija Lorenz trougla</a:t>
            </a:r>
          </a:p>
          <a:p>
            <a:pPr>
              <a:lnSpc>
                <a:spcPct val="90000"/>
              </a:lnSpc>
            </a:pPr>
            <a:r>
              <a:rPr lang="sr-Latn-CS" smtClean="0"/>
              <a:t>Asimetrija karlice</a:t>
            </a:r>
          </a:p>
          <a:p>
            <a:pPr>
              <a:lnSpc>
                <a:spcPct val="90000"/>
              </a:lnSpc>
            </a:pPr>
            <a:r>
              <a:rPr lang="sr-Latn-CS" smtClean="0"/>
              <a:t>Bočni nagib karlice sa rotacijom</a:t>
            </a:r>
          </a:p>
          <a:p>
            <a:pPr>
              <a:lnSpc>
                <a:spcPct val="90000"/>
              </a:lnSpc>
            </a:pPr>
            <a:r>
              <a:rPr lang="sr-Latn-CS" smtClean="0"/>
              <a:t>Contracura m. iliopsoasa</a:t>
            </a:r>
          </a:p>
          <a:p>
            <a:pPr>
              <a:lnSpc>
                <a:spcPct val="90000"/>
              </a:lnSpc>
            </a:pPr>
            <a:r>
              <a:rPr lang="sr-Latn-CS" smtClean="0"/>
              <a:t>Analiza osovinske muksulature</a:t>
            </a:r>
          </a:p>
          <a:p>
            <a:pPr>
              <a:lnSpc>
                <a:spcPct val="90000"/>
              </a:lnSpc>
            </a:pPr>
            <a:r>
              <a:rPr lang="sr-Latn-CS" smtClean="0"/>
              <a:t>Translacija kičme</a:t>
            </a:r>
          </a:p>
          <a:p>
            <a:endParaRPr lang="en-US"/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600200"/>
            <a:ext cx="3769360" cy="4846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Rotacija pršljena i test rigidnosti</a:t>
            </a:r>
            <a:endParaRPr lang="en-US"/>
          </a:p>
        </p:txBody>
      </p:sp>
      <p:pic>
        <p:nvPicPr>
          <p:cNvPr id="2867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676400"/>
            <a:ext cx="7431024" cy="4846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Strukturna skolioza</a:t>
            </a:r>
            <a:endParaRPr lang="en-US"/>
          </a:p>
        </p:txBody>
      </p:sp>
      <p:pic>
        <p:nvPicPr>
          <p:cNvPr id="29699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61980" y="1676399"/>
            <a:ext cx="7502834" cy="4846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Ocena posturalnog indexa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Ludvig, Mazet i Schmidt (2003) su pokušali objektivizirati držanje tela kod dece i omladine i to pomoću Frohner indeksa (1997). </a:t>
            </a:r>
          </a:p>
          <a:p>
            <a:r>
              <a:rPr lang="sr-Latn-CS" smtClean="0"/>
              <a:t>Frohner indeks podrazumeva merne vrednosti koje se stavljaju u odnos i dobijeni nalaz ukazuje na nomalno dršanje ili odstupanje od njega. </a:t>
            </a:r>
          </a:p>
          <a:p>
            <a:r>
              <a:rPr lang="sr-Latn-CS" smtClean="0"/>
              <a:t>Pri tome se analiziraju 4 telesna segmenta: sternum, grudna kifoza, lumbalna lordoza i prominiranje trbuha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Radiograska dijagnostika</a:t>
            </a:r>
            <a:endParaRPr lang="en-US"/>
          </a:p>
        </p:txBody>
      </p:sp>
      <p:pic>
        <p:nvPicPr>
          <p:cNvPr id="30723" name="Picture 3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2057400"/>
            <a:ext cx="2895600" cy="3886200"/>
          </a:xfrm>
          <a:prstGeom prst="rect">
            <a:avLst/>
          </a:prstGeom>
          <a:noFill/>
          <a:ln>
            <a:noFill/>
          </a:ln>
        </p:spPr>
      </p:pic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3724275" y="1933575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219200"/>
            <a:ext cx="32004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Evolucija i prognoza skolioza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5800" cy="4873752"/>
          </a:xfrm>
        </p:spPr>
        <p:txBody>
          <a:bodyPr/>
          <a:lstStyle/>
          <a:p>
            <a:r>
              <a:rPr lang="sr-Latn-CS" smtClean="0"/>
              <a:t>Povoljniji ishod lečenja ako se ranije otkrije</a:t>
            </a:r>
          </a:p>
          <a:p>
            <a:r>
              <a:rPr lang="sr-Latn-CS" smtClean="0"/>
              <a:t>Skolioze zbog lošeg držanja su benignije</a:t>
            </a:r>
          </a:p>
          <a:p>
            <a:r>
              <a:rPr lang="sr-Latn-CS" smtClean="0"/>
              <a:t>Skolioze usled kontrakture kuka ili kraće noge uspešno se leče korekcijom deformiteta</a:t>
            </a:r>
          </a:p>
          <a:p>
            <a:r>
              <a:rPr lang="sr-Latn-CS" smtClean="0"/>
              <a:t>Idiopatske skolioze su glavna grupa strukturalnih skolioza i ukoliko se ranije jave to je veća mogućnost pogoršanja u periodu pubertetskog rasta</a:t>
            </a:r>
          </a:p>
          <a:p>
            <a:r>
              <a:rPr lang="sr-Latn-CS" smtClean="0"/>
              <a:t>Indirektan znak da je završen rast kičmenog stuba je Risserov znak - epifiza ilijačne kosti se spojila sa ilijačnom kristom</a:t>
            </a:r>
          </a:p>
          <a:p>
            <a:r>
              <a:rPr lang="sr-Latn-CS" smtClean="0"/>
              <a:t>Direktan znak - spajanje prstenastih epifiza pršljena sa telom pršljena (14-19 godina)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Evolucija i prognoza skolioza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CS" smtClean="0"/>
          </a:p>
          <a:p>
            <a:r>
              <a:rPr lang="sr-Latn-CS" smtClean="0"/>
              <a:t>U prognozi evolucije skoliotične krivine posebno mesto zauzima lokalizacija skolioze </a:t>
            </a:r>
          </a:p>
          <a:p>
            <a:endParaRPr lang="sr-Latn-CS" smtClean="0"/>
          </a:p>
          <a:p>
            <a:r>
              <a:rPr lang="sr-Latn-CS" smtClean="0"/>
              <a:t>Takođe u prognozi evolucije skoliotične krivine zavisi od vremena početka u odnosu na uzrast</a:t>
            </a:r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Kineziterapija skolioza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4873752"/>
          </a:xfrm>
        </p:spPr>
        <p:txBody>
          <a:bodyPr/>
          <a:lstStyle/>
          <a:p>
            <a:r>
              <a:rPr lang="sr-Latn-CS" smtClean="0"/>
              <a:t>Cilj lečenja je zaustaviti progresiju ili sprečiti dalju evoluciju skolioze</a:t>
            </a:r>
          </a:p>
          <a:p>
            <a:r>
              <a:rPr lang="sr-Latn-CS" smtClean="0"/>
              <a:t>Maksimalno moguća korekcija</a:t>
            </a:r>
          </a:p>
          <a:p>
            <a:r>
              <a:rPr lang="sr-Latn-CS" smtClean="0"/>
              <a:t>Funkcionalne skolioze leče se kineziterapijom</a:t>
            </a:r>
          </a:p>
          <a:p>
            <a:r>
              <a:rPr lang="sr-Latn-CS" smtClean="0"/>
              <a:t>Strukturalne skolioze leče se kombinovano fizikalna terapija, korektivni gipsevi, mideri i operativno. </a:t>
            </a:r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Ciljevi medicinskih terapeutskih ve</a:t>
            </a:r>
            <a:r>
              <a:rPr lang="sr-Latn-CS" sz="3200" smtClean="0"/>
              <a:t>ž</a:t>
            </a:r>
            <a:r>
              <a:rPr lang="en-US" sz="3200" smtClean="0"/>
              <a:t>bi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latin typeface="+mj-lt"/>
              </a:rPr>
              <a:t>Mobilizacija svih segmenata ki</a:t>
            </a:r>
            <a:r>
              <a:rPr lang="sr-Latn-CS" smtClean="0">
                <a:latin typeface="+mj-lt"/>
              </a:rPr>
              <a:t>č</a:t>
            </a:r>
            <a:r>
              <a:rPr lang="en-US" smtClean="0">
                <a:latin typeface="+mj-lt"/>
              </a:rPr>
              <a:t>menog stuba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+mj-lt"/>
              </a:rPr>
              <a:t>Mobilizacija toraksa i ekstermiteta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+mj-lt"/>
              </a:rPr>
              <a:t>Postizanje </a:t>
            </a:r>
            <a:r>
              <a:rPr lang="sr-Latn-CS" smtClean="0">
                <a:latin typeface="+mj-lt"/>
              </a:rPr>
              <a:t>š</a:t>
            </a:r>
            <a:r>
              <a:rPr lang="en-US" smtClean="0">
                <a:latin typeface="+mj-lt"/>
              </a:rPr>
              <a:t>to bolje elasti</a:t>
            </a:r>
            <a:r>
              <a:rPr lang="sr-Latn-CS" smtClean="0">
                <a:latin typeface="+mj-lt"/>
              </a:rPr>
              <a:t>č</a:t>
            </a:r>
            <a:r>
              <a:rPr lang="en-US" smtClean="0">
                <a:latin typeface="+mj-lt"/>
              </a:rPr>
              <a:t>nosti ki</a:t>
            </a:r>
            <a:r>
              <a:rPr lang="sr-Latn-CS" smtClean="0">
                <a:latin typeface="+mj-lt"/>
              </a:rPr>
              <a:t>č</a:t>
            </a:r>
            <a:r>
              <a:rPr lang="en-US" smtClean="0">
                <a:latin typeface="+mj-lt"/>
              </a:rPr>
              <a:t>me radi bolje korekcije deformiteta</a:t>
            </a:r>
            <a:endParaRPr lang="sr-Latn-CS" smtClean="0"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en-US" smtClean="0">
                <a:latin typeface="+mj-lt"/>
              </a:rPr>
              <a:t>Istezanje mi</a:t>
            </a:r>
            <a:r>
              <a:rPr lang="sr-Latn-CS" smtClean="0">
                <a:latin typeface="+mj-lt"/>
              </a:rPr>
              <a:t>šić</a:t>
            </a:r>
            <a:r>
              <a:rPr lang="en-US" smtClean="0">
                <a:latin typeface="+mj-lt"/>
              </a:rPr>
              <a:t>a (selektivno na</a:t>
            </a:r>
            <a:r>
              <a:rPr lang="sr-Latn-CS" smtClean="0">
                <a:latin typeface="+mj-lt"/>
              </a:rPr>
              <a:t>đ</a:t>
            </a:r>
            <a:r>
              <a:rPr lang="en-US" smtClean="0">
                <a:latin typeface="+mj-lt"/>
              </a:rPr>
              <a:t>emo skra</a:t>
            </a:r>
            <a:r>
              <a:rPr lang="sr-Latn-CS" smtClean="0">
                <a:latin typeface="+mj-lt"/>
              </a:rPr>
              <a:t>ć</a:t>
            </a:r>
            <a:r>
              <a:rPr lang="en-US" smtClean="0">
                <a:latin typeface="+mj-lt"/>
              </a:rPr>
              <a:t>ene mi</a:t>
            </a:r>
            <a:r>
              <a:rPr lang="sr-Latn-CS" smtClean="0">
                <a:latin typeface="+mj-lt"/>
              </a:rPr>
              <a:t>šić</a:t>
            </a:r>
            <a:r>
              <a:rPr lang="en-US" smtClean="0">
                <a:latin typeface="+mj-lt"/>
              </a:rPr>
              <a:t>e)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+mj-lt"/>
              </a:rPr>
              <a:t>Edukacija disanja i sinteze disajnog trakta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+mj-lt"/>
              </a:rPr>
              <a:t>Pove</a:t>
            </a:r>
            <a:r>
              <a:rPr lang="sr-Latn-CS" smtClean="0">
                <a:latin typeface="+mj-lt"/>
              </a:rPr>
              <a:t>ć</a:t>
            </a:r>
            <a:r>
              <a:rPr lang="en-US" smtClean="0">
                <a:latin typeface="+mj-lt"/>
              </a:rPr>
              <a:t>anje vitalnog kapaciteta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+mj-lt"/>
              </a:rPr>
              <a:t>Asimetri</a:t>
            </a:r>
            <a:r>
              <a:rPr lang="sr-Latn-CS" smtClean="0">
                <a:latin typeface="+mj-lt"/>
              </a:rPr>
              <a:t>č</a:t>
            </a:r>
            <a:r>
              <a:rPr lang="en-US" smtClean="0">
                <a:latin typeface="+mj-lt"/>
              </a:rPr>
              <a:t>ne ve</a:t>
            </a:r>
            <a:r>
              <a:rPr lang="sr-Latn-CS" smtClean="0">
                <a:latin typeface="+mj-lt"/>
              </a:rPr>
              <a:t>ž</a:t>
            </a:r>
            <a:r>
              <a:rPr lang="en-US" smtClean="0">
                <a:latin typeface="+mj-lt"/>
              </a:rPr>
              <a:t>be disanja u cilju opet bolje ventilacione funkcije.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Kineziterapija skolioza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375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latin typeface="+mj-lt"/>
              </a:rPr>
              <a:t>Ve</a:t>
            </a:r>
            <a:r>
              <a:rPr lang="sr-Latn-CS" smtClean="0">
                <a:latin typeface="+mj-lt"/>
              </a:rPr>
              <a:t>ž</a:t>
            </a:r>
            <a:r>
              <a:rPr lang="en-US" smtClean="0">
                <a:latin typeface="+mj-lt"/>
              </a:rPr>
              <a:t>be oblikovanja - priprema za dalji tretman, simetri</a:t>
            </a:r>
            <a:r>
              <a:rPr lang="sr-Latn-CS" smtClean="0">
                <a:latin typeface="+mj-lt"/>
              </a:rPr>
              <a:t>č</a:t>
            </a:r>
            <a:r>
              <a:rPr lang="en-US" smtClean="0">
                <a:latin typeface="+mj-lt"/>
              </a:rPr>
              <a:t>ne ve</a:t>
            </a:r>
            <a:r>
              <a:rPr lang="sr-Latn-CS" smtClean="0">
                <a:latin typeface="+mj-lt"/>
              </a:rPr>
              <a:t>ž</a:t>
            </a:r>
            <a:r>
              <a:rPr lang="en-US" smtClean="0">
                <a:latin typeface="+mj-lt"/>
              </a:rPr>
              <a:t>be, koje aktiviraju ki</a:t>
            </a:r>
            <a:r>
              <a:rPr lang="sr-Latn-CS" smtClean="0">
                <a:latin typeface="+mj-lt"/>
              </a:rPr>
              <a:t>č</a:t>
            </a:r>
            <a:r>
              <a:rPr lang="en-US" smtClean="0">
                <a:latin typeface="+mj-lt"/>
              </a:rPr>
              <a:t>mu i udove.</a:t>
            </a:r>
          </a:p>
          <a:p>
            <a:pPr>
              <a:lnSpc>
                <a:spcPct val="90000"/>
              </a:lnSpc>
            </a:pPr>
            <a:endParaRPr lang="sr-Latn-CS" smtClean="0"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en-US" smtClean="0">
                <a:latin typeface="+mj-lt"/>
              </a:rPr>
              <a:t>Istezanje skra</a:t>
            </a:r>
            <a:r>
              <a:rPr lang="sr-Latn-CS" smtClean="0">
                <a:latin typeface="+mj-lt"/>
              </a:rPr>
              <a:t>ć</a:t>
            </a:r>
            <a:r>
              <a:rPr lang="en-US" smtClean="0">
                <a:latin typeface="+mj-lt"/>
              </a:rPr>
              <a:t>enih mi</a:t>
            </a:r>
            <a:r>
              <a:rPr lang="sr-Latn-CS" smtClean="0">
                <a:latin typeface="+mj-lt"/>
              </a:rPr>
              <a:t>š</a:t>
            </a:r>
            <a:r>
              <a:rPr lang="en-US" smtClean="0">
                <a:latin typeface="+mj-lt"/>
              </a:rPr>
              <a:t>i</a:t>
            </a:r>
            <a:r>
              <a:rPr lang="sr-Latn-CS" smtClean="0">
                <a:latin typeface="+mj-lt"/>
              </a:rPr>
              <a:t>ća</a:t>
            </a:r>
            <a:r>
              <a:rPr lang="en-US" smtClean="0">
                <a:latin typeface="+mj-lt"/>
              </a:rPr>
              <a:t> karlice - istezanje svih mi</a:t>
            </a:r>
            <a:r>
              <a:rPr lang="sr-Latn-CS" smtClean="0">
                <a:latin typeface="+mj-lt"/>
              </a:rPr>
              <a:t>š</a:t>
            </a:r>
            <a:r>
              <a:rPr lang="en-US" smtClean="0">
                <a:latin typeface="+mj-lt"/>
              </a:rPr>
              <a:t>i</a:t>
            </a:r>
            <a:r>
              <a:rPr lang="sr-Latn-CS" smtClean="0">
                <a:latin typeface="+mj-lt"/>
              </a:rPr>
              <a:t>ć</a:t>
            </a:r>
            <a:r>
              <a:rPr lang="en-US" smtClean="0">
                <a:latin typeface="+mj-lt"/>
              </a:rPr>
              <a:t>a, ja</a:t>
            </a:r>
            <a:r>
              <a:rPr lang="sr-Latn-CS" smtClean="0">
                <a:latin typeface="+mj-lt"/>
              </a:rPr>
              <a:t>č</a:t>
            </a:r>
            <a:r>
              <a:rPr lang="en-US" smtClean="0">
                <a:latin typeface="+mj-lt"/>
              </a:rPr>
              <a:t>anje antagonista (ekstenzori i abduktori karlice), balans karlice. </a:t>
            </a:r>
          </a:p>
          <a:p>
            <a:pPr>
              <a:lnSpc>
                <a:spcPct val="90000"/>
              </a:lnSpc>
            </a:pPr>
            <a:endParaRPr lang="sr-Latn-CS" smtClean="0"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en-US" smtClean="0">
                <a:latin typeface="+mj-lt"/>
              </a:rPr>
              <a:t>Relaksacija - voljna; cilj: popu</a:t>
            </a:r>
            <a:r>
              <a:rPr lang="sr-Latn-CS" smtClean="0">
                <a:latin typeface="+mj-lt"/>
              </a:rPr>
              <a:t>š</a:t>
            </a:r>
            <a:r>
              <a:rPr lang="en-US" smtClean="0">
                <a:latin typeface="+mj-lt"/>
              </a:rPr>
              <a:t>tanje psihi</a:t>
            </a:r>
            <a:r>
              <a:rPr lang="sr-Latn-CS" smtClean="0">
                <a:latin typeface="+mj-lt"/>
              </a:rPr>
              <a:t>č</a:t>
            </a:r>
            <a:r>
              <a:rPr lang="en-US" smtClean="0">
                <a:latin typeface="+mj-lt"/>
              </a:rPr>
              <a:t>ke tenzije, pobolj</a:t>
            </a:r>
            <a:r>
              <a:rPr lang="sr-Latn-CS" smtClean="0">
                <a:latin typeface="+mj-lt"/>
              </a:rPr>
              <a:t>š</a:t>
            </a:r>
            <a:r>
              <a:rPr lang="en-US" smtClean="0">
                <a:latin typeface="+mj-lt"/>
              </a:rPr>
              <a:t>ava se ose</a:t>
            </a:r>
            <a:r>
              <a:rPr lang="sr-Latn-CS" smtClean="0">
                <a:latin typeface="+mj-lt"/>
              </a:rPr>
              <a:t>ć</a:t>
            </a:r>
            <a:r>
              <a:rPr lang="en-US" smtClean="0">
                <a:latin typeface="+mj-lt"/>
              </a:rPr>
              <a:t>aj tela u prostoru i formira se nova </a:t>
            </a:r>
            <a:r>
              <a:rPr lang="sr-Latn-CS" smtClean="0">
                <a:latin typeface="+mj-lt"/>
              </a:rPr>
              <a:t>š</a:t>
            </a:r>
            <a:r>
              <a:rPr lang="en-US" smtClean="0">
                <a:latin typeface="+mj-lt"/>
              </a:rPr>
              <a:t>ema u korigovanom polo</a:t>
            </a:r>
            <a:r>
              <a:rPr lang="sr-Latn-CS" smtClean="0">
                <a:latin typeface="+mj-lt"/>
              </a:rPr>
              <a:t>ž</a:t>
            </a:r>
            <a:r>
              <a:rPr lang="en-US" smtClean="0">
                <a:latin typeface="+mj-lt"/>
              </a:rPr>
              <a:t>aju. </a:t>
            </a:r>
          </a:p>
          <a:p>
            <a:pPr>
              <a:lnSpc>
                <a:spcPct val="90000"/>
              </a:lnSpc>
            </a:pPr>
            <a:endParaRPr lang="sr-Latn-CS" smtClean="0"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en-US" smtClean="0">
                <a:latin typeface="+mj-lt"/>
              </a:rPr>
              <a:t>Ve</a:t>
            </a:r>
            <a:r>
              <a:rPr lang="sr-Latn-CS" smtClean="0">
                <a:latin typeface="+mj-lt"/>
              </a:rPr>
              <a:t>ž</a:t>
            </a:r>
            <a:r>
              <a:rPr lang="en-US" smtClean="0">
                <a:latin typeface="+mj-lt"/>
              </a:rPr>
              <a:t>be disanja - edukacija respiratornog trakta segmentalnim ve</a:t>
            </a:r>
            <a:r>
              <a:rPr lang="sr-Latn-CS" smtClean="0">
                <a:latin typeface="+mj-lt"/>
              </a:rPr>
              <a:t>ž</a:t>
            </a:r>
            <a:r>
              <a:rPr lang="en-US" smtClean="0">
                <a:latin typeface="+mj-lt"/>
              </a:rPr>
              <a:t>bama i sintezom disanja. </a:t>
            </a:r>
          </a:p>
          <a:p>
            <a:endParaRPr lang="en-US">
              <a:latin typeface="+mj-lt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Kineziterapija skolioza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sr-Latn-CS" smtClean="0"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en-US" smtClean="0">
                <a:latin typeface="+mj-lt"/>
              </a:rPr>
              <a:t>Ventilacija plu</a:t>
            </a:r>
            <a:r>
              <a:rPr lang="sr-Latn-CS" smtClean="0">
                <a:latin typeface="+mj-lt"/>
              </a:rPr>
              <a:t>ć</a:t>
            </a:r>
            <a:r>
              <a:rPr lang="en-US" smtClean="0">
                <a:latin typeface="+mj-lt"/>
              </a:rPr>
              <a:t>a - mobilizacija rebara i delovanje na elasticitet ki</a:t>
            </a:r>
            <a:r>
              <a:rPr lang="sr-Latn-CS" smtClean="0">
                <a:latin typeface="+mj-lt"/>
              </a:rPr>
              <a:t>č</a:t>
            </a:r>
            <a:r>
              <a:rPr lang="en-US" smtClean="0">
                <a:latin typeface="+mj-lt"/>
              </a:rPr>
              <a:t>me, asimetri</a:t>
            </a:r>
            <a:r>
              <a:rPr lang="sr-Latn-CS" smtClean="0">
                <a:latin typeface="+mj-lt"/>
              </a:rPr>
              <a:t>č</a:t>
            </a:r>
            <a:r>
              <a:rPr lang="en-US" smtClean="0">
                <a:latin typeface="+mj-lt"/>
              </a:rPr>
              <a:t>ne ve</a:t>
            </a:r>
            <a:r>
              <a:rPr lang="sr-Latn-CS" smtClean="0">
                <a:latin typeface="+mj-lt"/>
              </a:rPr>
              <a:t>ž</a:t>
            </a:r>
            <a:r>
              <a:rPr lang="en-US" smtClean="0">
                <a:latin typeface="+mj-lt"/>
              </a:rPr>
              <a:t>be za ekspanziju konkavnog dela plu</a:t>
            </a:r>
            <a:r>
              <a:rPr lang="sr-Latn-CS" smtClean="0">
                <a:latin typeface="+mj-lt"/>
              </a:rPr>
              <a:t>ć</a:t>
            </a:r>
            <a:r>
              <a:rPr lang="en-US" smtClean="0">
                <a:latin typeface="+mj-lt"/>
              </a:rPr>
              <a:t>a. </a:t>
            </a:r>
          </a:p>
          <a:p>
            <a:pPr>
              <a:lnSpc>
                <a:spcPct val="90000"/>
              </a:lnSpc>
            </a:pPr>
            <a:endParaRPr lang="sr-Latn-CS" smtClean="0"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en-US" smtClean="0">
                <a:latin typeface="+mj-lt"/>
              </a:rPr>
              <a:t>Ve</a:t>
            </a:r>
            <a:r>
              <a:rPr lang="sr-Latn-CS" smtClean="0">
                <a:latin typeface="+mj-lt"/>
              </a:rPr>
              <a:t>ž</a:t>
            </a:r>
            <a:r>
              <a:rPr lang="en-US" smtClean="0">
                <a:latin typeface="+mj-lt"/>
              </a:rPr>
              <a:t>be polo</a:t>
            </a:r>
            <a:r>
              <a:rPr lang="sr-Latn-CS" smtClean="0">
                <a:latin typeface="+mj-lt"/>
              </a:rPr>
              <a:t>ž</a:t>
            </a:r>
            <a:r>
              <a:rPr lang="en-US" smtClean="0">
                <a:latin typeface="+mj-lt"/>
              </a:rPr>
              <a:t>aja - pobolj</a:t>
            </a:r>
            <a:r>
              <a:rPr lang="sr-Latn-CS" smtClean="0">
                <a:latin typeface="+mj-lt"/>
              </a:rPr>
              <a:t>š</a:t>
            </a:r>
            <a:r>
              <a:rPr lang="en-US" smtClean="0">
                <a:latin typeface="+mj-lt"/>
              </a:rPr>
              <a:t>anje korekcije polo</a:t>
            </a:r>
            <a:r>
              <a:rPr lang="sr-Latn-CS" smtClean="0">
                <a:latin typeface="+mj-lt"/>
              </a:rPr>
              <a:t>ž</a:t>
            </a:r>
            <a:r>
              <a:rPr lang="en-US" smtClean="0">
                <a:latin typeface="+mj-lt"/>
              </a:rPr>
              <a:t>aja (voljno, a kasnije automatizovano), asimetri</a:t>
            </a:r>
            <a:r>
              <a:rPr lang="sr-Latn-CS" smtClean="0">
                <a:latin typeface="+mj-lt"/>
              </a:rPr>
              <a:t>č</a:t>
            </a:r>
            <a:r>
              <a:rPr lang="en-US" smtClean="0">
                <a:latin typeface="+mj-lt"/>
              </a:rPr>
              <a:t>ne ve</a:t>
            </a:r>
            <a:r>
              <a:rPr lang="sr-Latn-CS" smtClean="0">
                <a:latin typeface="+mj-lt"/>
              </a:rPr>
              <a:t>ž</a:t>
            </a:r>
            <a:r>
              <a:rPr lang="en-US" smtClean="0">
                <a:latin typeface="+mj-lt"/>
              </a:rPr>
              <a:t>be u sede</a:t>
            </a:r>
            <a:r>
              <a:rPr lang="sr-Latn-CS" smtClean="0">
                <a:latin typeface="+mj-lt"/>
              </a:rPr>
              <a:t>ć</a:t>
            </a:r>
            <a:r>
              <a:rPr lang="en-US" smtClean="0">
                <a:latin typeface="+mj-lt"/>
              </a:rPr>
              <a:t>em i dekubitus polo</a:t>
            </a:r>
            <a:r>
              <a:rPr lang="sr-Latn-CS" smtClean="0">
                <a:latin typeface="+mj-lt"/>
              </a:rPr>
              <a:t>ž</a:t>
            </a:r>
            <a:r>
              <a:rPr lang="en-US" smtClean="0">
                <a:latin typeface="+mj-lt"/>
              </a:rPr>
              <a:t>aju, relaksacija i autora</a:t>
            </a:r>
            <a:r>
              <a:rPr lang="sr-Latn-CS" smtClean="0">
                <a:latin typeface="+mj-lt"/>
              </a:rPr>
              <a:t>šć</a:t>
            </a:r>
            <a:r>
              <a:rPr lang="en-US" smtClean="0">
                <a:latin typeface="+mj-lt"/>
              </a:rPr>
              <a:t>enje (osovinsko istezanje ki</a:t>
            </a:r>
            <a:r>
              <a:rPr lang="sr-Latn-CS" smtClean="0">
                <a:latin typeface="+mj-lt"/>
              </a:rPr>
              <a:t>č</a:t>
            </a:r>
            <a:r>
              <a:rPr lang="en-US" smtClean="0">
                <a:latin typeface="+mj-lt"/>
              </a:rPr>
              <a:t>me); pre ve</a:t>
            </a:r>
            <a:r>
              <a:rPr lang="sr-Latn-CS" smtClean="0">
                <a:latin typeface="+mj-lt"/>
              </a:rPr>
              <a:t>ž</a:t>
            </a:r>
            <a:r>
              <a:rPr lang="en-US" smtClean="0">
                <a:latin typeface="+mj-lt"/>
              </a:rPr>
              <a:t>bi uvek egalizacija karlice.</a:t>
            </a:r>
          </a:p>
          <a:p>
            <a:endParaRPr lang="en-US">
              <a:latin typeface="+mj-lt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Kineziterapija skolioza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sr-Latn-CS" smtClean="0"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en-US" smtClean="0">
                <a:latin typeface="+mj-lt"/>
              </a:rPr>
              <a:t>Ve</a:t>
            </a:r>
            <a:r>
              <a:rPr lang="sr-Latn-CS" smtClean="0">
                <a:latin typeface="+mj-lt"/>
              </a:rPr>
              <a:t>ž</a:t>
            </a:r>
            <a:r>
              <a:rPr lang="en-US" smtClean="0">
                <a:latin typeface="+mj-lt"/>
              </a:rPr>
              <a:t>be elasti</a:t>
            </a:r>
            <a:r>
              <a:rPr lang="sr-Latn-CS" smtClean="0">
                <a:latin typeface="+mj-lt"/>
              </a:rPr>
              <a:t>č</a:t>
            </a:r>
            <a:r>
              <a:rPr lang="en-US" smtClean="0">
                <a:latin typeface="+mj-lt"/>
              </a:rPr>
              <a:t>nosti i korekcije deformacije - aksijalna ekstenzija i rastere</a:t>
            </a:r>
            <a:r>
              <a:rPr lang="sr-Latn-CS" smtClean="0">
                <a:latin typeface="+mj-lt"/>
              </a:rPr>
              <a:t>ć</a:t>
            </a:r>
            <a:r>
              <a:rPr lang="en-US" smtClean="0">
                <a:latin typeface="+mj-lt"/>
              </a:rPr>
              <a:t>enje, lokalizovanje na krivini skolioze, blokada susednih krivina; amplitude ograni</a:t>
            </a:r>
            <a:r>
              <a:rPr lang="sr-Latn-CS" smtClean="0">
                <a:latin typeface="+mj-lt"/>
              </a:rPr>
              <a:t>č</a:t>
            </a:r>
            <a:r>
              <a:rPr lang="en-US" smtClean="0">
                <a:latin typeface="+mj-lt"/>
              </a:rPr>
              <a:t>iti zbog susednih krivina koje bi pogor</a:t>
            </a:r>
            <a:r>
              <a:rPr lang="sr-Latn-CS" smtClean="0">
                <a:latin typeface="+mj-lt"/>
              </a:rPr>
              <a:t>š</a:t>
            </a:r>
            <a:r>
              <a:rPr lang="en-US" smtClean="0">
                <a:latin typeface="+mj-lt"/>
              </a:rPr>
              <a:t>ale elasti</a:t>
            </a:r>
            <a:r>
              <a:rPr lang="sr-Latn-CS" smtClean="0">
                <a:latin typeface="+mj-lt"/>
              </a:rPr>
              <a:t>č</a:t>
            </a:r>
            <a:r>
              <a:rPr lang="en-US" smtClean="0">
                <a:latin typeface="+mj-lt"/>
              </a:rPr>
              <a:t>nost u lordozi zbog relaksacije zadnjeg muskuloligamentarnog aparata. </a:t>
            </a:r>
          </a:p>
          <a:p>
            <a:pPr>
              <a:lnSpc>
                <a:spcPct val="90000"/>
              </a:lnSpc>
            </a:pPr>
            <a:endParaRPr lang="sr-Latn-CS" smtClean="0"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en-US" smtClean="0">
                <a:latin typeface="+mj-lt"/>
              </a:rPr>
              <a:t>Ve</a:t>
            </a:r>
            <a:r>
              <a:rPr lang="sr-Latn-CS" smtClean="0">
                <a:latin typeface="+mj-lt"/>
              </a:rPr>
              <a:t>ž</a:t>
            </a:r>
            <a:r>
              <a:rPr lang="en-US" smtClean="0">
                <a:latin typeface="+mj-lt"/>
              </a:rPr>
              <a:t>be snage -  ja</a:t>
            </a:r>
            <a:r>
              <a:rPr lang="sr-Latn-CS" smtClean="0">
                <a:latin typeface="+mj-lt"/>
              </a:rPr>
              <a:t>č</a:t>
            </a:r>
            <a:r>
              <a:rPr lang="en-US" smtClean="0">
                <a:latin typeface="+mj-lt"/>
              </a:rPr>
              <a:t>anje paravetebralne muskulature; blokiranje okolnih zona u hiperkorigovanom polo</a:t>
            </a:r>
            <a:r>
              <a:rPr lang="sr-Latn-CS" smtClean="0">
                <a:latin typeface="+mj-lt"/>
              </a:rPr>
              <a:t>ž</a:t>
            </a:r>
            <a:r>
              <a:rPr lang="en-US" smtClean="0">
                <a:latin typeface="+mj-lt"/>
              </a:rPr>
              <a:t>aju kao i kod dosada</a:t>
            </a:r>
            <a:r>
              <a:rPr lang="sr-Latn-CS" smtClean="0">
                <a:latin typeface="+mj-lt"/>
              </a:rPr>
              <a:t>š</a:t>
            </a:r>
            <a:r>
              <a:rPr lang="en-US" smtClean="0">
                <a:latin typeface="+mj-lt"/>
              </a:rPr>
              <a:t>njih ve</a:t>
            </a:r>
            <a:r>
              <a:rPr lang="sr-Latn-CS" smtClean="0">
                <a:latin typeface="+mj-lt"/>
              </a:rPr>
              <a:t>ž</a:t>
            </a:r>
            <a:r>
              <a:rPr lang="en-US" smtClean="0">
                <a:latin typeface="+mj-lt"/>
              </a:rPr>
              <a:t>bi.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Kineziterapija skolioza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CS" smtClean="0">
              <a:latin typeface="+mj-lt"/>
            </a:endParaRPr>
          </a:p>
          <a:p>
            <a:r>
              <a:rPr lang="en-US" smtClean="0">
                <a:latin typeface="+mj-lt"/>
              </a:rPr>
              <a:t>Ve</a:t>
            </a:r>
            <a:r>
              <a:rPr lang="sr-Latn-CS" smtClean="0">
                <a:latin typeface="+mj-lt"/>
              </a:rPr>
              <a:t>ž</a:t>
            </a:r>
            <a:r>
              <a:rPr lang="en-US" smtClean="0">
                <a:latin typeface="+mj-lt"/>
              </a:rPr>
              <a:t>be snage abdominalnih mi</a:t>
            </a:r>
            <a:r>
              <a:rPr lang="sr-Latn-CS" smtClean="0">
                <a:latin typeface="+mj-lt"/>
              </a:rPr>
              <a:t>š</a:t>
            </a:r>
            <a:r>
              <a:rPr lang="en-US" smtClean="0">
                <a:latin typeface="+mj-lt"/>
              </a:rPr>
              <a:t>i</a:t>
            </a:r>
            <a:r>
              <a:rPr lang="sr-Latn-CS" smtClean="0">
                <a:latin typeface="+mj-lt"/>
              </a:rPr>
              <a:t>ć</a:t>
            </a:r>
            <a:r>
              <a:rPr lang="en-US" smtClean="0">
                <a:latin typeface="+mj-lt"/>
              </a:rPr>
              <a:t>a - asimetri</a:t>
            </a:r>
            <a:r>
              <a:rPr lang="sr-Latn-CS" smtClean="0">
                <a:latin typeface="+mj-lt"/>
              </a:rPr>
              <a:t>č</a:t>
            </a:r>
            <a:r>
              <a:rPr lang="en-US" smtClean="0">
                <a:latin typeface="+mj-lt"/>
              </a:rPr>
              <a:t>ne ve</a:t>
            </a:r>
            <a:r>
              <a:rPr lang="sr-Latn-CS" smtClean="0">
                <a:latin typeface="+mj-lt"/>
              </a:rPr>
              <a:t>ž</a:t>
            </a:r>
            <a:r>
              <a:rPr lang="en-US" smtClean="0">
                <a:latin typeface="+mj-lt"/>
              </a:rPr>
              <a:t>be samo za mi</a:t>
            </a:r>
            <a:r>
              <a:rPr lang="sr-Latn-CS" smtClean="0">
                <a:latin typeface="+mj-lt"/>
              </a:rPr>
              <a:t>š</a:t>
            </a:r>
            <a:r>
              <a:rPr lang="en-US" smtClean="0">
                <a:latin typeface="+mj-lt"/>
              </a:rPr>
              <a:t>i</a:t>
            </a:r>
            <a:r>
              <a:rPr lang="sr-Latn-CS" smtClean="0">
                <a:latin typeface="+mj-lt"/>
              </a:rPr>
              <a:t>ć</a:t>
            </a:r>
            <a:r>
              <a:rPr lang="en-US" smtClean="0">
                <a:latin typeface="+mj-lt"/>
              </a:rPr>
              <a:t>e sa strane konk</a:t>
            </a:r>
            <a:r>
              <a:rPr lang="sr-Latn-CS" smtClean="0">
                <a:latin typeface="+mj-lt"/>
              </a:rPr>
              <a:t>a</a:t>
            </a:r>
            <a:r>
              <a:rPr lang="en-US" smtClean="0">
                <a:latin typeface="+mj-lt"/>
              </a:rPr>
              <a:t>viteta, a sve ostalo raditi simetri</a:t>
            </a:r>
            <a:r>
              <a:rPr lang="sr-Latn-CS" smtClean="0">
                <a:latin typeface="+mj-lt"/>
              </a:rPr>
              <a:t>č</a:t>
            </a:r>
            <a:r>
              <a:rPr lang="en-US" smtClean="0">
                <a:latin typeface="+mj-lt"/>
              </a:rPr>
              <a:t>no. </a:t>
            </a:r>
          </a:p>
          <a:p>
            <a:endParaRPr lang="sr-Latn-CS" smtClean="0">
              <a:latin typeface="+mj-lt"/>
            </a:endParaRPr>
          </a:p>
          <a:p>
            <a:r>
              <a:rPr lang="en-US" smtClean="0">
                <a:latin typeface="+mj-lt"/>
              </a:rPr>
              <a:t>Ve</a:t>
            </a:r>
            <a:r>
              <a:rPr lang="sr-Latn-CS" smtClean="0">
                <a:latin typeface="+mj-lt"/>
              </a:rPr>
              <a:t>ž</a:t>
            </a:r>
            <a:r>
              <a:rPr lang="en-US" smtClean="0">
                <a:latin typeface="+mj-lt"/>
              </a:rPr>
              <a:t>be op</a:t>
            </a:r>
            <a:r>
              <a:rPr lang="sr-Latn-CS" smtClean="0">
                <a:latin typeface="+mj-lt"/>
              </a:rPr>
              <a:t>š</a:t>
            </a:r>
            <a:r>
              <a:rPr lang="en-US" smtClean="0">
                <a:latin typeface="+mj-lt"/>
              </a:rPr>
              <a:t>te ravnote</a:t>
            </a:r>
            <a:r>
              <a:rPr lang="sr-Latn-CS" smtClean="0">
                <a:latin typeface="+mj-lt"/>
              </a:rPr>
              <a:t>ž</a:t>
            </a:r>
            <a:r>
              <a:rPr lang="en-US" smtClean="0">
                <a:latin typeface="+mj-lt"/>
              </a:rPr>
              <a:t>e - one su kao rezime svih napred navedenih ve</a:t>
            </a:r>
            <a:r>
              <a:rPr lang="sr-Latn-CS" smtClean="0">
                <a:latin typeface="+mj-lt"/>
              </a:rPr>
              <a:t>ž</a:t>
            </a:r>
            <a:r>
              <a:rPr lang="en-US" smtClean="0">
                <a:latin typeface="+mj-lt"/>
              </a:rPr>
              <a:t>bi, a mogu se dopuniti i sa sportom (plivanje i sl.).</a:t>
            </a:r>
          </a:p>
          <a:p>
            <a:r>
              <a:rPr lang="sr-Latn-CS" smtClean="0">
                <a:latin typeface="+mj-lt"/>
              </a:rPr>
              <a:t> </a:t>
            </a:r>
          </a:p>
          <a:p>
            <a:r>
              <a:rPr lang="sr-Latn-CS" smtClean="0">
                <a:latin typeface="+mj-lt"/>
              </a:rPr>
              <a:t>Posturalne vežbe pred ogledalom</a:t>
            </a:r>
            <a:endParaRPr lang="en-US">
              <a:latin typeface="+mj-lt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Kineziterapija u mideru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5800" cy="4873752"/>
          </a:xfrm>
        </p:spPr>
        <p:txBody>
          <a:bodyPr/>
          <a:lstStyle/>
          <a:p>
            <a:r>
              <a:rPr lang="sr-Latn-CS" smtClean="0"/>
              <a:t>Ciljevi vežbi u TLSO mideru ukloniti disbalans karlice</a:t>
            </a:r>
          </a:p>
          <a:p>
            <a:r>
              <a:rPr lang="sr-Latn-CS" smtClean="0"/>
              <a:t>Vežbe izvoditi u korekciji pomoću prednje inklinacije karlice</a:t>
            </a:r>
          </a:p>
          <a:p>
            <a:r>
              <a:rPr lang="sr-Latn-CS" smtClean="0"/>
              <a:t>Vežbe se izvode u osovinskoj trakciji</a:t>
            </a:r>
          </a:p>
          <a:p>
            <a:r>
              <a:rPr lang="sr-Latn-CS" smtClean="0"/>
              <a:t>Vežbe istezanja, snage, balansa i snage trb.mišića</a:t>
            </a:r>
          </a:p>
          <a:p>
            <a:r>
              <a:rPr lang="sr-Latn-CS" smtClean="0"/>
              <a:t>Postepeno se dete oslobađa midera u toku noći, a zatim povremeno i u toku dana</a:t>
            </a:r>
          </a:p>
          <a:p>
            <a:r>
              <a:rPr lang="sr-Latn-CS" smtClean="0"/>
              <a:t>Kontrola midera nakon svaka dva meseca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Ocena posturalnog indexa</a:t>
            </a:r>
            <a:endParaRPr lang="en-US"/>
          </a:p>
        </p:txBody>
      </p:sp>
      <p:pic>
        <p:nvPicPr>
          <p:cNvPr id="4" name="Picture 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" y="1447800"/>
            <a:ext cx="3886200" cy="5105400"/>
          </a:xfrm>
          <a:noFill/>
          <a:ln/>
        </p:spPr>
      </p:pic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4572000" y="1600200"/>
            <a:ext cx="4038600" cy="4668837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Index posturalis</a:t>
            </a: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sr-Latn-CS" sz="2400" smtClean="0">
              <a:solidFill>
                <a:srgbClr val="000000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sr-Latn-C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ispod 0,9</a:t>
            </a:r>
            <a:r>
              <a:rPr kumimoji="0" lang="sr-Latn-CS" sz="2400" b="0" i="0" u="none" strike="noStrike" kern="1200" cap="none" spc="0" normalizeH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 -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loše držanje</a:t>
            </a:r>
            <a:r>
              <a:rPr kumimoji="0" lang="sr-Latn-CS" sz="2400" b="0" i="0" u="none" strike="noStrike" kern="1200" cap="none" spc="0" normalizeH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0,9-1,0</a:t>
            </a:r>
            <a:r>
              <a:rPr kumimoji="0" lang="sr-Latn-C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 -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slabo držanje</a:t>
            </a:r>
            <a:r>
              <a:rPr kumimoji="0" lang="sr-Latn-C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1,0-1,2</a:t>
            </a:r>
            <a:r>
              <a:rPr kumimoji="0" lang="sr-Latn-C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 -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harmonično držanje</a:t>
            </a:r>
            <a:r>
              <a:rPr kumimoji="0" lang="sr-Latn-C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1,2-1,4</a:t>
            </a:r>
            <a:r>
              <a:rPr kumimoji="0" lang="sr-Latn-CS" sz="2400" b="0" i="0" u="none" strike="noStrike" kern="1200" cap="none" spc="0" normalizeH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 -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slabo držanje</a:t>
            </a:r>
            <a:r>
              <a:rPr kumimoji="0" lang="sr-Latn-C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iznad 1,4</a:t>
            </a:r>
            <a:r>
              <a:rPr kumimoji="0" lang="sr-Latn-C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 -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loše držanje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I faza - pripremne vežbe 1-1,5 meseci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Priprema zagrevanja</a:t>
            </a:r>
          </a:p>
          <a:p>
            <a:r>
              <a:rPr lang="sr-Latn-CS" smtClean="0"/>
              <a:t>Isezanje skraćenih mišića</a:t>
            </a:r>
          </a:p>
          <a:p>
            <a:r>
              <a:rPr lang="sr-Latn-CS" smtClean="0"/>
              <a:t>Relaksacija</a:t>
            </a:r>
          </a:p>
          <a:p>
            <a:r>
              <a:rPr lang="sr-Latn-CS" smtClean="0"/>
              <a:t>Vežbe disanja</a:t>
            </a:r>
          </a:p>
          <a:p>
            <a:r>
              <a:rPr lang="sr-Latn-CS" smtClean="0"/>
              <a:t>Vežbe elastičnosti kičmenog stuba</a:t>
            </a:r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II faza - završne vežbe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Poboljšanje vitalnog kapaciteta</a:t>
            </a:r>
          </a:p>
          <a:p>
            <a:r>
              <a:rPr lang="sr-Latn-CS" smtClean="0"/>
              <a:t>Stvaranje mišićnog midera </a:t>
            </a:r>
          </a:p>
          <a:p>
            <a:r>
              <a:rPr lang="sr-Latn-CS" smtClean="0"/>
              <a:t>Jačanje ekstremiteta</a:t>
            </a:r>
          </a:p>
          <a:p>
            <a:r>
              <a:rPr lang="sr-Latn-CS" smtClean="0"/>
              <a:t>Balans u novoj formi</a:t>
            </a:r>
          </a:p>
          <a:p>
            <a:r>
              <a:rPr lang="sr-Latn-CS" smtClean="0"/>
              <a:t>Vežbe snage</a:t>
            </a:r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EDF gips mider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Ekstenziono derotaciono flexioni gips (</a:t>
            </a:r>
            <a:r>
              <a:rPr lang="en-US" i="1" smtClean="0"/>
              <a:t>EDF</a:t>
            </a:r>
            <a:r>
              <a:rPr lang="en-US" smtClean="0"/>
              <a:t>) ima za cilj pasivnu korekciju kičme</a:t>
            </a:r>
            <a:endParaRPr lang="sr-Latn-CS" smtClean="0"/>
          </a:p>
          <a:p>
            <a:r>
              <a:rPr lang="sr-Latn-CS" smtClean="0"/>
              <a:t>Elongacija</a:t>
            </a:r>
          </a:p>
          <a:p>
            <a:r>
              <a:rPr lang="sr-Latn-CS" smtClean="0"/>
              <a:t>Derotacija</a:t>
            </a:r>
          </a:p>
          <a:p>
            <a:r>
              <a:rPr lang="sr-Latn-CS" smtClean="0"/>
              <a:t>Fleksija kičme</a:t>
            </a:r>
          </a:p>
          <a:p>
            <a:endParaRPr lang="sr-Latn-CS" smtClean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Kineziterapijski program pripreme za gips mider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Vežba 1: istezanje pelvifemoralne muskulature</a:t>
            </a:r>
          </a:p>
          <a:p>
            <a:endParaRPr lang="sr-Latn-CS" smtClean="0"/>
          </a:p>
          <a:p>
            <a:r>
              <a:rPr lang="sr-Latn-CS" smtClean="0"/>
              <a:t>Vežbe 2: disanje sa flektiranim nogama</a:t>
            </a:r>
          </a:p>
          <a:p>
            <a:endParaRPr lang="sr-Latn-CS" smtClean="0"/>
          </a:p>
          <a:p>
            <a:r>
              <a:rPr lang="sr-Latn-CS" smtClean="0"/>
              <a:t>Vežbe 3: vežbe snage ekstenzora trupa</a:t>
            </a:r>
            <a:endParaRPr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Kineziterapijski program po stavljanju gips midera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Vežba 1: vežbe snage mišića trupa</a:t>
            </a:r>
          </a:p>
          <a:p>
            <a:endParaRPr lang="sr-Latn-CS" smtClean="0"/>
          </a:p>
          <a:p>
            <a:r>
              <a:rPr lang="sr-Latn-CS" smtClean="0"/>
              <a:t>Vežba 2: vežbe snage mišića ekstenzora trupa</a:t>
            </a:r>
          </a:p>
          <a:p>
            <a:endParaRPr lang="sr-Latn-CS" smtClean="0"/>
          </a:p>
          <a:p>
            <a:r>
              <a:rPr lang="sr-Latn-CS" smtClean="0"/>
              <a:t>Vežbe 3: vežbe disanja - sva tri tipa</a:t>
            </a:r>
          </a:p>
          <a:p>
            <a:endParaRPr lang="sr-Latn-CS" smtClean="0"/>
          </a:p>
          <a:p>
            <a:r>
              <a:rPr lang="sr-Latn-CS" smtClean="0"/>
              <a:t>Vežba 4: autoelongacija</a:t>
            </a:r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Spondilodeza - operativno lečenje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Hirurško lečenje strukturalnih solioza je indikovano kada je ugao krivine preko 45st</a:t>
            </a:r>
          </a:p>
          <a:p>
            <a:endParaRPr lang="sr-Latn-CS" smtClean="0"/>
          </a:p>
          <a:p>
            <a:r>
              <a:rPr lang="sr-Latn-CS" smtClean="0"/>
              <a:t>Ciljevi operativnog lečenja su:</a:t>
            </a:r>
          </a:p>
          <a:p>
            <a:r>
              <a:rPr lang="sr-Latn-CS" smtClean="0"/>
              <a:t>1. zaustavljanje daljeg napredovanja</a:t>
            </a:r>
          </a:p>
          <a:p>
            <a:r>
              <a:rPr lang="sr-Latn-CS" smtClean="0"/>
              <a:t>2. korekcija deformiteta trupa</a:t>
            </a:r>
          </a:p>
          <a:p>
            <a:r>
              <a:rPr lang="sr-Latn-CS" smtClean="0"/>
              <a:t>3. smanjenje kičmene krivine</a:t>
            </a:r>
            <a:endParaRPr 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Kineziterapijski program priprema za hiruršku intervenciju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CS" smtClean="0"/>
          </a:p>
          <a:p>
            <a:r>
              <a:rPr lang="sr-Latn-CS" smtClean="0"/>
              <a:t>1. vežbe istezanja pelvifemoralne muskulature</a:t>
            </a:r>
          </a:p>
          <a:p>
            <a:r>
              <a:rPr lang="sr-Latn-CS" smtClean="0"/>
              <a:t>2. disanje</a:t>
            </a:r>
          </a:p>
          <a:p>
            <a:r>
              <a:rPr lang="sr-Latn-CS" smtClean="0"/>
              <a:t>3. vežbe snage ekstenzora trupa</a:t>
            </a:r>
          </a:p>
          <a:p>
            <a:endParaRPr lang="sr-Latn-CS" smtClean="0"/>
          </a:p>
          <a:p>
            <a:r>
              <a:rPr lang="sr-Latn-CS" smtClean="0"/>
              <a:t>Posle dve nedelje od operacije detetu se stavlkja prvi gips koji nosi 3 meseca, nakon čega ide kontrola, stavlja se drugi gips koji nosi još 3 meseca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Kineziterapijski program nakon hirurške intervencije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5800" cy="4873752"/>
          </a:xfrm>
        </p:spPr>
        <p:txBody>
          <a:bodyPr/>
          <a:lstStyle/>
          <a:p>
            <a:r>
              <a:rPr lang="sr-Latn-CS" smtClean="0"/>
              <a:t>1. početni položaj - na leđima sa flektiranim nogama</a:t>
            </a:r>
          </a:p>
          <a:p>
            <a:r>
              <a:rPr lang="sr-Latn-CS" smtClean="0"/>
              <a:t>2. istovremeno podizanje glave, ruke i jedne noge</a:t>
            </a:r>
          </a:p>
          <a:p>
            <a:r>
              <a:rPr lang="sr-Latn-CS" smtClean="0"/>
              <a:t>3. fleksija samo nogu</a:t>
            </a:r>
          </a:p>
          <a:p>
            <a:r>
              <a:rPr lang="sr-Latn-CS" smtClean="0"/>
              <a:t>4. istovremeno podizanje glave, ruke i noge 45-50st</a:t>
            </a:r>
          </a:p>
          <a:p>
            <a:r>
              <a:rPr lang="sr-Latn-CS" smtClean="0"/>
              <a:t>5. statičke kontrakcije trbušne muskulature, inklinacija karlice i brisanje lumbalne lordoze</a:t>
            </a:r>
          </a:p>
          <a:p>
            <a:r>
              <a:rPr lang="sr-Latn-CS" smtClean="0"/>
              <a:t>6. pritisak na opruženium nogama</a:t>
            </a:r>
          </a:p>
          <a:p>
            <a:r>
              <a:rPr lang="sr-Latn-CS" smtClean="0"/>
              <a:t>7. vežbe disanja sa flektiranim nogama</a:t>
            </a:r>
          </a:p>
          <a:p>
            <a:r>
              <a:rPr lang="sr-Latn-CS" smtClean="0"/>
              <a:t>8.vežbe za jačanje ekstenzora trupa</a:t>
            </a:r>
            <a:endParaRPr lang="en-US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Sportske aktivnosti kod skolioza</a:t>
            </a:r>
            <a:endParaRPr lang="en-US"/>
          </a:p>
        </p:txBody>
      </p:sp>
      <p:graphicFrame>
        <p:nvGraphicFramePr>
          <p:cNvPr id="48150" name="Group 22"/>
          <p:cNvGraphicFramePr>
            <a:graphicFrameLocks noGrp="1"/>
          </p:cNvGraphicFramePr>
          <p:nvPr>
            <p:ph type="tbl" idx="1"/>
          </p:nvPr>
        </p:nvGraphicFramePr>
        <p:xfrm>
          <a:off x="134938" y="2116138"/>
          <a:ext cx="8896350" cy="4135438"/>
        </p:xfrm>
        <a:graphic>
          <a:graphicData uri="http://schemas.openxmlformats.org/drawingml/2006/table">
            <a:tbl>
              <a:tblPr/>
              <a:tblGrid>
                <a:gridCol w="4448175"/>
                <a:gridCol w="4448175"/>
              </a:tblGrid>
              <a:tr h="413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10-20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moguće su sve sportske aktivnosti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sr-Latn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Nema specijalnih zahteva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Preporučuje se aktivno učešće u sportskom sportu (telesno vaspitanje)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3200"/>
              <a:t>SPORSTSKE AKTIVNOSTI KOD SKOLIOZA</a:t>
            </a:r>
            <a:endParaRPr lang="en-US" sz="3200"/>
          </a:p>
        </p:txBody>
      </p:sp>
      <p:graphicFrame>
        <p:nvGraphicFramePr>
          <p:cNvPr id="46159" name="Group 79"/>
          <p:cNvGraphicFramePr>
            <a:graphicFrameLocks noGrp="1"/>
          </p:cNvGraphicFramePr>
          <p:nvPr>
            <p:ph type="tbl" idx="1"/>
          </p:nvPr>
        </p:nvGraphicFramePr>
        <p:xfrm>
          <a:off x="134938" y="2116138"/>
          <a:ext cx="8896350" cy="4700016"/>
        </p:xfrm>
        <a:graphic>
          <a:graphicData uri="http://schemas.openxmlformats.org/drawingml/2006/table">
            <a:tbl>
              <a:tblPr/>
              <a:tblGrid>
                <a:gridCol w="4448175"/>
                <a:gridCol w="4448175"/>
              </a:tblGrid>
              <a:tr h="413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21-40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 osnovi su moguće sve sportske aktivnosti (zabrana doskoka i opterećenje kičmenog stuba)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Preporučuje se nastava telesnog vaspitanja u školi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Za vreme sportske aktivnosti obavezno skinuti ortozu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Poređenje normalnog i lošeg posturalnog stava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5800" cy="4873752"/>
          </a:xfrm>
        </p:spPr>
        <p:txBody>
          <a:bodyPr/>
          <a:lstStyle/>
          <a:p>
            <a:r>
              <a:rPr lang="sr-Latn-CS" smtClean="0"/>
              <a:t>Loše držanje je uzrokovano mišićnim disbalansom</a:t>
            </a:r>
          </a:p>
          <a:p>
            <a:endParaRPr lang="sr-Latn-CS" smtClean="0"/>
          </a:p>
          <a:p>
            <a:r>
              <a:rPr lang="sr-Latn-CS" smtClean="0"/>
              <a:t>Mišićne grupe koje su sklone slabljenju:</a:t>
            </a:r>
          </a:p>
          <a:p>
            <a:r>
              <a:rPr lang="sr-Latn-CS" smtClean="0"/>
              <a:t>- trbušna muskulatura,</a:t>
            </a:r>
          </a:p>
          <a:p>
            <a:r>
              <a:rPr lang="sr-Latn-CS" smtClean="0"/>
              <a:t>- sedalna regija,</a:t>
            </a:r>
          </a:p>
          <a:p>
            <a:r>
              <a:rPr lang="sr-Latn-CS" smtClean="0"/>
              <a:t>- fiksatori lopatica,</a:t>
            </a:r>
          </a:p>
          <a:p>
            <a:r>
              <a:rPr lang="sr-Latn-CS" smtClean="0"/>
              <a:t>- mišićne grupe u predelu torakalne kičme</a:t>
            </a:r>
            <a:endParaRPr lang="en-US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Sportske aktivnosti kod skolioza</a:t>
            </a:r>
            <a:endParaRPr lang="en-US"/>
          </a:p>
        </p:txBody>
      </p:sp>
      <p:graphicFrame>
        <p:nvGraphicFramePr>
          <p:cNvPr id="50234" name="Group 58"/>
          <p:cNvGraphicFramePr>
            <a:graphicFrameLocks noGrp="1"/>
          </p:cNvGraphicFramePr>
          <p:nvPr>
            <p:ph type="tbl" idx="1"/>
          </p:nvPr>
        </p:nvGraphicFramePr>
        <p:xfrm>
          <a:off x="134938" y="2116138"/>
          <a:ext cx="8896350" cy="4135438"/>
        </p:xfrm>
        <a:graphic>
          <a:graphicData uri="http://schemas.openxmlformats.org/drawingml/2006/table">
            <a:tbl>
              <a:tblPr/>
              <a:tblGrid>
                <a:gridCol w="4448175"/>
                <a:gridCol w="4448175"/>
              </a:tblGrid>
              <a:tr h="413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preko 41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Postoji rizik i treba uzeti u obzir eventualne respiratorne i druge riziko faktore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Sporstske aktivnosti nakon operacije</a:t>
            </a: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cs typeface="Times New Roman" pitchFamily="18" charset="0"/>
              </a:rPr>
              <a:t>kao kod skolioza od 21-40stepeni</a:t>
            </a:r>
          </a:p>
          <a:p>
            <a:pPr>
              <a:lnSpc>
                <a:spcPct val="90000"/>
              </a:lnSpc>
            </a:pPr>
            <a:r>
              <a:rPr lang="en-US" sz="2800">
                <a:cs typeface="Times New Roman" pitchFamily="18" charset="0"/>
              </a:rPr>
              <a:t>Generalne preporuke zavise od vrste operacije i spondilodeze i stava operatora.</a:t>
            </a:r>
          </a:p>
          <a:p>
            <a:pPr>
              <a:lnSpc>
                <a:spcPct val="90000"/>
              </a:lnSpc>
            </a:pPr>
            <a:r>
              <a:rPr lang="en-US" sz="2800">
                <a:cs typeface="Times New Roman" pitchFamily="18" charset="0"/>
              </a:rPr>
              <a:t>Ne preporučuju se sledeće sportske aktivnosti;</a:t>
            </a:r>
          </a:p>
          <a:p>
            <a:pPr>
              <a:lnSpc>
                <a:spcPct val="90000"/>
              </a:lnSpc>
            </a:pPr>
            <a:r>
              <a:rPr lang="en-US" sz="2800">
                <a:cs typeface="Times New Roman" pitchFamily="18" charset="0"/>
              </a:rPr>
              <a:t>jahanje</a:t>
            </a:r>
          </a:p>
          <a:p>
            <a:pPr>
              <a:lnSpc>
                <a:spcPct val="90000"/>
              </a:lnSpc>
            </a:pPr>
            <a:r>
              <a:rPr lang="en-US" sz="2800">
                <a:cs typeface="Times New Roman" pitchFamily="18" charset="0"/>
              </a:rPr>
              <a:t>Vežbanje na podu </a:t>
            </a:r>
          </a:p>
          <a:p>
            <a:pPr>
              <a:lnSpc>
                <a:spcPct val="90000"/>
              </a:lnSpc>
            </a:pPr>
            <a:r>
              <a:rPr lang="en-US" sz="2800">
                <a:cs typeface="Times New Roman" pitchFamily="18" charset="0"/>
              </a:rPr>
              <a:t>Kontakt sportovi</a:t>
            </a:r>
          </a:p>
          <a:p>
            <a:pPr>
              <a:lnSpc>
                <a:spcPct val="90000"/>
              </a:lnSpc>
            </a:pPr>
            <a:r>
              <a:rPr lang="en-US" sz="2800">
                <a:cs typeface="Times New Roman" pitchFamily="18" charset="0"/>
              </a:rPr>
              <a:t>Vrhunska sportska takmičenja koja zahtevaju veliki napor</a:t>
            </a:r>
          </a:p>
          <a:p>
            <a:pPr>
              <a:lnSpc>
                <a:spcPct val="90000"/>
              </a:lnSpc>
            </a:pPr>
            <a:r>
              <a:rPr lang="en-US" sz="2800">
                <a:cs typeface="Times New Roman" pitchFamily="18" charset="0"/>
              </a:rPr>
              <a:t>Skakanje na trambolini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Poređenje normalnog i lošeg posturalnog stava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Mišićne grupe koje su sklone skraćenju:</a:t>
            </a:r>
          </a:p>
          <a:p>
            <a:r>
              <a:rPr lang="sr-Latn-CS" smtClean="0"/>
              <a:t>- muskulatura grudnog dela</a:t>
            </a:r>
          </a:p>
          <a:p>
            <a:r>
              <a:rPr lang="sr-Latn-CS" smtClean="0"/>
              <a:t>- leđna muskulatura</a:t>
            </a:r>
          </a:p>
          <a:p>
            <a:r>
              <a:rPr lang="sr-Latn-CS" smtClean="0"/>
              <a:t>- pregibači kuka</a:t>
            </a:r>
          </a:p>
          <a:p>
            <a:r>
              <a:rPr lang="sr-Latn-CS" smtClean="0"/>
              <a:t>- mišići prednje lože natkolenice</a:t>
            </a:r>
          </a:p>
          <a:p>
            <a:r>
              <a:rPr lang="sr-Latn-CS" smtClean="0"/>
              <a:t>- mišići zadnje lože podkolenice</a:t>
            </a:r>
          </a:p>
          <a:p>
            <a:endParaRPr lang="sr-Latn-CS" smtClean="0"/>
          </a:p>
          <a:p>
            <a:r>
              <a:rPr lang="sr-Latn-CS" smtClean="0"/>
              <a:t>Karlica je ,,fundament" odnosno ima centralnu ulogu u pravilnom držanju tela</a:t>
            </a:r>
          </a:p>
          <a:p>
            <a:endParaRPr lang="sr-Latn-CS" smtClean="0"/>
          </a:p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Poređenje normalnog i lošeg posturalnog stava</a:t>
            </a:r>
            <a:endParaRPr lang="en-US"/>
          </a:p>
        </p:txBody>
      </p:sp>
      <p:pic>
        <p:nvPicPr>
          <p:cNvPr id="4" name="Picture 4" descr="Haltu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r:link="rId3" cstate="print"/>
          <a:srcRect/>
          <a:stretch>
            <a:fillRect/>
          </a:stretch>
        </p:blipFill>
        <p:spPr>
          <a:xfrm>
            <a:off x="685800" y="1600200"/>
            <a:ext cx="7848600" cy="4873625"/>
          </a:xfrm>
          <a:solidFill>
            <a:srgbClr val="FEFAA0"/>
          </a:solidFill>
          <a:ln>
            <a:solidFill>
              <a:schemeClr val="bg2"/>
            </a:solidFill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</TotalTime>
  <Words>2725</Words>
  <Application>Microsoft Office PowerPoint</Application>
  <PresentationFormat>On-screen Show (4:3)</PresentationFormat>
  <Paragraphs>390</Paragraphs>
  <Slides>71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2" baseType="lpstr">
      <vt:lpstr>Oriel</vt:lpstr>
      <vt:lpstr>Deformiteti kičmenog stuba</vt:lpstr>
      <vt:lpstr>Deformiteti kičmenog stuba</vt:lpstr>
      <vt:lpstr>Posturalni stav</vt:lpstr>
      <vt:lpstr>Posturalni stav</vt:lpstr>
      <vt:lpstr>Ocena posturalnog indexa</vt:lpstr>
      <vt:lpstr>Ocena posturalnog indexa</vt:lpstr>
      <vt:lpstr>Poređenje normalnog i lošeg posturalnog stava</vt:lpstr>
      <vt:lpstr>Poređenje normalnog i lošeg posturalnog stava</vt:lpstr>
      <vt:lpstr>Poređenje normalnog i lošeg posturalnog stava</vt:lpstr>
      <vt:lpstr>Analiza posturalnog stava</vt:lpstr>
      <vt:lpstr>Analiza posturalnog stava</vt:lpstr>
      <vt:lpstr>Vežbe koje treba sprovoditi</vt:lpstr>
      <vt:lpstr>Jačanje m. rectus abdominis</vt:lpstr>
      <vt:lpstr>Jačanje kosih trbušnih mišića, zadnjice i leđa</vt:lpstr>
      <vt:lpstr>Jačanje trbušnih mišića, leđa, zadnjice i ramena</vt:lpstr>
      <vt:lpstr>Jačanje trbušnih mišića, leđa, zadnjice i ramena</vt:lpstr>
      <vt:lpstr>Mobilizacija kičme,  istezanje m. iliopsoas-a</vt:lpstr>
      <vt:lpstr>Istezanje (M. pectoralis) </vt:lpstr>
      <vt:lpstr>Istezanje  zadnje lože podkolenice i nakolenice </vt:lpstr>
      <vt:lpstr>Posturalni stav i propriocepcija</vt:lpstr>
      <vt:lpstr>Propriocepcija - kineski stav</vt:lpstr>
      <vt:lpstr>Propriocepcija - kineski stav</vt:lpstr>
      <vt:lpstr>Kolena lako saviti Zadnicu zategnuti, trbuh zategnuti</vt:lpstr>
      <vt:lpstr>Korekcija ramena i glave</vt:lpstr>
      <vt:lpstr>Korekcija stava</vt:lpstr>
      <vt:lpstr>Kifoze </vt:lpstr>
      <vt:lpstr>kifoze</vt:lpstr>
      <vt:lpstr>kifoze</vt:lpstr>
      <vt:lpstr>M. Calve</vt:lpstr>
      <vt:lpstr>M. Scheurmann</vt:lpstr>
      <vt:lpstr>Procena za kineziterapijski program</vt:lpstr>
      <vt:lpstr>Kineziterapija kod kifoze</vt:lpstr>
      <vt:lpstr>lordoze</vt:lpstr>
      <vt:lpstr>Lordoze  </vt:lpstr>
      <vt:lpstr>Kineziterapija lordoze</vt:lpstr>
      <vt:lpstr>Prvi stadijum razvoja </vt:lpstr>
      <vt:lpstr>Drugi i treći stadijum razvoja </vt:lpstr>
      <vt:lpstr>Osnovni ciljevi kineziterapije</vt:lpstr>
      <vt:lpstr>skoliosis</vt:lpstr>
      <vt:lpstr>skoliosis</vt:lpstr>
      <vt:lpstr>Podela skolioza</vt:lpstr>
      <vt:lpstr>Kingova klasifikacija skolioza</vt:lpstr>
      <vt:lpstr>Kingova klasifikacija skolioza</vt:lpstr>
      <vt:lpstr>Etiopatogeneza </vt:lpstr>
      <vt:lpstr>Mischell-ova teorija skolioza</vt:lpstr>
      <vt:lpstr>Izmene tonusa skeletne muskulature</vt:lpstr>
      <vt:lpstr>Dijagnostika skolioza</vt:lpstr>
      <vt:lpstr>Rotacija pršljena i test rigidnosti</vt:lpstr>
      <vt:lpstr>Strukturna skolioza</vt:lpstr>
      <vt:lpstr>Radiograska dijagnostika</vt:lpstr>
      <vt:lpstr>Evolucija i prognoza skolioza</vt:lpstr>
      <vt:lpstr>Evolucija i prognoza skolioza</vt:lpstr>
      <vt:lpstr>Kineziterapija skolioza</vt:lpstr>
      <vt:lpstr>Ciljevi medicinskih terapeutskih vežbi</vt:lpstr>
      <vt:lpstr>Kineziterapija skolioza</vt:lpstr>
      <vt:lpstr>Kineziterapija skolioza</vt:lpstr>
      <vt:lpstr>Kineziterapija skolioza</vt:lpstr>
      <vt:lpstr>Kineziterapija skolioza</vt:lpstr>
      <vt:lpstr>Kineziterapija u mideru</vt:lpstr>
      <vt:lpstr>I faza - pripremne vežbe 1-1,5 meseci</vt:lpstr>
      <vt:lpstr>II faza - završne vežbe</vt:lpstr>
      <vt:lpstr>EDF gips mider</vt:lpstr>
      <vt:lpstr>Kineziterapijski program pripreme za gips mider</vt:lpstr>
      <vt:lpstr>Kineziterapijski program po stavljanju gips midera</vt:lpstr>
      <vt:lpstr>Spondilodeza - operativno lečenje</vt:lpstr>
      <vt:lpstr>Kineziterapijski program priprema za hiruršku intervenciju</vt:lpstr>
      <vt:lpstr>Kineziterapijski program nakon hirurške intervencije</vt:lpstr>
      <vt:lpstr>Sportske aktivnosti kod skolioza</vt:lpstr>
      <vt:lpstr>SPORSTSKE AKTIVNOSTI KOD SKOLIOZA</vt:lpstr>
      <vt:lpstr>Sportske aktivnosti kod skolioza</vt:lpstr>
      <vt:lpstr>Sporstske aktivnosti nakon operacije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Deformiteti kičmenog stuba</dc:title>
  <dc:creator>*</dc:creator>
  <cp:lastModifiedBy>Win7</cp:lastModifiedBy>
  <cp:revision>99</cp:revision>
  <dcterms:created xsi:type="dcterms:W3CDTF">2014-01-07T12:34:51Z</dcterms:created>
  <dcterms:modified xsi:type="dcterms:W3CDTF">2014-10-07T12:20:07Z</dcterms:modified>
</cp:coreProperties>
</file>