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432E32-9DF3-4557-8374-7605CD3EF80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C1B8E1-63DA-4AB6-A79C-4406EBEB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sr-Latn-RS" smtClean="0"/>
              <a:t>DISTENZIJA MIŠIĆA I LIGAMENATA</a:t>
            </a:r>
          </a:p>
          <a:p>
            <a:r>
              <a:rPr lang="sr-Latn-RS" smtClean="0"/>
              <a:t>istegnuće nastaje forsiranom kontrakcijom nasuprot otpora, snažnom kontrakcijom velike amplitude ili prekomernim istezanjem</a:t>
            </a:r>
          </a:p>
          <a:p>
            <a:endParaRPr lang="sr-Latn-RS" smtClean="0"/>
          </a:p>
          <a:p>
            <a:r>
              <a:rPr lang="sr-Latn-RS" smtClean="0"/>
              <a:t>- istegnuća mišića bez prekida mišićnog vlakna i krvarenja</a:t>
            </a:r>
          </a:p>
          <a:p>
            <a:r>
              <a:rPr lang="sr-Latn-RS" smtClean="0"/>
              <a:t>- istegnuće sa mikrorupturama ili laceracije mišića kada dolazi do delimičnog prekida pojedinih mišićnih vlakana</a:t>
            </a:r>
          </a:p>
          <a:p>
            <a:r>
              <a:rPr lang="sr-Latn-RS" smtClean="0"/>
              <a:t>za restituciju pune funkcije potrebno je 10 do 14 dana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RUPTURE MIŠIĆA I TETIVA</a:t>
            </a:r>
          </a:p>
          <a:p>
            <a:r>
              <a:rPr lang="sr-Latn-RS" smtClean="0"/>
              <a:t>delimični ili potpuni prekid mišića ili tetive izazvan direktnim ili idirektnim dejstvom sile</a:t>
            </a:r>
          </a:p>
          <a:p>
            <a:r>
              <a:rPr lang="sr-Latn-RS" smtClean="0"/>
              <a:t>podrazumeva prekid ili leziju lokalnih krvnih sudova - hematom</a:t>
            </a:r>
          </a:p>
          <a:p>
            <a:r>
              <a:rPr lang="sr-Latn-RS" smtClean="0"/>
              <a:t>Parcijalna ruptura - jak bol i potpuna finkcija mišića ili tetive</a:t>
            </a:r>
          </a:p>
          <a:p>
            <a:r>
              <a:rPr lang="sr-Latn-RS" smtClean="0"/>
              <a:t>Kompletna ruptura  -  jak bol i izostanak funkcije mišića ili tetive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POVREDE MIŠIĆNE FASCIJE</a:t>
            </a:r>
          </a:p>
          <a:p>
            <a:r>
              <a:rPr lang="sr-Latn-RS" smtClean="0"/>
              <a:t>mogu biti izolovane ili udružene sa mišićnim lezijama</a:t>
            </a:r>
          </a:p>
          <a:p>
            <a:r>
              <a:rPr lang="sr-Latn-RS" smtClean="0"/>
              <a:t>najčećše nastaju direktnim udarcem u kontrahovan mišić</a:t>
            </a:r>
          </a:p>
          <a:p>
            <a:r>
              <a:rPr lang="sr-Latn-RS" smtClean="0"/>
              <a:t>lezija fascije najčešće su identične lezijama mišića i tako se tretiraju</a:t>
            </a:r>
          </a:p>
          <a:p>
            <a:r>
              <a:rPr lang="sr-Latn-RS" smtClean="0"/>
              <a:t>totalna ruptura fascije - prolaps mišića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r>
              <a:rPr lang="sr-Latn-RS" smtClean="0"/>
              <a:t>LUKSACIJA ZGLOBOVA</a:t>
            </a:r>
          </a:p>
          <a:p>
            <a:r>
              <a:rPr lang="sr-Latn-RS" smtClean="0"/>
              <a:t>kod isčašenja  zgloba dolazi do dislokacije zglobnih površina pod dejstvom prekomerne sile</a:t>
            </a:r>
          </a:p>
          <a:p>
            <a:r>
              <a:rPr lang="sr-Latn-RS" smtClean="0"/>
              <a:t>cepanje zglobne kapsule i ostalih mekotkivnih struktura i krvih sudova, dok je zglobna hrskavica nepovređena</a:t>
            </a:r>
          </a:p>
          <a:p>
            <a:r>
              <a:rPr lang="sr-Latn-RS" smtClean="0"/>
              <a:t>bol, deformacija zgloba i ograničena pokretljivost</a:t>
            </a:r>
          </a:p>
          <a:p>
            <a:r>
              <a:rPr lang="sr-Latn-RS" smtClean="0"/>
              <a:t>luksacije se dele na sveže (recens) i zastarele (inverterata)</a:t>
            </a:r>
          </a:p>
          <a:p>
            <a:r>
              <a:rPr lang="sr-Latn-RS" smtClean="0"/>
              <a:t>-  delimična dislokacija - subluksacija</a:t>
            </a:r>
          </a:p>
          <a:p>
            <a:r>
              <a:rPr lang="sr-Latn-RS" smtClean="0"/>
              <a:t>- oba zglobna okrajka izgubila kontakt - potpuna luksacija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Dijagnoza se postavlja na osnovu</a:t>
            </a:r>
          </a:p>
          <a:p>
            <a:r>
              <a:rPr lang="sr-Latn-RS" smtClean="0"/>
              <a:t>anamneze</a:t>
            </a:r>
          </a:p>
          <a:p>
            <a:r>
              <a:rPr lang="sr-Latn-RS" smtClean="0"/>
              <a:t>subjektivni i objektivni simptomi i znakovi</a:t>
            </a:r>
          </a:p>
          <a:p>
            <a:r>
              <a:rPr lang="sr-Latn-RS" smtClean="0"/>
              <a:t>fizioterapeutski pregled</a:t>
            </a:r>
          </a:p>
          <a:p>
            <a:r>
              <a:rPr lang="sr-Latn-RS" smtClean="0"/>
              <a:t>dodatna dijagnostika: UZ i RTG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r>
              <a:rPr lang="sr-Latn-RS" smtClean="0"/>
              <a:t>PATOGENEZA POVREDE</a:t>
            </a:r>
          </a:p>
          <a:p>
            <a:r>
              <a:rPr lang="sr-Latn-RS" smtClean="0"/>
              <a:t>Faza zapaljenja ili inflamacije</a:t>
            </a:r>
          </a:p>
          <a:p>
            <a:r>
              <a:rPr lang="sr-Latn-RS" smtClean="0"/>
              <a:t>razvija se na mestu povrede nakon nekoliko časova</a:t>
            </a:r>
          </a:p>
          <a:p>
            <a:r>
              <a:rPr lang="sr-Latn-RS" smtClean="0"/>
              <a:t>zapaljenje nastaje usled dejstva hemijskih materija</a:t>
            </a:r>
          </a:p>
          <a:p>
            <a:r>
              <a:rPr lang="sr-Latn-RS" smtClean="0"/>
              <a:t>vazodilatacija praćena sa ekstravazacijom i stvaranjem inflamatornog eksudata bogatog belančevinama</a:t>
            </a:r>
          </a:p>
          <a:p>
            <a:r>
              <a:rPr lang="sr-Latn-RS" smtClean="0"/>
              <a:t>u intersticijumu se nakuplja eksudat koji je bogat proteinima plazme (albumina, globulina i fibrinogena)</a:t>
            </a:r>
          </a:p>
          <a:p>
            <a:r>
              <a:rPr lang="sr-Latn-RS" smtClean="0"/>
              <a:t>pod dejstvom tkivnog trobmoplastina fibrinogen se pretvara u fibrin</a:t>
            </a:r>
          </a:p>
          <a:p>
            <a:r>
              <a:rPr lang="sr-Latn-RS" smtClean="0"/>
              <a:t>faza zapaljenja traje od 3 do 5  dana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Kliničke karakteristike akutnog zapaljenja</a:t>
            </a:r>
          </a:p>
          <a:p>
            <a:r>
              <a:rPr lang="sr-Latn-RS" smtClean="0"/>
              <a:t>- rubor (crvenilo) nastaje usled aktivne hiperemije</a:t>
            </a:r>
          </a:p>
          <a:p>
            <a:r>
              <a:rPr lang="sr-Latn-RS" smtClean="0"/>
              <a:t>- kalor (povišena temperatura) nastaje usled pojačanog metabolizma</a:t>
            </a:r>
          </a:p>
          <a:p>
            <a:r>
              <a:rPr lang="sr-Latn-RS" smtClean="0"/>
              <a:t>- bol nastaje usled stimulacije nervnih završetaka</a:t>
            </a:r>
          </a:p>
          <a:p>
            <a:r>
              <a:rPr lang="sr-Latn-RS" smtClean="0"/>
              <a:t>- lokalni otok nastaje usled izlaska tečnosti</a:t>
            </a:r>
          </a:p>
          <a:p>
            <a:r>
              <a:rPr lang="sr-Latn-RS" smtClean="0"/>
              <a:t>- poremećaj funkcije organa  (functio lesa)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r>
              <a:rPr lang="sr-Latn-RS" smtClean="0"/>
              <a:t>Faza reparacije ili proliferativna faza</a:t>
            </a:r>
          </a:p>
          <a:p>
            <a:r>
              <a:rPr lang="sr-Latn-RS" smtClean="0"/>
              <a:t>počinje još u toku zapaljenja, već od 3 dana</a:t>
            </a:r>
          </a:p>
          <a:p>
            <a:r>
              <a:rPr lang="sr-Latn-RS" smtClean="0"/>
              <a:t>odlikuje se predominacijom proliferativni promena</a:t>
            </a:r>
          </a:p>
          <a:p>
            <a:r>
              <a:rPr lang="sr-Latn-RS" smtClean="0"/>
              <a:t>započinje mitozom ćelija endotela susednih kapilara koji rastu prema mestu snižene koncentracije  O2 </a:t>
            </a:r>
          </a:p>
          <a:p>
            <a:r>
              <a:rPr lang="sr-Latn-RS" smtClean="0"/>
              <a:t>rekanalizacija kapilarnog tkiva - granulaciono tkivo</a:t>
            </a:r>
          </a:p>
          <a:p>
            <a:r>
              <a:rPr lang="sr-Latn-RS" smtClean="0"/>
              <a:t>ovo tkivo stvara zid od kapilarnih petlji oko oštećenog tkiva</a:t>
            </a:r>
          </a:p>
          <a:p>
            <a:r>
              <a:rPr lang="sr-Latn-RS" smtClean="0"/>
              <a:t>kapilari su jako propustljivi (bel, kć, O2)</a:t>
            </a:r>
          </a:p>
          <a:p>
            <a:r>
              <a:rPr lang="sr-Latn-RS" smtClean="0"/>
              <a:t>stvoreni su uslovi za rad fagocita i drugih ćelija koje obezbeđuju reparaciju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mitozom fibrocita stvaraju se i polažu kolagena vlakna u matriks i tako nastaje fibrozno ili ožiljno tkivo</a:t>
            </a:r>
          </a:p>
          <a:p>
            <a:r>
              <a:rPr lang="sr-Latn-RS" smtClean="0"/>
              <a:t>formiranje ožiljka se završava posle 3 nedelje</a:t>
            </a:r>
          </a:p>
          <a:p>
            <a:r>
              <a:rPr lang="sr-Latn-RS" smtClean="0"/>
              <a:t>kolagen posle 3 nedelje se skraćuje i ukoliko se ne isteže ima tendenciju stalnog skraćivanja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Faza remodelacije ili maturaciona faza</a:t>
            </a:r>
          </a:p>
          <a:p>
            <a:r>
              <a:rPr lang="sr-Latn-RS" smtClean="0"/>
              <a:t>može trajati do godinu dana i duže</a:t>
            </a:r>
          </a:p>
          <a:p>
            <a:r>
              <a:rPr lang="sr-Latn-RS" smtClean="0"/>
              <a:t>u ovoj fazi kolagena vlakna dobijaju usmerenost i čvrstinu oko 50 - 75%</a:t>
            </a:r>
          </a:p>
          <a:p>
            <a:r>
              <a:rPr lang="sr-Latn-RS" smtClean="0"/>
              <a:t>na definitivno formiranje kolagenih vlakana utiče mobilizacija i kineziterapija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povrede sportista koje nastaju u toku procesa vežbanja, treninga i takmičenja</a:t>
            </a:r>
          </a:p>
          <a:p>
            <a:endParaRPr lang="sr-Latn-RS" smtClean="0"/>
          </a:p>
          <a:p>
            <a:r>
              <a:rPr lang="sr-Latn-RS" smtClean="0"/>
              <a:t>identične ili slične svakodnevnim povredama</a:t>
            </a:r>
          </a:p>
          <a:p>
            <a:endParaRPr lang="sr-Latn-RS" smtClean="0"/>
          </a:p>
          <a:p>
            <a:r>
              <a:rPr lang="sr-Latn-RS" smtClean="0"/>
              <a:t>karakteristično je da nastaju izlaganem identičnim traumatogenim rizicima, koji uslovljavaju prirodu i frekvenciju povreda</a:t>
            </a:r>
          </a:p>
          <a:p>
            <a:endParaRPr lang="sr-Latn-RS" smtClean="0"/>
          </a:p>
          <a:p>
            <a:r>
              <a:rPr lang="sr-Latn-RS" smtClean="0"/>
              <a:t>tipične ili specifične povrede u sportu</a:t>
            </a:r>
          </a:p>
          <a:p>
            <a:r>
              <a:rPr lang="sr-Latn-RS" smtClean="0"/>
              <a:t>zauzimaju visoko procenat povreda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OPŠTI PRINCIPI FIZIKALNOG TRETMANA I REHABILITACIJE POVREDA MEKIH TKIVA</a:t>
            </a:r>
          </a:p>
          <a:p>
            <a:endParaRPr lang="sr-Latn-RS" smtClean="0"/>
          </a:p>
          <a:p>
            <a:r>
              <a:rPr lang="sr-Latn-RS" smtClean="0"/>
              <a:t>PRICEmm</a:t>
            </a:r>
          </a:p>
          <a:p>
            <a:r>
              <a:rPr lang="sr-Latn-RS" smtClean="0"/>
              <a:t>1. protection - imobilizacija</a:t>
            </a:r>
          </a:p>
          <a:p>
            <a:r>
              <a:rPr lang="sr-Latn-RS" smtClean="0"/>
              <a:t>2. rest - odmor</a:t>
            </a:r>
          </a:p>
          <a:p>
            <a:r>
              <a:rPr lang="sr-Latn-RS" smtClean="0"/>
              <a:t>3.  ice - led</a:t>
            </a:r>
          </a:p>
          <a:p>
            <a:r>
              <a:rPr lang="sr-Latn-RS" smtClean="0"/>
              <a:t>4. compression - kompresivni zavoj</a:t>
            </a:r>
          </a:p>
          <a:p>
            <a:r>
              <a:rPr lang="sr-Latn-RS" smtClean="0"/>
              <a:t>5. elevacion - podignut distalni deo</a:t>
            </a:r>
          </a:p>
          <a:p>
            <a:r>
              <a:rPr lang="sr-Latn-RS" smtClean="0"/>
              <a:t>6. medicine - lekovi</a:t>
            </a:r>
          </a:p>
          <a:p>
            <a:r>
              <a:rPr lang="sr-Latn-RS" smtClean="0"/>
              <a:t>7. modalities - fizikalni modaliteti</a:t>
            </a:r>
          </a:p>
          <a:p>
            <a:endParaRPr lang="sr-Latn-RS" smtClean="0"/>
          </a:p>
          <a:p>
            <a:endParaRPr lang="sr-Latn-RS" smtClean="0"/>
          </a:p>
          <a:p>
            <a:endParaRPr lang="sr-Latn-RS" smtClean="0"/>
          </a:p>
          <a:p>
            <a:endParaRPr lang="sr-Latn-RS" smtClean="0"/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sr-Latn-RS" smtClean="0"/>
              <a:t>FIZIKALNI TRETMAN protiče kroz 3 faze kod bolesnika, a kroz 4 faze kod sportista</a:t>
            </a:r>
          </a:p>
          <a:p>
            <a:r>
              <a:rPr lang="sr-Latn-RS" smtClean="0"/>
              <a:t>Cilj u prvoj fazi je suzbijanje inflamacije, smanjenje bola, hematoma i otoka</a:t>
            </a:r>
          </a:p>
          <a:p>
            <a:endParaRPr lang="sr-Latn-RS" smtClean="0"/>
          </a:p>
          <a:p>
            <a:r>
              <a:rPr lang="sr-Latn-RS" smtClean="0"/>
              <a:t>Cilj u drugoj fazi je ubrzanje reparatornih procesa</a:t>
            </a:r>
          </a:p>
          <a:p>
            <a:endParaRPr lang="sr-Latn-RS" smtClean="0"/>
          </a:p>
          <a:p>
            <a:r>
              <a:rPr lang="sr-Latn-RS" smtClean="0"/>
              <a:t>Cilj u trećoj fazi je maksimalan funkcionalni oporavak</a:t>
            </a:r>
          </a:p>
          <a:p>
            <a:endParaRPr lang="sr-Latn-RS" smtClean="0"/>
          </a:p>
          <a:p>
            <a:r>
              <a:rPr lang="sr-Latn-RS" smtClean="0"/>
              <a:t>Cilj u četvrtoj fazi sprovodi se kroz program pripreme za takmičenje sportiste 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U toku nošenja imobilizacije </a:t>
            </a:r>
          </a:p>
          <a:p>
            <a:r>
              <a:rPr lang="sr-Latn-RS" smtClean="0"/>
              <a:t>izometrijske vežbe povređenog segmenta</a:t>
            </a:r>
          </a:p>
          <a:p>
            <a:r>
              <a:rPr lang="sr-Latn-RS" smtClean="0"/>
              <a:t>aktivne vežbe slobodnih segmenata bez i sa opterećenjem</a:t>
            </a:r>
          </a:p>
          <a:p>
            <a:r>
              <a:rPr lang="sr-Latn-RS" smtClean="0"/>
              <a:t>obuka hoda sa pomagalima</a:t>
            </a:r>
          </a:p>
          <a:p>
            <a:r>
              <a:rPr lang="sr-Latn-RS" smtClean="0"/>
              <a:t>IFS</a:t>
            </a:r>
          </a:p>
          <a:p>
            <a:r>
              <a:rPr lang="sr-Latn-RS" smtClean="0"/>
              <a:t>IMP</a:t>
            </a:r>
          </a:p>
          <a:p>
            <a:endParaRPr lang="sr-Latn-RS" smtClean="0"/>
          </a:p>
          <a:p>
            <a:r>
              <a:rPr lang="sr-Latn-RS" smtClean="0"/>
              <a:t>Nakon skidanja imobilizacije podrazumeva primenu fizikalni agenasa u različitom obliku i na različite načine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TRETMAN U FAZI ZAPALJENJA</a:t>
            </a:r>
          </a:p>
          <a:p>
            <a:endParaRPr lang="sr-Latn-RS" smtClean="0"/>
          </a:p>
          <a:p>
            <a:r>
              <a:rPr lang="sr-Latn-RS" smtClean="0"/>
              <a:t>Medikamentna terapija - antireumatici, Chymoral forte, Chymociklar, Hepatrombin ili Sinedol gel, kortiko preparati</a:t>
            </a:r>
          </a:p>
          <a:p>
            <a:endParaRPr lang="sr-Latn-RS" smtClean="0"/>
          </a:p>
          <a:p>
            <a:r>
              <a:rPr lang="sr-Latn-RS" smtClean="0"/>
              <a:t>Primena leda i lokalno hlađenje - pakovanje sa peškirom, kese sa ledom, imerzija, kriomasaža, Cryo cuff metoda, lako isparljive tečnosti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Primena kompresivnog zavoja</a:t>
            </a:r>
          </a:p>
          <a:p>
            <a:endParaRPr lang="sr-Latn-RS" smtClean="0"/>
          </a:p>
          <a:p>
            <a:r>
              <a:rPr lang="sr-Latn-RS" smtClean="0"/>
              <a:t>Mirovanje ili imobilizacija povređenog segmenta - plastične ortoze</a:t>
            </a:r>
          </a:p>
          <a:p>
            <a:endParaRPr lang="sr-Latn-RS" smtClean="0"/>
          </a:p>
          <a:p>
            <a:r>
              <a:rPr lang="sr-Latn-RS" smtClean="0"/>
              <a:t>Elevacija distalnih delova ekstremiteta</a:t>
            </a:r>
          </a:p>
          <a:p>
            <a:endParaRPr lang="sr-Latn-RS" smtClean="0"/>
          </a:p>
          <a:p>
            <a:r>
              <a:rPr lang="sr-Latn-RS" smtClean="0"/>
              <a:t>Fizikalni agensi - IMP, ultrakratki talasi, IFS</a:t>
            </a:r>
          </a:p>
          <a:p>
            <a:endParaRPr lang="sr-Latn-RS" smtClean="0"/>
          </a:p>
          <a:p>
            <a:r>
              <a:rPr lang="sr-Latn-RS" smtClean="0"/>
              <a:t>KTH - od prvog dana, izometrijske vežbe, vežbe slobodnih segmenata, stimulacija venske i limfne cirkulacije, vežbe disanja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873752"/>
          </a:xfrm>
        </p:spPr>
        <p:txBody>
          <a:bodyPr/>
          <a:lstStyle/>
          <a:p>
            <a:r>
              <a:rPr lang="sr-Latn-RS" smtClean="0"/>
              <a:t>FIZIKLANI TRETMAN U FAZI REPARACIJE</a:t>
            </a:r>
          </a:p>
          <a:p>
            <a:r>
              <a:rPr lang="sr-Latn-RS" smtClean="0"/>
              <a:t>bolje snabdevanje krvlju</a:t>
            </a:r>
          </a:p>
          <a:p>
            <a:r>
              <a:rPr lang="sr-Latn-RS" smtClean="0"/>
              <a:t>otklanjanje zapaljenskog ekstravazata</a:t>
            </a:r>
          </a:p>
          <a:p>
            <a:r>
              <a:rPr lang="sr-Latn-RS" smtClean="0"/>
              <a:t>poboljšavane fibroblastične reparacije</a:t>
            </a:r>
          </a:p>
          <a:p>
            <a:endParaRPr lang="sr-Latn-RS" smtClean="0"/>
          </a:p>
          <a:p>
            <a:r>
              <a:rPr lang="sr-Latn-RS" smtClean="0"/>
              <a:t>Termoterapija </a:t>
            </a:r>
          </a:p>
          <a:p>
            <a:r>
              <a:rPr lang="sr-Latn-RS" smtClean="0"/>
              <a:t>- vazodilatacija, ubrzavanje arterijske, venske i limfne cirkulacije, resorpcija ekstravazata i metabolita</a:t>
            </a:r>
          </a:p>
          <a:p>
            <a:r>
              <a:rPr lang="sr-Latn-RS" smtClean="0"/>
              <a:t>- delovanje na vezivno tkivo povećava istegljivost kolagena</a:t>
            </a:r>
          </a:p>
          <a:p>
            <a:r>
              <a:rPr lang="sr-Latn-RS" smtClean="0"/>
              <a:t>- direktni analgetski efekat</a:t>
            </a:r>
          </a:p>
          <a:p>
            <a:r>
              <a:rPr lang="sr-Latn-R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Elektroterapija</a:t>
            </a:r>
          </a:p>
          <a:p>
            <a:r>
              <a:rPr lang="sr-Latn-RS" smtClean="0"/>
              <a:t>- SG, EF lekova, DDS, TENS, Ledukove struje, IFS, ES Sp oblik</a:t>
            </a:r>
          </a:p>
          <a:p>
            <a:endParaRPr lang="sr-Latn-RS" smtClean="0"/>
          </a:p>
          <a:p>
            <a:r>
              <a:rPr lang="sr-Latn-RS" smtClean="0"/>
              <a:t>UZ terapija</a:t>
            </a:r>
          </a:p>
          <a:p>
            <a:r>
              <a:rPr lang="sr-Latn-RS" smtClean="0"/>
              <a:t>-  mehaničko i termičko dejstvo</a:t>
            </a:r>
          </a:p>
          <a:p>
            <a:endParaRPr lang="sr-Latn-RS" smtClean="0"/>
          </a:p>
          <a:p>
            <a:r>
              <a:rPr lang="sr-Latn-RS" smtClean="0"/>
              <a:t>UV zraci</a:t>
            </a:r>
          </a:p>
          <a:p>
            <a:endParaRPr lang="sr-Latn-RS" smtClean="0"/>
          </a:p>
          <a:p>
            <a:r>
              <a:rPr lang="sr-Latn-RS" smtClean="0"/>
              <a:t>LASEROTERAPIJA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Magnetoterapija</a:t>
            </a:r>
          </a:p>
          <a:p>
            <a:endParaRPr lang="sr-Latn-RS" smtClean="0"/>
          </a:p>
          <a:p>
            <a:r>
              <a:rPr lang="sr-Latn-RS" smtClean="0"/>
              <a:t>Vakusak - hipobarična terapija</a:t>
            </a:r>
          </a:p>
          <a:p>
            <a:endParaRPr lang="sr-Latn-RS" smtClean="0"/>
          </a:p>
          <a:p>
            <a:r>
              <a:rPr lang="sr-Latn-RS" smtClean="0"/>
              <a:t>Vaskulator</a:t>
            </a:r>
          </a:p>
          <a:p>
            <a:endParaRPr lang="sr-Latn-RS" smtClean="0"/>
          </a:p>
          <a:p>
            <a:r>
              <a:rPr lang="sr-Latn-RS" smtClean="0"/>
              <a:t>Kineziterapija</a:t>
            </a:r>
          </a:p>
          <a:p>
            <a:endParaRPr lang="sr-Latn-RS" smtClean="0"/>
          </a:p>
          <a:p>
            <a:r>
              <a:rPr lang="sr-Latn-RS" smtClean="0"/>
              <a:t>Hidroterapija - povodne masaže, podvodne vežbe, tople obloge, naizmenične kupke, vrtložne kupke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r>
              <a:rPr lang="sr-Latn-RS" smtClean="0"/>
              <a:t>FIZIKALNI TRETMAN U FAZI REMODELIRANJA</a:t>
            </a:r>
          </a:p>
          <a:p>
            <a:endParaRPr lang="sr-Latn-RS" smtClean="0"/>
          </a:p>
          <a:p>
            <a:r>
              <a:rPr lang="sr-Latn-RS" smtClean="0"/>
              <a:t>Fizikalni agensi - UZ, IMP, termo, elektroterapija</a:t>
            </a:r>
          </a:p>
          <a:p>
            <a:endParaRPr lang="sr-Latn-RS" smtClean="0"/>
          </a:p>
          <a:p>
            <a:r>
              <a:rPr lang="sr-Latn-RS" smtClean="0"/>
              <a:t>Poseban značaj kineziterapija i hidrokineziterapija</a:t>
            </a:r>
          </a:p>
          <a:p>
            <a:endParaRPr lang="sr-Latn-RS" smtClean="0"/>
          </a:p>
          <a:p>
            <a:r>
              <a:rPr lang="sr-Latn-RS" smtClean="0"/>
              <a:t>PNF tehnika, vežbe jačanja snage, izdržnjivosti, kordinacije, brzine,preciznosti</a:t>
            </a:r>
          </a:p>
          <a:p>
            <a:endParaRPr lang="sr-Latn-RS" smtClean="0"/>
          </a:p>
          <a:p>
            <a:r>
              <a:rPr lang="sr-Latn-RS" smtClean="0"/>
              <a:t>Suština KTH tretmana je dozirano i progresivno opterećenje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sr-Latn-RS" smtClean="0"/>
              <a:t>FRAKTURE ili prelomi  su prekidi kontinuiteta kostiju</a:t>
            </a:r>
          </a:p>
          <a:p>
            <a:endParaRPr lang="sr-Latn-RS" smtClean="0"/>
          </a:p>
          <a:p>
            <a:r>
              <a:rPr lang="sr-Latn-RS" smtClean="0"/>
              <a:t>Traumatski prelomi - nastaju dejstvom mehaničke sile čiji inteztitet prevazilazi otpornost kostiju</a:t>
            </a:r>
          </a:p>
          <a:p>
            <a:endParaRPr lang="sr-Latn-RS" smtClean="0"/>
          </a:p>
          <a:p>
            <a:r>
              <a:rPr lang="sr-Latn-RS" smtClean="0"/>
              <a:t>Patološki prelomi - nastaju na patološki izmenjenoj kosti tako da i minimalna trauma može  dovesti do preloma</a:t>
            </a:r>
          </a:p>
          <a:p>
            <a:endParaRPr lang="sr-Latn-RS" smtClean="0"/>
          </a:p>
          <a:p>
            <a:r>
              <a:rPr lang="sr-Latn-RS" smtClean="0"/>
              <a:t>Stres prelomi - ili prelomi zamora su mala naprsnuća kostiju, u početku neodređen bol koji se povlači nakon 3 do 6 nedelja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Sportske povrede mogu biti:</a:t>
            </a:r>
          </a:p>
          <a:p>
            <a:r>
              <a:rPr lang="sr-Latn-RS" smtClean="0"/>
              <a:t>akutne i hronične</a:t>
            </a:r>
          </a:p>
          <a:p>
            <a:endParaRPr lang="sr-Latn-RS" smtClean="0"/>
          </a:p>
          <a:p>
            <a:r>
              <a:rPr lang="sr-Latn-RS" smtClean="0"/>
              <a:t>kao i endogene i egzogene</a:t>
            </a:r>
          </a:p>
          <a:p>
            <a:endParaRPr lang="sr-Latn-RS" smtClean="0"/>
          </a:p>
          <a:p>
            <a:r>
              <a:rPr lang="sr-Latn-RS" smtClean="0"/>
              <a:t>Endogene - anatomske i fiziološke promene tkiva usled premora i prenaprezanja</a:t>
            </a:r>
          </a:p>
          <a:p>
            <a:endParaRPr lang="sr-Latn-RS" smtClean="0"/>
          </a:p>
          <a:p>
            <a:r>
              <a:rPr lang="sr-Latn-RS" smtClean="0"/>
              <a:t>Egzogene - nastaju delovanjem </a:t>
            </a:r>
            <a:r>
              <a:rPr lang="sr-Latn-RS" smtClean="0"/>
              <a:t>spoljnih </a:t>
            </a:r>
            <a:r>
              <a:rPr lang="sr-Latn-RS" smtClean="0"/>
              <a:t>sila ili agenasa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Tipovi i vrste preloma</a:t>
            </a:r>
          </a:p>
          <a:p>
            <a:r>
              <a:rPr lang="sr-Latn-RS" smtClean="0"/>
              <a:t>fisura ili nasprsnuće</a:t>
            </a:r>
          </a:p>
          <a:p>
            <a:r>
              <a:rPr lang="sr-Latn-RS" smtClean="0"/>
              <a:t>subperiostalni prelomi</a:t>
            </a:r>
          </a:p>
          <a:p>
            <a:r>
              <a:rPr lang="sr-Latn-RS" smtClean="0"/>
              <a:t>kominutivni prrlomi</a:t>
            </a:r>
          </a:p>
          <a:p>
            <a:r>
              <a:rPr lang="sr-Latn-RS" smtClean="0"/>
              <a:t>multifragmentalni prelomi</a:t>
            </a:r>
          </a:p>
          <a:p>
            <a:r>
              <a:rPr lang="sr-Latn-RS" smtClean="0"/>
              <a:t>višestruki prelomi</a:t>
            </a:r>
          </a:p>
          <a:p>
            <a:r>
              <a:rPr lang="sr-Latn-RS" smtClean="0"/>
              <a:t>intraaertikularni prelomi</a:t>
            </a:r>
          </a:p>
          <a:p>
            <a:r>
              <a:rPr lang="sr-Latn-RS" smtClean="0"/>
              <a:t>luksacini prelomi</a:t>
            </a:r>
          </a:p>
          <a:p>
            <a:r>
              <a:rPr lang="sr-Latn-RS" smtClean="0"/>
              <a:t>zelena grančica</a:t>
            </a:r>
          </a:p>
          <a:p>
            <a:r>
              <a:rPr lang="sr-Latn-RS" smtClean="0"/>
              <a:t>avulzovni prelomi</a:t>
            </a:r>
          </a:p>
          <a:p>
            <a:r>
              <a:rPr lang="sr-Latn-RS" smtClean="0"/>
              <a:t>epifizioliza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OBLIK PRELOMA</a:t>
            </a:r>
          </a:p>
          <a:p>
            <a:endParaRPr lang="sr-Latn-RS" smtClean="0"/>
          </a:p>
          <a:p>
            <a:r>
              <a:rPr lang="sr-Latn-RS" smtClean="0"/>
              <a:t>Poprečni prelom</a:t>
            </a:r>
          </a:p>
          <a:p>
            <a:r>
              <a:rPr lang="sr-Latn-RS" smtClean="0"/>
              <a:t>Kosi prelom</a:t>
            </a:r>
          </a:p>
          <a:p>
            <a:r>
              <a:rPr lang="sr-Latn-RS" smtClean="0"/>
              <a:t>Spiralni prelom</a:t>
            </a:r>
          </a:p>
          <a:p>
            <a:r>
              <a:rPr lang="sr-Latn-RS" smtClean="0"/>
              <a:t>Uzdužni prelom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PREMA DISLOKACIJI FRAGMENATA</a:t>
            </a:r>
          </a:p>
          <a:p>
            <a:endParaRPr lang="sr-Latn-RS" smtClean="0"/>
          </a:p>
          <a:p>
            <a:r>
              <a:rPr lang="sr-Latn-RS" smtClean="0"/>
              <a:t>Ad latus - pomeranje u stranu</a:t>
            </a:r>
          </a:p>
          <a:p>
            <a:r>
              <a:rPr lang="sr-Latn-RS" smtClean="0"/>
              <a:t>Ad aksim - pomeranje osovine</a:t>
            </a:r>
          </a:p>
          <a:p>
            <a:r>
              <a:rPr lang="sr-Latn-RS" smtClean="0"/>
              <a:t>Ad longitudinem - pomeranje po dužini</a:t>
            </a:r>
          </a:p>
          <a:p>
            <a:r>
              <a:rPr lang="sr-Latn-RS" smtClean="0"/>
              <a:t>Ad periferiam - pomeranje po obodu 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Podela u odnosu na prekid kontinuiteta kože</a:t>
            </a:r>
          </a:p>
          <a:p>
            <a:endParaRPr lang="sr-Latn-RS" smtClean="0"/>
          </a:p>
          <a:p>
            <a:r>
              <a:rPr lang="sr-Latn-RS" smtClean="0"/>
              <a:t>Otvoreni prelomi imaju prekid kontinuiteta kože i kost prominira spolja, postoji opasnost infekcije</a:t>
            </a:r>
          </a:p>
          <a:p>
            <a:endParaRPr lang="sr-Latn-RS" smtClean="0"/>
          </a:p>
          <a:p>
            <a:r>
              <a:rPr lang="sr-Latn-RS" smtClean="0"/>
              <a:t>Zatvoreni prelomi nema prekida integriteta kože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SIMPTOMATOLOGIJA PRELOMA</a:t>
            </a:r>
          </a:p>
          <a:p>
            <a:endParaRPr lang="sr-Latn-RS" smtClean="0"/>
          </a:p>
          <a:p>
            <a:r>
              <a:rPr lang="sr-Latn-RS" smtClean="0"/>
              <a:t>Bol i palpatorna osetljivost</a:t>
            </a:r>
          </a:p>
          <a:p>
            <a:r>
              <a:rPr lang="sr-Latn-RS" smtClean="0"/>
              <a:t>Mogućnost deformiteta</a:t>
            </a:r>
          </a:p>
          <a:p>
            <a:r>
              <a:rPr lang="sr-Latn-RS" smtClean="0"/>
              <a:t>Patološka pokretljivost</a:t>
            </a:r>
          </a:p>
          <a:p>
            <a:r>
              <a:rPr lang="sr-Latn-RS" smtClean="0"/>
              <a:t>Krepitacija</a:t>
            </a:r>
          </a:p>
          <a:p>
            <a:r>
              <a:rPr lang="sr-Latn-RS" smtClean="0"/>
              <a:t>Gubitak funkcije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ZARASTANJE PRELOMA</a:t>
            </a:r>
          </a:p>
          <a:p>
            <a:endParaRPr lang="sr-Latn-RS" smtClean="0"/>
          </a:p>
          <a:p>
            <a:r>
              <a:rPr lang="sr-Latn-RS" smtClean="0"/>
              <a:t>Faza inflamacije traje  oko 10%</a:t>
            </a:r>
          </a:p>
          <a:p>
            <a:r>
              <a:rPr lang="sr-Latn-RS" smtClean="0"/>
              <a:t>Faza reparacije traje oko 40%</a:t>
            </a:r>
          </a:p>
          <a:p>
            <a:r>
              <a:rPr lang="sr-Latn-RS" smtClean="0"/>
              <a:t>Faza remodeliranja traje oko 70% vremena od potpune konsolidacije vremena </a:t>
            </a:r>
          </a:p>
          <a:p>
            <a:endParaRPr lang="sr-Latn-RS" smtClean="0"/>
          </a:p>
          <a:p>
            <a:r>
              <a:rPr lang="sr-Latn-RS" smtClean="0"/>
              <a:t>Faze se nisu odvojene i preklapaju se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FAZA INFLAMACIJE</a:t>
            </a:r>
          </a:p>
          <a:p>
            <a:endParaRPr lang="sr-Latn-RS" smtClean="0"/>
          </a:p>
          <a:p>
            <a:r>
              <a:rPr lang="sr-Latn-RS" smtClean="0"/>
              <a:t>stvaranja hematoma</a:t>
            </a:r>
          </a:p>
          <a:p>
            <a:r>
              <a:rPr lang="sr-Latn-RS" smtClean="0"/>
              <a:t>izumiranja osteocita</a:t>
            </a:r>
          </a:p>
          <a:p>
            <a:r>
              <a:rPr lang="sr-Latn-RS" smtClean="0"/>
              <a:t>vazodilatacije</a:t>
            </a:r>
          </a:p>
          <a:p>
            <a:r>
              <a:rPr lang="sr-Latn-RS" smtClean="0"/>
              <a:t>povećana propustljivost krvnih sudova</a:t>
            </a:r>
          </a:p>
          <a:p>
            <a:r>
              <a:rPr lang="sr-Latn-RS" smtClean="0"/>
              <a:t>migracije inflamatornih ćelija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FAZA REPARACIJE</a:t>
            </a:r>
          </a:p>
          <a:p>
            <a:endParaRPr lang="sr-Latn-RS" smtClean="0"/>
          </a:p>
          <a:p>
            <a:r>
              <a:rPr lang="sr-Latn-RS" smtClean="0"/>
              <a:t>vaskularnom dilatacijom</a:t>
            </a:r>
          </a:p>
          <a:p>
            <a:r>
              <a:rPr lang="sr-Latn-RS" smtClean="0"/>
              <a:t>proliferacija krvnih sudova</a:t>
            </a:r>
          </a:p>
          <a:p>
            <a:r>
              <a:rPr lang="sr-Latn-RS" smtClean="0"/>
              <a:t>stvaranje granulacionog tkiva</a:t>
            </a:r>
          </a:p>
          <a:p>
            <a:r>
              <a:rPr lang="sr-Latn-RS" smtClean="0"/>
              <a:t>proliferacija mezenhimnih ćelija</a:t>
            </a:r>
          </a:p>
          <a:p>
            <a:r>
              <a:rPr lang="sr-Latn-RS" smtClean="0"/>
              <a:t>promena Ph vrednosti od kisele ka alkalnoj</a:t>
            </a:r>
          </a:p>
          <a:p>
            <a:r>
              <a:rPr lang="sr-Latn-RS" smtClean="0"/>
              <a:t>produkcija kolagenih vlakana</a:t>
            </a:r>
          </a:p>
          <a:p>
            <a:r>
              <a:rPr lang="sr-Latn-RS" smtClean="0"/>
              <a:t>osteoblasti stvaraju vezivni, a kasnije koštanni spoj ili kalus, između fragmenata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FAZA REMODELACIJE</a:t>
            </a:r>
          </a:p>
          <a:p>
            <a:r>
              <a:rPr lang="sr-Latn-RS" smtClean="0"/>
              <a:t>karakteriše je osteoblasna resorpcija i novo koštano tkivo</a:t>
            </a:r>
          </a:p>
          <a:p>
            <a:r>
              <a:rPr lang="sr-Latn-RS" smtClean="0"/>
              <a:t>u ovoj fazi koštane osteogeneze prominentna je endostealna i periostealna kalusna formacija</a:t>
            </a:r>
          </a:p>
          <a:p>
            <a:r>
              <a:rPr lang="sr-Latn-RS" smtClean="0"/>
              <a:t>vaskularizacija kosti</a:t>
            </a:r>
          </a:p>
          <a:p>
            <a:endParaRPr lang="sr-Latn-RS" smtClean="0"/>
          </a:p>
          <a:p>
            <a:r>
              <a:rPr lang="sr-Latn-RS" smtClean="0"/>
              <a:t>FAZE STVARANJA KALUSA</a:t>
            </a:r>
          </a:p>
          <a:p>
            <a:r>
              <a:rPr lang="sr-Latn-RS" smtClean="0"/>
              <a:t>stvaranje hematoma</a:t>
            </a:r>
          </a:p>
          <a:p>
            <a:r>
              <a:rPr lang="sr-Latn-RS" smtClean="0"/>
              <a:t>organizacija hematoma</a:t>
            </a:r>
          </a:p>
          <a:p>
            <a:r>
              <a:rPr lang="sr-Latn-RS" smtClean="0"/>
              <a:t>stvaranje kalusa</a:t>
            </a:r>
          </a:p>
          <a:p>
            <a:r>
              <a:rPr lang="sr-Latn-RS" smtClean="0"/>
              <a:t>remodelovanje kalusa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r>
              <a:rPr lang="sr-Latn-RS" smtClean="0"/>
              <a:t>OSNOVNI PRINCIPI TRETMANA FRAKTURE</a:t>
            </a:r>
          </a:p>
          <a:p>
            <a:r>
              <a:rPr lang="sr-Latn-RS" smtClean="0"/>
              <a:t>FAZA IMOBILIZACIJE</a:t>
            </a:r>
          </a:p>
          <a:p>
            <a:endParaRPr lang="sr-Latn-RS" smtClean="0"/>
          </a:p>
          <a:p>
            <a:r>
              <a:rPr lang="sr-Latn-RS" smtClean="0"/>
              <a:t>Repozicija - manuelna, ekstenzijom ili operativna</a:t>
            </a:r>
          </a:p>
          <a:p>
            <a:r>
              <a:rPr lang="sr-Latn-RS" smtClean="0"/>
              <a:t>Imobilizacija reponiranog preloma </a:t>
            </a:r>
          </a:p>
          <a:p>
            <a:r>
              <a:rPr lang="sr-Latn-RS" smtClean="0"/>
              <a:t>- gipsana </a:t>
            </a:r>
          </a:p>
          <a:p>
            <a:r>
              <a:rPr lang="sr-Latn-RS" smtClean="0"/>
              <a:t>- operativna (osteosinteza, spoljašnji fiksator, artroplastika, artrodeza, osteotomija, resekcija kostiju, amputacija)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Kod direktnih povreda ona nastaje direktnim i isključivim dejstvom povređujuće sile</a:t>
            </a:r>
          </a:p>
          <a:p>
            <a:endParaRPr lang="sr-Latn-RS" smtClean="0"/>
          </a:p>
          <a:p>
            <a:r>
              <a:rPr lang="sr-Latn-RS" smtClean="0"/>
              <a:t>dok kod indirektnih povreda povređujuča sila dovodi do povrede npr. povrede prilikom pada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sr-Latn-RS" smtClean="0"/>
              <a:t>RANA REHABIILTACIJA</a:t>
            </a:r>
          </a:p>
          <a:p>
            <a:r>
              <a:rPr lang="sr-Latn-RS" smtClean="0"/>
              <a:t>Za vreme imobilizacije</a:t>
            </a:r>
          </a:p>
          <a:p>
            <a:r>
              <a:rPr lang="sr-Latn-RS" smtClean="0"/>
              <a:t>- stimulacija osteogeneze</a:t>
            </a:r>
          </a:p>
          <a:p>
            <a:r>
              <a:rPr lang="sr-Latn-RS" smtClean="0"/>
              <a:t>- prevencija komplikacija</a:t>
            </a:r>
          </a:p>
          <a:p>
            <a:endParaRPr lang="sr-Latn-RS" smtClean="0"/>
          </a:p>
          <a:p>
            <a:r>
              <a:rPr lang="sr-Latn-RS" smtClean="0"/>
              <a:t>Nakon skidanja imoblizacije</a:t>
            </a:r>
          </a:p>
          <a:p>
            <a:r>
              <a:rPr lang="sr-Latn-RS" smtClean="0"/>
              <a:t>- povećanje obima pokreta</a:t>
            </a:r>
          </a:p>
          <a:p>
            <a:r>
              <a:rPr lang="sr-Latn-RS" smtClean="0"/>
              <a:t>- povećanje mišićne snage</a:t>
            </a:r>
          </a:p>
          <a:p>
            <a:r>
              <a:rPr lang="sr-Latn-RS" smtClean="0"/>
              <a:t>- povećanje koordinacije pokreta</a:t>
            </a:r>
          </a:p>
          <a:p>
            <a:r>
              <a:rPr lang="sr-Latn-RS" smtClean="0"/>
              <a:t>- povećanje brzine pokreta</a:t>
            </a:r>
          </a:p>
          <a:p>
            <a:r>
              <a:rPr lang="sr-Latn-RS" smtClean="0"/>
              <a:t>- povećanje lokalne i opšte izdrživosti</a:t>
            </a:r>
          </a:p>
          <a:p>
            <a:endParaRPr lang="sr-Latn-RS" smtClean="0"/>
          </a:p>
          <a:p>
            <a:endParaRPr lang="sr-Latn-RS" smtClean="0"/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STIMULACIJA OSTEOGENEZE</a:t>
            </a:r>
          </a:p>
          <a:p>
            <a:r>
              <a:rPr lang="sr-Latn-RS" smtClean="0"/>
              <a:t>statičke kontrakcije</a:t>
            </a:r>
          </a:p>
          <a:p>
            <a:r>
              <a:rPr lang="sr-Latn-RS" smtClean="0"/>
              <a:t>touch oslonac - piezoelektrični efekat</a:t>
            </a:r>
          </a:p>
          <a:p>
            <a:r>
              <a:rPr lang="sr-Latn-RS" smtClean="0"/>
              <a:t>kontrakcija mišića i mobilizacija susednih zglobova</a:t>
            </a:r>
          </a:p>
          <a:p>
            <a:r>
              <a:rPr lang="sr-Latn-RS" smtClean="0"/>
              <a:t>IFS - 90-100Hz ili 100Hz 30mA 1-2X</a:t>
            </a:r>
          </a:p>
          <a:p>
            <a:r>
              <a:rPr lang="sr-Latn-RS" smtClean="0"/>
              <a:t>IMP</a:t>
            </a:r>
          </a:p>
          <a:p>
            <a:r>
              <a:rPr lang="sr-Latn-RS" smtClean="0"/>
              <a:t>UV</a:t>
            </a:r>
          </a:p>
          <a:p>
            <a:r>
              <a:rPr lang="sr-Latn-RS" smtClean="0"/>
              <a:t>Laseroterapija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REHABILITACIJA NAKON SKIDANJA IMOBILIZACIJE</a:t>
            </a:r>
          </a:p>
          <a:p>
            <a:endParaRPr lang="sr-Latn-RS" smtClean="0"/>
          </a:p>
          <a:p>
            <a:r>
              <a:rPr lang="sr-Latn-RS" smtClean="0"/>
              <a:t>Termoterapija</a:t>
            </a:r>
          </a:p>
          <a:p>
            <a:r>
              <a:rPr lang="sr-Latn-RS" smtClean="0"/>
              <a:t>- kriomasaža</a:t>
            </a:r>
          </a:p>
          <a:p>
            <a:r>
              <a:rPr lang="sr-Latn-RS" smtClean="0"/>
              <a:t>- tople diferentne zone (parafin, IR zraci, KTD ili mikrotalasi)</a:t>
            </a:r>
          </a:p>
          <a:p>
            <a:endParaRPr lang="sr-Latn-RS" smtClean="0"/>
          </a:p>
          <a:p>
            <a:r>
              <a:rPr lang="sr-Latn-RS" smtClean="0"/>
              <a:t>Elektroterapija (SG, EF, DDS, Ledukove struje, ES Sp oblik, IFS, TENS)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Magnetoterapija </a:t>
            </a:r>
          </a:p>
          <a:p>
            <a:r>
              <a:rPr lang="sr-Latn-RS" smtClean="0"/>
              <a:t>Laseroterapija</a:t>
            </a:r>
          </a:p>
          <a:p>
            <a:r>
              <a:rPr lang="sr-Latn-RS" smtClean="0"/>
              <a:t>UZ</a:t>
            </a:r>
          </a:p>
          <a:p>
            <a:r>
              <a:rPr lang="sr-Latn-RS" smtClean="0"/>
              <a:t>UV</a:t>
            </a:r>
          </a:p>
          <a:p>
            <a:r>
              <a:rPr lang="sr-Latn-RS" smtClean="0"/>
              <a:t>KTH</a:t>
            </a:r>
          </a:p>
          <a:p>
            <a:r>
              <a:rPr lang="sr-Latn-RS" smtClean="0"/>
              <a:t>Hidroterapija</a:t>
            </a:r>
          </a:p>
          <a:p>
            <a:r>
              <a:rPr lang="sr-Latn-RS" smtClean="0"/>
              <a:t>Masaža</a:t>
            </a:r>
          </a:p>
          <a:p>
            <a:r>
              <a:rPr lang="sr-Latn-RS" smtClean="0"/>
              <a:t>Vakusak - hipobarična terapija</a:t>
            </a:r>
          </a:p>
          <a:p>
            <a:endParaRPr lang="sr-Latn-RS" smtClean="0"/>
          </a:p>
          <a:p>
            <a:r>
              <a:rPr lang="sr-Latn-RS" smtClean="0"/>
              <a:t>Terapija radom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povrede mekotkivnih struktura uzrokovane endogenim i egzogenim uzročnicima</a:t>
            </a:r>
          </a:p>
          <a:p>
            <a:endParaRPr lang="sr-Latn-RS" smtClean="0"/>
          </a:p>
          <a:p>
            <a:r>
              <a:rPr lang="sr-Latn-RS" smtClean="0"/>
              <a:t>Endogene - anatomske i fiziološke promene tkiva usled premora i prenaprezanja</a:t>
            </a:r>
          </a:p>
          <a:p>
            <a:endParaRPr lang="sr-Latn-RS" smtClean="0"/>
          </a:p>
          <a:p>
            <a:r>
              <a:rPr lang="sr-Latn-RS" smtClean="0"/>
              <a:t>Egzogene - nastaju delovanjem spoljniih sila ili agenasa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r>
              <a:rPr lang="sr-Latn-RS" smtClean="0"/>
              <a:t>Endogene povrede</a:t>
            </a:r>
          </a:p>
          <a:p>
            <a:endParaRPr lang="sr-Latn-RS" smtClean="0"/>
          </a:p>
          <a:p>
            <a:r>
              <a:rPr lang="sr-Latn-RS" smtClean="0"/>
              <a:t>Akutna povreda kada rezultiraju neposrednom simptomatologijom - avulzivni prelom</a:t>
            </a:r>
          </a:p>
          <a:p>
            <a:endParaRPr lang="sr-Latn-RS" smtClean="0"/>
          </a:p>
          <a:p>
            <a:r>
              <a:rPr lang="sr-Latn-RS" smtClean="0"/>
              <a:t>Hronnična povreda nastaje kao rezultat kumulativnog i ponavljajućeg uzročnika povrede - ruptura tetive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Egzogene povrede - dejstvo spoljne sile</a:t>
            </a:r>
          </a:p>
          <a:p>
            <a:endParaRPr lang="sr-Latn-RS" smtClean="0"/>
          </a:p>
          <a:p>
            <a:r>
              <a:rPr lang="sr-Latn-RS" smtClean="0"/>
              <a:t>zavisno da li oštećen integritet kože </a:t>
            </a:r>
          </a:p>
          <a:p>
            <a:endParaRPr lang="sr-Latn-RS" smtClean="0"/>
          </a:p>
          <a:p>
            <a:r>
              <a:rPr lang="sr-Latn-RS" smtClean="0"/>
              <a:t>Otvorene - dolazi do povrede kože, potkožnog tkiva, krvnih sudova, nerava, zglobnih struktura i kostiju</a:t>
            </a:r>
          </a:p>
          <a:p>
            <a:endParaRPr lang="sr-Latn-RS" smtClean="0"/>
          </a:p>
          <a:p>
            <a:r>
              <a:rPr lang="sr-Latn-RS" smtClean="0"/>
              <a:t>Zatvorene - indirektnim dejstvom dolazi do povreda mišića, ligamenata, zglobova i kostiju bez oštećenja integriteta kože</a:t>
            </a:r>
          </a:p>
          <a:p>
            <a:endParaRPr lang="sr-Latn-RS" smtClean="0"/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Klinički entiteti</a:t>
            </a:r>
          </a:p>
          <a:p>
            <a:endParaRPr lang="sr-Latn-RS" smtClean="0"/>
          </a:p>
          <a:p>
            <a:r>
              <a:rPr lang="sr-Latn-RS" smtClean="0"/>
              <a:t>KONTUZIJE </a:t>
            </a:r>
          </a:p>
          <a:p>
            <a:endParaRPr lang="sr-Latn-RS" smtClean="0"/>
          </a:p>
          <a:p>
            <a:r>
              <a:rPr lang="sr-Latn-RS" smtClean="0"/>
              <a:t>nagnječenje mišića, tetiva, nerava i zglobova</a:t>
            </a:r>
          </a:p>
          <a:p>
            <a:r>
              <a:rPr lang="sr-Latn-RS" smtClean="0"/>
              <a:t>pod dejstvom sile dolazi do manjeg ili većeg oštećenja tkiva</a:t>
            </a:r>
          </a:p>
          <a:p>
            <a:r>
              <a:rPr lang="sr-Latn-RS" smtClean="0"/>
              <a:t>bol, otok, hematom, ograničenom funkcijom</a:t>
            </a:r>
          </a:p>
          <a:p>
            <a:r>
              <a:rPr lang="sr-Latn-RS" smtClean="0"/>
              <a:t>poovreda ograničena na deo tela na koji je delovala dinamična sila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smtClean="0"/>
              <a:t>Sportske povrede mekih tkiva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r>
              <a:rPr lang="sr-Latn-RS" smtClean="0"/>
              <a:t>DISTORZIJA</a:t>
            </a:r>
          </a:p>
          <a:p>
            <a:r>
              <a:rPr lang="sr-Latn-RS" smtClean="0"/>
              <a:t>uganuće (uvrnuće) zgloba predstavlja skup povreda ligamenata, kapsule, sinovije i tetivnih pripoja</a:t>
            </a:r>
          </a:p>
          <a:p>
            <a:r>
              <a:rPr lang="sr-Latn-RS" smtClean="0"/>
              <a:t>I stepen - elongaciona distorzija</a:t>
            </a:r>
          </a:p>
          <a:p>
            <a:r>
              <a:rPr lang="sr-Latn-RS" smtClean="0"/>
              <a:t>istezanje ligamentarnog aparata, kapsule i sinovije, bez prekida integriteta ligamenata</a:t>
            </a:r>
          </a:p>
          <a:p>
            <a:r>
              <a:rPr lang="sr-Latn-RS" smtClean="0"/>
              <a:t>II stepen - laceraciona distorzija</a:t>
            </a:r>
          </a:p>
          <a:p>
            <a:r>
              <a:rPr lang="sr-Latn-RS" smtClean="0"/>
              <a:t>delimičan prekid kontinuitet ligamenata i sitnih krvnih sudova (hematom)</a:t>
            </a:r>
          </a:p>
          <a:p>
            <a:r>
              <a:rPr lang="sr-Latn-RS" smtClean="0"/>
              <a:t>III stepen - rupturacione distorzije </a:t>
            </a:r>
          </a:p>
          <a:p>
            <a:r>
              <a:rPr lang="sr-Latn-RS" smtClean="0"/>
              <a:t>prekid ligamenata, kapsule, krvnih sudova</a:t>
            </a:r>
          </a:p>
          <a:p>
            <a:endParaRPr lang="sr-Latn-RS" smtClean="0"/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1734</Words>
  <Application>Microsoft Office PowerPoint</Application>
  <PresentationFormat>On-screen Show (4:3)</PresentationFormat>
  <Paragraphs>354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Oriel</vt:lpstr>
      <vt:lpstr>Sportske povrede</vt:lpstr>
      <vt:lpstr>Sportske povrede</vt:lpstr>
      <vt:lpstr>Sportske povrde</vt:lpstr>
      <vt:lpstr>Sportske povrede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  <vt:lpstr>Sportske povrede mekih tkiva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Sportske povrede</dc:title>
  <dc:creator>Oliver</dc:creator>
  <cp:lastModifiedBy>Oliver</cp:lastModifiedBy>
  <cp:revision>29</cp:revision>
  <dcterms:created xsi:type="dcterms:W3CDTF">2015-03-20T00:02:35Z</dcterms:created>
  <dcterms:modified xsi:type="dcterms:W3CDTF">2015-03-20T04:35:38Z</dcterms:modified>
</cp:coreProperties>
</file>