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3" r:id="rId7"/>
    <p:sldId id="265" r:id="rId8"/>
    <p:sldId id="267" r:id="rId9"/>
    <p:sldId id="264" r:id="rId10"/>
    <p:sldId id="274" r:id="rId11"/>
    <p:sldId id="279" r:id="rId12"/>
    <p:sldId id="280" r:id="rId13"/>
    <p:sldId id="281" r:id="rId14"/>
    <p:sldId id="282" r:id="rId15"/>
    <p:sldId id="283" r:id="rId16"/>
    <p:sldId id="284" r:id="rId17"/>
    <p:sldId id="268" r:id="rId18"/>
    <p:sldId id="285" r:id="rId19"/>
    <p:sldId id="286" r:id="rId20"/>
    <p:sldId id="287" r:id="rId21"/>
    <p:sldId id="288" r:id="rId22"/>
    <p:sldId id="269" r:id="rId23"/>
    <p:sldId id="289" r:id="rId24"/>
    <p:sldId id="270" r:id="rId25"/>
    <p:sldId id="290" r:id="rId26"/>
    <p:sldId id="271" r:id="rId27"/>
    <p:sldId id="260" r:id="rId28"/>
    <p:sldId id="261" r:id="rId29"/>
    <p:sldId id="262" r:id="rId30"/>
    <p:sldId id="272" r:id="rId31"/>
    <p:sldId id="273" r:id="rId32"/>
    <p:sldId id="277" r:id="rId33"/>
    <p:sldId id="27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A92B76E-3207-4C61-845C-66C06A0188D2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4EA4A2-17C2-406D-A52D-45FD6332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B76E-3207-4C61-845C-66C06A0188D2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A4A2-17C2-406D-A52D-45FD6332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B76E-3207-4C61-845C-66C06A0188D2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A4A2-17C2-406D-A52D-45FD6332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92B76E-3207-4C61-845C-66C06A0188D2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4EA4A2-17C2-406D-A52D-45FD6332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A92B76E-3207-4C61-845C-66C06A0188D2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4EA4A2-17C2-406D-A52D-45FD6332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B76E-3207-4C61-845C-66C06A0188D2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A4A2-17C2-406D-A52D-45FD6332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B76E-3207-4C61-845C-66C06A0188D2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A4A2-17C2-406D-A52D-45FD6332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92B76E-3207-4C61-845C-66C06A0188D2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4EA4A2-17C2-406D-A52D-45FD6332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B76E-3207-4C61-845C-66C06A0188D2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EA4A2-17C2-406D-A52D-45FD6332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92B76E-3207-4C61-845C-66C06A0188D2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4EA4A2-17C2-406D-A52D-45FD6332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92B76E-3207-4C61-845C-66C06A0188D2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4EA4A2-17C2-406D-A52D-45FD6332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92B76E-3207-4C61-845C-66C06A0188D2}" type="datetimeFigureOut">
              <a:rPr lang="en-US" smtClean="0"/>
              <a:pPr/>
              <a:t>10/7/2014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4EA4A2-17C2-406D-A52D-45FD6332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UVOD U </a:t>
            </a:r>
            <a:r>
              <a:rPr lang="en-US" sz="3200" dirty="0" smtClean="0"/>
              <a:t>KLINI</a:t>
            </a:r>
            <a:r>
              <a:rPr lang="sr-Latn-RS" sz="3200" smtClean="0"/>
              <a:t>ČKU </a:t>
            </a:r>
            <a:r>
              <a:rPr lang="en-US" sz="3200" smtClean="0"/>
              <a:t>KINEZITERAPIJU</a:t>
            </a:r>
            <a:endParaRPr 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Lange - Andersen formula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>
                <a:latin typeface="+mj-lt"/>
                <a:cs typeface="Times New Roman" pitchFamily="18" charset="0"/>
              </a:rPr>
              <a:t>Naučno preporučene doze fizičke aktivnosti su zasnovane na fiziološkim istraživanjima sedamdesetih i osamdesetih godina u sportskoj medicini. </a:t>
            </a:r>
            <a:endParaRPr lang="sr-Latn-CS" smtClean="0">
              <a:latin typeface="+mj-lt"/>
              <a:cs typeface="Times New Roman" pitchFamily="18" charset="0"/>
            </a:endParaRPr>
          </a:p>
          <a:p>
            <a:r>
              <a:rPr lang="en-US" smtClean="0">
                <a:latin typeface="+mj-lt"/>
                <a:cs typeface="Times New Roman" pitchFamily="18" charset="0"/>
              </a:rPr>
              <a:t>Od l990 godine od strane udruženja američkih sportskih lekara preporučeno je da se telesna aktivnost obavlja 3-5 puta nedeljeno u trajanju od 20-60 minuta sa intenzitetom od 60-90% maksimalne frekvencije srca. </a:t>
            </a:r>
            <a:endParaRPr lang="sr-Latn-CS" smtClean="0">
              <a:latin typeface="+mj-lt"/>
              <a:cs typeface="Times New Roman" pitchFamily="18" charset="0"/>
            </a:endParaRPr>
          </a:p>
          <a:p>
            <a:r>
              <a:rPr lang="en-US" b="1" smtClean="0">
                <a:latin typeface="+mj-lt"/>
                <a:cs typeface="Times New Roman" pitchFamily="18" charset="0"/>
              </a:rPr>
              <a:t>Max SF</a:t>
            </a:r>
            <a:r>
              <a:rPr lang="sr-Latn-CS" b="1" smtClean="0">
                <a:latin typeface="+mj-lt"/>
                <a:cs typeface="Times New Roman" pitchFamily="18" charset="0"/>
              </a:rPr>
              <a:t> </a:t>
            </a:r>
            <a:r>
              <a:rPr lang="en-US" b="1" smtClean="0">
                <a:latin typeface="+mj-lt"/>
                <a:cs typeface="Times New Roman" pitchFamily="18" charset="0"/>
              </a:rPr>
              <a:t>=</a:t>
            </a:r>
            <a:r>
              <a:rPr lang="sr-Latn-CS" b="1" smtClean="0">
                <a:latin typeface="+mj-lt"/>
                <a:cs typeface="Times New Roman" pitchFamily="18" charset="0"/>
              </a:rPr>
              <a:t> </a:t>
            </a:r>
            <a:r>
              <a:rPr lang="en-US" b="1" smtClean="0">
                <a:latin typeface="+mj-lt"/>
                <a:cs typeface="Times New Roman" pitchFamily="18" charset="0"/>
              </a:rPr>
              <a:t>210</a:t>
            </a:r>
            <a:r>
              <a:rPr lang="sr-Latn-CS" b="1" smtClean="0">
                <a:latin typeface="+mj-lt"/>
                <a:cs typeface="Times New Roman" pitchFamily="18" charset="0"/>
              </a:rPr>
              <a:t> </a:t>
            </a:r>
            <a:r>
              <a:rPr lang="en-US" b="1" smtClean="0">
                <a:latin typeface="+mj-lt"/>
                <a:cs typeface="Times New Roman" pitchFamily="18" charset="0"/>
              </a:rPr>
              <a:t>- god</a:t>
            </a:r>
            <a:r>
              <a:rPr lang="sr-Latn-CS" b="1" smtClean="0">
                <a:latin typeface="+mj-lt"/>
                <a:cs typeface="Times New Roman" pitchFamily="18" charset="0"/>
              </a:rPr>
              <a:t>ine</a:t>
            </a:r>
            <a:r>
              <a:rPr lang="en-US" b="1" smtClean="0">
                <a:latin typeface="+mj-lt"/>
                <a:cs typeface="Times New Roman" pitchFamily="18" charset="0"/>
              </a:rPr>
              <a:t> starosti </a:t>
            </a:r>
            <a:r>
              <a:rPr lang="en-US" b="1" smtClean="0">
                <a:latin typeface="+mj-lt"/>
                <a:cs typeface="Times New Roman" pitchFamily="18" charset="0"/>
                <a:sym typeface="Symbol" pitchFamily="18" charset="2"/>
              </a:rPr>
              <a:t></a:t>
            </a:r>
            <a:r>
              <a:rPr lang="sr-Latn-CS" b="1" smtClean="0">
                <a:latin typeface="+mj-lt"/>
                <a:cs typeface="Times New Roman" pitchFamily="18" charset="0"/>
                <a:sym typeface="Symbol" pitchFamily="18" charset="2"/>
              </a:rPr>
              <a:t> </a:t>
            </a:r>
            <a:r>
              <a:rPr lang="en-US" b="1" smtClean="0">
                <a:latin typeface="+mj-lt"/>
                <a:cs typeface="Times New Roman" pitchFamily="18" charset="0"/>
              </a:rPr>
              <a:t>5 </a:t>
            </a:r>
            <a:r>
              <a:rPr lang="sr-Latn-CS" b="1" smtClean="0">
                <a:latin typeface="+mj-lt"/>
                <a:cs typeface="Times New Roman" pitchFamily="18" charset="0"/>
              </a:rPr>
              <a:t>         </a:t>
            </a:r>
            <a:r>
              <a:rPr lang="en-US" b="1" smtClean="0">
                <a:latin typeface="+mj-lt"/>
                <a:cs typeface="Times New Roman" pitchFamily="18" charset="0"/>
              </a:rPr>
              <a:t>(Lange-Andersen,1971).</a:t>
            </a:r>
            <a:endParaRPr lang="en-GB" smtClean="0">
              <a:latin typeface="+mj-lt"/>
              <a:cs typeface="Times New Roman" pitchFamily="18" charset="0"/>
            </a:endParaRP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Neurofiziološke osnove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Svaka mišićna aktivnost je kontrolisana putem refleksne ili svesne kontrole.</a:t>
            </a:r>
          </a:p>
          <a:p>
            <a:r>
              <a:rPr lang="sr-Latn-CS" smtClean="0"/>
              <a:t>Nervni sistem čoveka predstavlja jedan integrativni sistem koji je raspoređen po nivoima.</a:t>
            </a:r>
          </a:p>
          <a:p>
            <a:r>
              <a:rPr lang="sr-Latn-CS" smtClean="0"/>
              <a:t>Kortikalni nivo – moždana kora upravlja svim našim funkcijama bile one svesno ili refleksno automatizovane.</a:t>
            </a:r>
          </a:p>
          <a:p>
            <a:r>
              <a:rPr lang="sr-Latn-CS" smtClean="0"/>
              <a:t>Subkortikalni nivo – ima svoje autoregulacijske funkcije pod kontrolom višeg nivoa.</a:t>
            </a:r>
          </a:p>
          <a:p>
            <a:r>
              <a:rPr lang="sr-Latn-CS" smtClean="0"/>
              <a:t>Spinalni nivo – nivo refleksnog tipa, koji je ujedno i sprovodni aparat za ushodne ili nishodne informacije.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Neurofiziološke osnove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Efektorni organ kod motoričke funkcije je mišić.</a:t>
            </a:r>
          </a:p>
          <a:p>
            <a:r>
              <a:rPr lang="sr-Latn-CS" smtClean="0"/>
              <a:t>Osnovna mišićna jedinica je ,,motorna jedinica”</a:t>
            </a:r>
          </a:p>
          <a:p>
            <a:r>
              <a:rPr lang="sr-Latn-CS" smtClean="0"/>
              <a:t>Svaka motorna jedinica zavisi od funkcije mišića i ima određen broj miofibrila.</a:t>
            </a:r>
          </a:p>
          <a:p>
            <a:r>
              <a:rPr lang="sr-Latn-CS" smtClean="0"/>
              <a:t>Motorna jedinica je inervisana od strane jedne motorne ćelije iz prednjih rogova kičmene moždine i preko aksona gradi spojnicu – neuromišićna motorna ploča.</a:t>
            </a:r>
          </a:p>
          <a:p>
            <a:r>
              <a:rPr lang="sr-Latn-CS" smtClean="0"/>
              <a:t>Kod organskih oštećenja dolazi do narušavanja funkcionalne celine i pokret se gubi.</a:t>
            </a:r>
          </a:p>
          <a:p>
            <a:r>
              <a:rPr lang="sr-Latn-CS" smtClean="0"/>
              <a:t>Cilj KT je formiranje novog motoričkog obrasca.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Neurofiziološke osnove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Učenje novih pokreta zasniva se na modifikaciji stereotipnih pokreta.</a:t>
            </a:r>
          </a:p>
          <a:p>
            <a:r>
              <a:rPr lang="sr-Latn-CS" smtClean="0"/>
              <a:t>Modifikacija se odigrava u girusu praecentralisu, a pod delovanjem informacija spoljne sredine ili iz receptora lokomotornog sistema.</a:t>
            </a:r>
          </a:p>
          <a:p>
            <a:r>
              <a:rPr lang="sr-Latn-CS" smtClean="0"/>
              <a:t>Welfand 1968 je postavio novi koncept u lečenju i modifikaciji stereotopnih pokreta.</a:t>
            </a:r>
          </a:p>
          <a:p>
            <a:r>
              <a:rPr lang="sr-Latn-CS" smtClean="0"/>
              <a:t>Naime, informacije omogućuju da se preko CNS-a upoređuju sa predhodnim motoričkim obrascima i da se tako formira nova šema motoričkih aktivnosti</a:t>
            </a:r>
          </a:p>
          <a:p>
            <a:r>
              <a:rPr lang="sr-Latn-CS" smtClean="0"/>
              <a:t>Nova šema se engramiše kao ,,memorija”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Neurofiziološke osnove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Aferentni sistem vodi informaciju do CNS-a, postavljaju se sledeći zadaci:</a:t>
            </a:r>
          </a:p>
          <a:p>
            <a:r>
              <a:rPr lang="sr-Latn-CS" smtClean="0"/>
              <a:t>Obrada zavisi od kvaliteta informacija i motivacije</a:t>
            </a:r>
          </a:p>
          <a:p>
            <a:r>
              <a:rPr lang="sr-Latn-CS" smtClean="0"/>
              <a:t>Svaka informacija se upoređuje sa postojećim obrascem (memorijom) i onda se izdaje naredba za eferenciju</a:t>
            </a:r>
          </a:p>
          <a:p>
            <a:r>
              <a:rPr lang="sr-Latn-CS" smtClean="0"/>
              <a:t>Rizik i saznanje utiču na odluku – ako se jedna motorička onformacija koristi svakodnevno počinje da se menja i formira se nova motorička šema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Neurofiziološke osnove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Uloga terapeuta je sa svojim aktivnostima odnosno motoričkim signalima sa periferije ka CNS-u olakša odluku i tako aktivno vodi promeni motoričkog obrasca.</a:t>
            </a:r>
          </a:p>
          <a:p>
            <a:r>
              <a:rPr lang="sr-Latn-CS" smtClean="0"/>
              <a:t>Faza generalizacije – u početku nekoordinisani, grubi i energetski skupi.</a:t>
            </a:r>
          </a:p>
          <a:p>
            <a:r>
              <a:rPr lang="sr-Latn-CS" smtClean="0"/>
              <a:t>Faza koncentracije – putem koncentrisanja ekscitacije i diferencijalne inhibicije nepotrebnih učesnika u mišićnoj kontrakciji.</a:t>
            </a:r>
          </a:p>
          <a:p>
            <a:r>
              <a:rPr lang="sr-Latn-CS" smtClean="0"/>
              <a:t>Faza automatizacije – ponavljanje pokreta dovodi do formiranja glatkog automatskog motoričkog obrasca i čvrstog engrama. 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Neurofiziološke osnove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Prema </a:t>
            </a:r>
            <a:r>
              <a:rPr lang="x-none" smtClean="0"/>
              <a:t>Kotke</a:t>
            </a:r>
            <a:r>
              <a:rPr lang="sr-Latn-CS" smtClean="0"/>
              <a:t>ovoj</a:t>
            </a:r>
            <a:r>
              <a:rPr lang="x-none" smtClean="0"/>
              <a:t> analiz</a:t>
            </a:r>
            <a:r>
              <a:rPr lang="sr-Latn-CS" smtClean="0"/>
              <a:t>i</a:t>
            </a:r>
            <a:r>
              <a:rPr lang="x-none" smtClean="0"/>
              <a:t> engramisanja pokreta</a:t>
            </a:r>
            <a:r>
              <a:rPr lang="sr-Latn-CS" smtClean="0"/>
              <a:t>:</a:t>
            </a:r>
          </a:p>
          <a:p>
            <a:pPr>
              <a:defRPr/>
            </a:pPr>
            <a:endParaRPr lang="sr-Latn-CS" smtClean="0"/>
          </a:p>
          <a:p>
            <a:pPr>
              <a:defRPr/>
            </a:pPr>
            <a:r>
              <a:rPr lang="x-none" smtClean="0"/>
              <a:t>10 pokreta</a:t>
            </a:r>
            <a:r>
              <a:rPr lang="sr-Latn-CS" smtClean="0"/>
              <a:t> - </a:t>
            </a:r>
            <a:r>
              <a:rPr lang="x-none" smtClean="0"/>
              <a:t>nema pamćenja pokreta</a:t>
            </a:r>
          </a:p>
          <a:p>
            <a:pPr>
              <a:defRPr/>
            </a:pPr>
            <a:r>
              <a:rPr lang="x-none" smtClean="0"/>
              <a:t>100 pokreta</a:t>
            </a:r>
            <a:r>
              <a:rPr lang="sr-Latn-CS" smtClean="0"/>
              <a:t> - </a:t>
            </a:r>
            <a:r>
              <a:rPr lang="x-none" smtClean="0"/>
              <a:t>bledi engram</a:t>
            </a:r>
          </a:p>
          <a:p>
            <a:pPr>
              <a:defRPr/>
            </a:pPr>
            <a:r>
              <a:rPr lang="x-none" smtClean="0"/>
              <a:t>1000</a:t>
            </a:r>
            <a:r>
              <a:rPr lang="sr-Latn-CS" smtClean="0"/>
              <a:t> - </a:t>
            </a:r>
            <a:r>
              <a:rPr lang="x-none" smtClean="0"/>
              <a:t>10.000</a:t>
            </a:r>
            <a:r>
              <a:rPr lang="sr-Latn-CS" smtClean="0"/>
              <a:t> - </a:t>
            </a:r>
            <a:r>
              <a:rPr lang="x-none" smtClean="0"/>
              <a:t>dobar engram</a:t>
            </a:r>
            <a:r>
              <a:rPr lang="sr-Latn-CS" smtClean="0"/>
              <a:t> (energetsko skup)</a:t>
            </a:r>
            <a:endParaRPr lang="x-none" smtClean="0"/>
          </a:p>
          <a:p>
            <a:pPr>
              <a:defRPr/>
            </a:pPr>
            <a:r>
              <a:rPr lang="x-none" smtClean="0"/>
              <a:t>100.000</a:t>
            </a:r>
            <a:r>
              <a:rPr lang="sr-Latn-CS" smtClean="0"/>
              <a:t> - </a:t>
            </a:r>
            <a:r>
              <a:rPr lang="x-none" smtClean="0"/>
              <a:t>značajan engram</a:t>
            </a:r>
            <a:r>
              <a:rPr lang="sr-Latn-CS" smtClean="0"/>
              <a:t> (energetsko skup)</a:t>
            </a:r>
            <a:endParaRPr lang="x-none" smtClean="0"/>
          </a:p>
          <a:p>
            <a:pPr>
              <a:defRPr/>
            </a:pPr>
            <a:r>
              <a:rPr lang="x-none" smtClean="0"/>
              <a:t>1.000.000</a:t>
            </a:r>
            <a:r>
              <a:rPr lang="sr-Latn-CS" smtClean="0"/>
              <a:t> - </a:t>
            </a:r>
            <a:r>
              <a:rPr lang="x-none" smtClean="0"/>
              <a:t>automatozovan pokret koji se ne zaboravlja</a:t>
            </a:r>
            <a:r>
              <a:rPr lang="sr-Latn-CS" smtClean="0"/>
              <a:t> (energetski jeftini)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Anatomske osnove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koštani sistem, </a:t>
            </a:r>
          </a:p>
          <a:p>
            <a:r>
              <a:rPr lang="en-US" smtClean="0"/>
              <a:t>zglobovi, </a:t>
            </a:r>
          </a:p>
          <a:p>
            <a:r>
              <a:rPr lang="en-US" smtClean="0"/>
              <a:t>mišići, </a:t>
            </a:r>
          </a:p>
          <a:p>
            <a:r>
              <a:rPr lang="en-US" smtClean="0"/>
              <a:t>periferni nervni sistem</a:t>
            </a:r>
            <a:r>
              <a:rPr lang="sr-Latn-CS" smtClean="0"/>
              <a:t> i</a:t>
            </a:r>
          </a:p>
          <a:p>
            <a:r>
              <a:rPr lang="sr-Latn-CS" smtClean="0"/>
              <a:t>centralni nervni sistem.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Opšti ciljevi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endParaRPr lang="sr-Latn-CS" smtClean="0"/>
          </a:p>
          <a:p>
            <a:pPr>
              <a:defRPr/>
            </a:pPr>
            <a:r>
              <a:rPr lang="x-none" smtClean="0"/>
              <a:t>Održavanje obima pokreta u zglobovima</a:t>
            </a:r>
          </a:p>
          <a:p>
            <a:pPr>
              <a:defRPr/>
            </a:pPr>
            <a:r>
              <a:rPr lang="x-none" smtClean="0"/>
              <a:t>Povećanje mišićne snage</a:t>
            </a:r>
          </a:p>
          <a:p>
            <a:pPr>
              <a:defRPr/>
            </a:pPr>
            <a:r>
              <a:rPr lang="x-none" smtClean="0"/>
              <a:t>Poboljšanje koordinacije –</a:t>
            </a:r>
            <a:r>
              <a:rPr lang="sr-Latn-CS" smtClean="0"/>
              <a:t> </a:t>
            </a:r>
            <a:r>
              <a:rPr lang="x-none" smtClean="0"/>
              <a:t>precizno, skladno i svrsihodno izvođenje pokreta</a:t>
            </a:r>
          </a:p>
          <a:p>
            <a:pPr>
              <a:defRPr/>
            </a:pPr>
            <a:r>
              <a:rPr lang="x-none" smtClean="0"/>
              <a:t>Poboljšanje brzine pokreta</a:t>
            </a:r>
          </a:p>
          <a:p>
            <a:pPr>
              <a:defRPr/>
            </a:pPr>
            <a:r>
              <a:rPr lang="x-none" smtClean="0"/>
              <a:t>Povećanje opšte izdr</a:t>
            </a:r>
            <a:r>
              <a:rPr lang="sr-Latn-CS" smtClean="0"/>
              <a:t>ž</a:t>
            </a:r>
            <a:r>
              <a:rPr lang="x-none" smtClean="0"/>
              <a:t>ljivosti</a:t>
            </a:r>
            <a:endParaRPr lang="x-none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Sekundarni ciljevi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endParaRPr lang="sr-Latn-CS" smtClean="0"/>
          </a:p>
          <a:p>
            <a:pPr>
              <a:defRPr/>
            </a:pPr>
            <a:r>
              <a:rPr lang="x-none" smtClean="0"/>
              <a:t>Poboljšanje cirkulacije i trofike </a:t>
            </a:r>
          </a:p>
          <a:p>
            <a:pPr>
              <a:defRPr/>
            </a:pPr>
            <a:r>
              <a:rPr lang="x-none" smtClean="0"/>
              <a:t>Poboljšanje metaboličkih procesa</a:t>
            </a:r>
          </a:p>
          <a:p>
            <a:pPr>
              <a:defRPr/>
            </a:pPr>
            <a:r>
              <a:rPr lang="x-none" smtClean="0"/>
              <a:t>Redukcija bolova</a:t>
            </a:r>
          </a:p>
          <a:p>
            <a:pPr>
              <a:defRPr/>
            </a:pPr>
            <a:r>
              <a:rPr lang="x-none" smtClean="0"/>
              <a:t>Relaksacija</a:t>
            </a:r>
          </a:p>
          <a:p>
            <a:pPr>
              <a:defRPr/>
            </a:pPr>
            <a:r>
              <a:rPr lang="x-none" smtClean="0"/>
              <a:t>Uspostavljanje psihičke stabilnosti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Istorijat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>
                <a:latin typeface="+mj-lt"/>
                <a:cs typeface="Times New Roman" pitchFamily="18" charset="0"/>
              </a:rPr>
              <a:t>U antičkim kulturama kretanje je smatrano kao najznačajniji faktor fizičkog i psihičkog zdravlja. </a:t>
            </a:r>
          </a:p>
          <a:p>
            <a:r>
              <a:rPr lang="en-US" smtClean="0">
                <a:latin typeface="+mj-lt"/>
                <a:cs typeface="Times New Roman" pitchFamily="18" charset="0"/>
              </a:rPr>
              <a:t>U staroj Grčkoj telesna aktivnost je bila životni moto i pridava</a:t>
            </a:r>
            <a:r>
              <a:rPr lang="sr-Latn-CS" smtClean="0">
                <a:latin typeface="+mj-lt"/>
                <a:cs typeface="Times New Roman" pitchFamily="18" charset="0"/>
              </a:rPr>
              <a:t>la</a:t>
            </a:r>
            <a:r>
              <a:rPr lang="en-US" smtClean="0">
                <a:latin typeface="+mj-lt"/>
                <a:cs typeface="Times New Roman" pitchFamily="18" charset="0"/>
              </a:rPr>
              <a:t> </a:t>
            </a:r>
            <a:r>
              <a:rPr lang="sr-Latn-CS" smtClean="0">
                <a:latin typeface="+mj-lt"/>
                <a:cs typeface="Times New Roman" pitchFamily="18" charset="0"/>
              </a:rPr>
              <a:t>joj </a:t>
            </a:r>
            <a:r>
              <a:rPr lang="en-US" smtClean="0">
                <a:latin typeface="+mj-lt"/>
                <a:cs typeface="Times New Roman" pitchFamily="18" charset="0"/>
              </a:rPr>
              <a:t>se velika pa</a:t>
            </a:r>
            <a:r>
              <a:rPr lang="sr-Latn-CS" smtClean="0">
                <a:latin typeface="+mj-lt"/>
                <a:cs typeface="Times New Roman" pitchFamily="18" charset="0"/>
              </a:rPr>
              <a:t>žnja.</a:t>
            </a:r>
            <a:endParaRPr lang="en-US" smtClean="0">
              <a:latin typeface="+mj-lt"/>
              <a:cs typeface="Times New Roman" pitchFamily="18" charset="0"/>
            </a:endParaRPr>
          </a:p>
          <a:p>
            <a:r>
              <a:rPr lang="en-US" smtClean="0">
                <a:latin typeface="+mj-lt"/>
                <a:cs typeface="Times New Roman" pitchFamily="18" charset="0"/>
              </a:rPr>
              <a:t>U </a:t>
            </a:r>
            <a:r>
              <a:rPr lang="en-US" err="1" smtClean="0">
                <a:latin typeface="+mj-lt"/>
                <a:cs typeface="Times New Roman" pitchFamily="18" charset="0"/>
              </a:rPr>
              <a:t>drevnoj</a:t>
            </a:r>
            <a:r>
              <a:rPr lang="en-US" smtClean="0">
                <a:latin typeface="+mj-lt"/>
                <a:cs typeface="Times New Roman" pitchFamily="18" charset="0"/>
              </a:rPr>
              <a:t> </a:t>
            </a:r>
            <a:r>
              <a:rPr lang="en-US" err="1" smtClean="0">
                <a:latin typeface="+mj-lt"/>
                <a:cs typeface="Times New Roman" pitchFamily="18" charset="0"/>
              </a:rPr>
              <a:t>Kini</a:t>
            </a:r>
            <a:r>
              <a:rPr lang="en-US" smtClean="0">
                <a:latin typeface="+mj-lt"/>
                <a:cs typeface="Times New Roman" pitchFamily="18" charset="0"/>
              </a:rPr>
              <a:t> </a:t>
            </a:r>
            <a:r>
              <a:rPr lang="en-US" err="1" smtClean="0">
                <a:latin typeface="+mj-lt"/>
                <a:cs typeface="Times New Roman" pitchFamily="18" charset="0"/>
              </a:rPr>
              <a:t>fizička</a:t>
            </a:r>
            <a:r>
              <a:rPr lang="en-US" smtClean="0">
                <a:latin typeface="+mj-lt"/>
                <a:cs typeface="Times New Roman" pitchFamily="18" charset="0"/>
              </a:rPr>
              <a:t> </a:t>
            </a:r>
            <a:r>
              <a:rPr lang="en-US" err="1" smtClean="0">
                <a:latin typeface="+mj-lt"/>
                <a:cs typeface="Times New Roman" pitchFamily="18" charset="0"/>
              </a:rPr>
              <a:t>aktivnost</a:t>
            </a:r>
            <a:r>
              <a:rPr lang="en-US" smtClean="0">
                <a:latin typeface="+mj-lt"/>
                <a:cs typeface="Times New Roman" pitchFamily="18" charset="0"/>
              </a:rPr>
              <a:t> je </a:t>
            </a:r>
            <a:r>
              <a:rPr lang="en-US" err="1" smtClean="0">
                <a:latin typeface="+mj-lt"/>
                <a:cs typeface="Times New Roman" pitchFamily="18" charset="0"/>
              </a:rPr>
              <a:t>bila</a:t>
            </a:r>
            <a:r>
              <a:rPr lang="en-US" smtClean="0">
                <a:latin typeface="+mj-lt"/>
                <a:cs typeface="Times New Roman" pitchFamily="18" charset="0"/>
              </a:rPr>
              <a:t> </a:t>
            </a:r>
            <a:r>
              <a:rPr lang="en-US" err="1" smtClean="0">
                <a:latin typeface="+mj-lt"/>
                <a:cs typeface="Times New Roman" pitchFamily="18" charset="0"/>
              </a:rPr>
              <a:t>sastavni</a:t>
            </a:r>
            <a:r>
              <a:rPr lang="en-US" smtClean="0">
                <a:latin typeface="+mj-lt"/>
                <a:cs typeface="Times New Roman" pitchFamily="18" charset="0"/>
              </a:rPr>
              <a:t> </a:t>
            </a:r>
            <a:r>
              <a:rPr lang="en-US" err="1" smtClean="0">
                <a:latin typeface="+mj-lt"/>
                <a:cs typeface="Times New Roman" pitchFamily="18" charset="0"/>
              </a:rPr>
              <a:t>deo</a:t>
            </a:r>
            <a:r>
              <a:rPr lang="en-US" smtClean="0">
                <a:latin typeface="+mj-lt"/>
                <a:cs typeface="Times New Roman" pitchFamily="18" charset="0"/>
              </a:rPr>
              <a:t> </a:t>
            </a:r>
            <a:r>
              <a:rPr lang="en-US" err="1" smtClean="0">
                <a:latin typeface="+mj-lt"/>
                <a:cs typeface="Times New Roman" pitchFamily="18" charset="0"/>
              </a:rPr>
              <a:t>svakodnevnog</a:t>
            </a:r>
            <a:r>
              <a:rPr lang="en-US" smtClean="0">
                <a:latin typeface="+mj-lt"/>
                <a:cs typeface="Times New Roman" pitchFamily="18" charset="0"/>
              </a:rPr>
              <a:t> </a:t>
            </a:r>
            <a:r>
              <a:rPr lang="en-US" err="1" smtClean="0">
                <a:latin typeface="+mj-lt"/>
                <a:cs typeface="Times New Roman" pitchFamily="18" charset="0"/>
              </a:rPr>
              <a:t>života</a:t>
            </a:r>
            <a:r>
              <a:rPr lang="en-US" smtClean="0">
                <a:latin typeface="+mj-lt"/>
                <a:cs typeface="Times New Roman" pitchFamily="18" charset="0"/>
              </a:rPr>
              <a:t>. </a:t>
            </a:r>
            <a:r>
              <a:rPr lang="en-US" err="1" smtClean="0">
                <a:latin typeface="+mj-lt"/>
                <a:cs typeface="Times New Roman" pitchFamily="18" charset="0"/>
              </a:rPr>
              <a:t>Od</a:t>
            </a:r>
            <a:r>
              <a:rPr lang="en-US" smtClean="0">
                <a:latin typeface="+mj-lt"/>
                <a:cs typeface="Times New Roman" pitchFamily="18" charset="0"/>
              </a:rPr>
              <a:t> pre 70 </a:t>
            </a:r>
            <a:r>
              <a:rPr lang="en-US" err="1" smtClean="0">
                <a:latin typeface="+mj-lt"/>
                <a:cs typeface="Times New Roman" pitchFamily="18" charset="0"/>
              </a:rPr>
              <a:t>godina</a:t>
            </a:r>
            <a:r>
              <a:rPr lang="en-US" smtClean="0">
                <a:latin typeface="+mj-lt"/>
                <a:cs typeface="Times New Roman" pitchFamily="18" charset="0"/>
              </a:rPr>
              <a:t> u </a:t>
            </a:r>
            <a:r>
              <a:rPr lang="en-US" err="1" smtClean="0">
                <a:latin typeface="+mj-lt"/>
                <a:cs typeface="Times New Roman" pitchFamily="18" charset="0"/>
              </a:rPr>
              <a:t>Kini</a:t>
            </a:r>
            <a:r>
              <a:rPr lang="en-US" smtClean="0">
                <a:latin typeface="+mj-lt"/>
                <a:cs typeface="Times New Roman" pitchFamily="18" charset="0"/>
              </a:rPr>
              <a:t> se </a:t>
            </a:r>
            <a:r>
              <a:rPr lang="en-US" err="1" smtClean="0">
                <a:latin typeface="+mj-lt"/>
                <a:cs typeface="Times New Roman" pitchFamily="18" charset="0"/>
              </a:rPr>
              <a:t>svaki</a:t>
            </a:r>
            <a:r>
              <a:rPr lang="en-US" smtClean="0">
                <a:latin typeface="+mj-lt"/>
                <a:cs typeface="Times New Roman" pitchFamily="18" charset="0"/>
              </a:rPr>
              <a:t> </a:t>
            </a:r>
            <a:r>
              <a:rPr lang="en-US" err="1" smtClean="0">
                <a:latin typeface="+mj-lt"/>
                <a:cs typeface="Times New Roman" pitchFamily="18" charset="0"/>
              </a:rPr>
              <a:t>dan</a:t>
            </a:r>
            <a:r>
              <a:rPr lang="en-US" smtClean="0">
                <a:latin typeface="+mj-lt"/>
                <a:cs typeface="Times New Roman" pitchFamily="18" charset="0"/>
              </a:rPr>
              <a:t>, u </a:t>
            </a:r>
            <a:r>
              <a:rPr lang="en-US" err="1" smtClean="0">
                <a:latin typeface="+mj-lt"/>
                <a:cs typeface="Times New Roman" pitchFamily="18" charset="0"/>
              </a:rPr>
              <a:t>školama</a:t>
            </a:r>
            <a:r>
              <a:rPr lang="en-US" smtClean="0">
                <a:latin typeface="+mj-lt"/>
                <a:cs typeface="Times New Roman" pitchFamily="18" charset="0"/>
              </a:rPr>
              <a:t>, </a:t>
            </a:r>
            <a:r>
              <a:rPr lang="en-US" err="1" smtClean="0">
                <a:latin typeface="+mj-lt"/>
                <a:cs typeface="Times New Roman" pitchFamily="18" charset="0"/>
              </a:rPr>
              <a:t>sprovodi</a:t>
            </a:r>
            <a:r>
              <a:rPr lang="en-US" smtClean="0">
                <a:latin typeface="+mj-lt"/>
                <a:cs typeface="Times New Roman" pitchFamily="18" charset="0"/>
              </a:rPr>
              <a:t> </a:t>
            </a:r>
            <a:r>
              <a:rPr lang="en-US" err="1" smtClean="0">
                <a:latin typeface="+mj-lt"/>
                <a:cs typeface="Times New Roman" pitchFamily="18" charset="0"/>
              </a:rPr>
              <a:t>pola</a:t>
            </a:r>
            <a:r>
              <a:rPr lang="en-US" smtClean="0">
                <a:latin typeface="+mj-lt"/>
                <a:cs typeface="Times New Roman" pitchFamily="18" charset="0"/>
              </a:rPr>
              <a:t> </a:t>
            </a:r>
            <a:r>
              <a:rPr lang="en-US" err="1" smtClean="0">
                <a:latin typeface="+mj-lt"/>
                <a:cs typeface="Times New Roman" pitchFamily="18" charset="0"/>
              </a:rPr>
              <a:t>sata</a:t>
            </a:r>
            <a:r>
              <a:rPr lang="en-US" smtClean="0">
                <a:latin typeface="+mj-lt"/>
                <a:cs typeface="Times New Roman" pitchFamily="18" charset="0"/>
              </a:rPr>
              <a:t> "joga-vežbanje" kao </a:t>
            </a:r>
            <a:r>
              <a:rPr lang="en-US" err="1" smtClean="0">
                <a:latin typeface="+mj-lt"/>
                <a:cs typeface="Times New Roman" pitchFamily="18" charset="0"/>
              </a:rPr>
              <a:t>sastavni</a:t>
            </a:r>
            <a:r>
              <a:rPr lang="en-US" smtClean="0">
                <a:latin typeface="+mj-lt"/>
                <a:cs typeface="Times New Roman" pitchFamily="18" charset="0"/>
              </a:rPr>
              <a:t> </a:t>
            </a:r>
            <a:r>
              <a:rPr lang="en-US" err="1" smtClean="0">
                <a:latin typeface="+mj-lt"/>
                <a:cs typeface="Times New Roman" pitchFamily="18" charset="0"/>
              </a:rPr>
              <a:t>deo</a:t>
            </a:r>
            <a:r>
              <a:rPr lang="en-US" smtClean="0">
                <a:latin typeface="+mj-lt"/>
                <a:cs typeface="Times New Roman" pitchFamily="18" charset="0"/>
              </a:rPr>
              <a:t> </a:t>
            </a:r>
            <a:r>
              <a:rPr lang="en-US" err="1" smtClean="0">
                <a:latin typeface="+mj-lt"/>
                <a:cs typeface="Times New Roman" pitchFamily="18" charset="0"/>
              </a:rPr>
              <a:t>školskog</a:t>
            </a:r>
            <a:r>
              <a:rPr lang="en-US" smtClean="0">
                <a:latin typeface="+mj-lt"/>
                <a:cs typeface="Times New Roman" pitchFamily="18" charset="0"/>
              </a:rPr>
              <a:t> </a:t>
            </a:r>
            <a:r>
              <a:rPr lang="en-US" err="1" smtClean="0">
                <a:latin typeface="+mj-lt"/>
                <a:cs typeface="Times New Roman" pitchFamily="18" charset="0"/>
              </a:rPr>
              <a:t>standarda</a:t>
            </a:r>
            <a:r>
              <a:rPr lang="en-US" smtClean="0">
                <a:latin typeface="+mj-lt"/>
                <a:cs typeface="Times New Roman" pitchFamily="18" charset="0"/>
              </a:rPr>
              <a:t>.</a:t>
            </a:r>
            <a:endParaRPr lang="sr-Latn-CS" smtClean="0">
              <a:latin typeface="+mj-lt"/>
              <a:cs typeface="Times New Roman" pitchFamily="18" charset="0"/>
            </a:endParaRPr>
          </a:p>
          <a:p>
            <a:r>
              <a:rPr lang="en-US" smtClean="0"/>
              <a:t>Šveđanin Ling (1776 - 1839) je prvi uveo program aktivnih vežbi u cilju lečenja bolesnih stanja lokomotornog aparata (švedska gimnastika).</a:t>
            </a:r>
            <a:endParaRPr lang="en-US" smtClean="0">
              <a:cs typeface="Times New Roman" pitchFamily="18" charset="0"/>
            </a:endParaRPr>
          </a:p>
          <a:p>
            <a:endParaRPr lang="en-GB" smtClean="0">
              <a:latin typeface="+mj-lt"/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Specifični ciljevi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smtClean="0"/>
          </a:p>
          <a:p>
            <a:r>
              <a:rPr lang="sr-Latn-CS" smtClean="0"/>
              <a:t>Savlađivanje kontraktura</a:t>
            </a:r>
          </a:p>
          <a:p>
            <a:r>
              <a:rPr lang="sr-Latn-CS" smtClean="0"/>
              <a:t>Redukcija posledica inaktiviteta</a:t>
            </a:r>
          </a:p>
          <a:p>
            <a:r>
              <a:rPr lang="sr-Latn-CS" smtClean="0"/>
              <a:t>Kineziterapija u toku imobilizacije i mirovanja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Osnovni principi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endParaRPr lang="sr-Latn-CS" smtClean="0"/>
          </a:p>
          <a:p>
            <a:pPr>
              <a:defRPr/>
            </a:pPr>
            <a:r>
              <a:rPr lang="x-none" smtClean="0"/>
              <a:t>Početni položaj</a:t>
            </a:r>
          </a:p>
          <a:p>
            <a:pPr>
              <a:defRPr/>
            </a:pPr>
            <a:r>
              <a:rPr lang="x-none" smtClean="0"/>
              <a:t>Amplituda pokreta</a:t>
            </a:r>
          </a:p>
          <a:p>
            <a:pPr>
              <a:defRPr/>
            </a:pPr>
            <a:r>
              <a:rPr lang="x-none" smtClean="0"/>
              <a:t>Dopunski teret</a:t>
            </a:r>
            <a:r>
              <a:rPr lang="sr-Latn-CS" smtClean="0"/>
              <a:t> </a:t>
            </a:r>
            <a:r>
              <a:rPr lang="x-none" smtClean="0"/>
              <a:t>-</a:t>
            </a:r>
            <a:r>
              <a:rPr lang="sr-Latn-CS" smtClean="0"/>
              <a:t> </a:t>
            </a:r>
            <a:r>
              <a:rPr lang="x-none" smtClean="0"/>
              <a:t>otpor</a:t>
            </a:r>
          </a:p>
          <a:p>
            <a:pPr>
              <a:defRPr/>
            </a:pPr>
            <a:r>
              <a:rPr lang="x-none" smtClean="0"/>
              <a:t>Ritam izvođenja</a:t>
            </a:r>
          </a:p>
          <a:p>
            <a:pPr>
              <a:defRPr/>
            </a:pPr>
            <a:r>
              <a:rPr lang="x-none" smtClean="0"/>
              <a:t>Broj ponavljanja</a:t>
            </a:r>
          </a:p>
          <a:p>
            <a:pPr>
              <a:defRPr/>
            </a:pPr>
            <a:r>
              <a:rPr lang="x-none" smtClean="0"/>
              <a:t>Dužina pauze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Mirovanje i mišićna snaga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smtClean="0"/>
          </a:p>
          <a:p>
            <a:r>
              <a:rPr lang="en-US" smtClean="0"/>
              <a:t>Inaktivitet je nefiziološko stanje. </a:t>
            </a:r>
            <a:endParaRPr lang="sr-Latn-CS" smtClean="0"/>
          </a:p>
          <a:p>
            <a:r>
              <a:rPr lang="en-US" smtClean="0"/>
              <a:t>Ono je uslovljeno imobilizacijom, uglavnom kod posttraumatskih stanja ili kod paralize, zbog prvenstveno nemogućnosti aktivnog kretanja. </a:t>
            </a:r>
            <a:endParaRPr lang="sr-Latn-CS" smtClean="0"/>
          </a:p>
          <a:p>
            <a:r>
              <a:rPr lang="en-US" smtClean="0"/>
              <a:t>Inaktivitet ima posledice koje se ogledaju prvenstveno na aparatu za kretanje, a zatim na kardiovaskularnom, respiratornom i procesima metabolizma.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Mirovanje i mišićna snaga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>
                <a:latin typeface="+mj-lt"/>
              </a:rPr>
              <a:t>Kinestetički impulsi se kod ovog stanja ne formiraju</a:t>
            </a:r>
            <a:r>
              <a:rPr lang="sr-Latn-CS" smtClean="0">
                <a:latin typeface="+mj-lt"/>
              </a:rPr>
              <a:t>,</a:t>
            </a:r>
            <a:r>
              <a:rPr lang="en-US" smtClean="0">
                <a:latin typeface="+mj-lt"/>
              </a:rPr>
              <a:t> jer nema aktivnosti</a:t>
            </a:r>
            <a:r>
              <a:rPr lang="sr-Latn-CS" smtClean="0">
                <a:latin typeface="+mj-lt"/>
              </a:rPr>
              <a:t>,</a:t>
            </a:r>
            <a:r>
              <a:rPr lang="en-US" smtClean="0">
                <a:latin typeface="+mj-lt"/>
              </a:rPr>
              <a:t> a to znači odsustvo aferentacije i fasilitacije CNS </a:t>
            </a:r>
            <a:r>
              <a:rPr lang="sr-Latn-CS" smtClean="0">
                <a:latin typeface="+mj-lt"/>
              </a:rPr>
              <a:t>koje</a:t>
            </a:r>
            <a:r>
              <a:rPr lang="en-US" smtClean="0">
                <a:latin typeface="+mj-lt"/>
              </a:rPr>
              <a:t> uslovljava gašenje engrama i gubitak koordinacije i automatizma pri kretanju</a:t>
            </a:r>
            <a:r>
              <a:rPr lang="sr-Latn-CS" smtClean="0">
                <a:latin typeface="+mj-lt"/>
              </a:rPr>
              <a:t> što</a:t>
            </a:r>
            <a:r>
              <a:rPr lang="en-US" smtClean="0">
                <a:latin typeface="+mj-lt"/>
              </a:rPr>
              <a:t> </a:t>
            </a:r>
            <a:r>
              <a:rPr lang="sr-Latn-CS" smtClean="0">
                <a:latin typeface="+mj-lt"/>
              </a:rPr>
              <a:t>dovodi</a:t>
            </a:r>
            <a:r>
              <a:rPr lang="en-US" smtClean="0">
                <a:latin typeface="+mj-lt"/>
              </a:rPr>
              <a:t> do atrofije mišića. </a:t>
            </a:r>
            <a:endParaRPr lang="sr-Latn-CS" smtClean="0">
              <a:latin typeface="+mj-lt"/>
            </a:endParaRPr>
          </a:p>
          <a:p>
            <a:r>
              <a:rPr lang="en-US" smtClean="0">
                <a:latin typeface="+mj-lt"/>
              </a:rPr>
              <a:t>Kod gipsane imobilizacije mišići daleko brže propadaju (Moller, 1970., 1,5 do 3,0% dnevno ili 10 do 20% nedeljno). </a:t>
            </a:r>
            <a:endParaRPr lang="sr-Latn-CS" smtClean="0">
              <a:latin typeface="+mj-lt"/>
            </a:endParaRPr>
          </a:p>
          <a:p>
            <a:r>
              <a:rPr lang="en-US" smtClean="0">
                <a:latin typeface="+mj-lt"/>
              </a:rPr>
              <a:t>Da bi ojačali oslabljene mišiće potrebno je duplo duže vreme od nastanka hipotrofije</a:t>
            </a:r>
            <a:r>
              <a:rPr lang="sr-Latn-CS" smtClean="0">
                <a:latin typeface="+mj-lt"/>
              </a:rPr>
              <a:t>.</a:t>
            </a:r>
            <a:endParaRPr lang="en-US" smtClean="0">
              <a:latin typeface="+mj-lt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Kardiovaskularni aparat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Osnovni poremećaj je zastoj venske krvi u donjim ekstremitetima. Tako</a:t>
            </a:r>
            <a:r>
              <a:rPr lang="sr-Latn-CS" smtClean="0"/>
              <a:t>đ</a:t>
            </a:r>
            <a:r>
              <a:rPr lang="en-US" smtClean="0"/>
              <a:t>e dolazi do zastoja i limfne tečnosti. Ekstravazacija plazme uslovljava edem koja kasnije putem procesa fibroze i sklerotizacije dovodi do tvrdog i za lečenje vrlo nezahvalnog stanja. </a:t>
            </a:r>
          </a:p>
          <a:p>
            <a:pPr>
              <a:lnSpc>
                <a:spcPct val="90000"/>
              </a:lnSpc>
            </a:pPr>
            <a:r>
              <a:rPr lang="en-US" smtClean="0"/>
              <a:t>Ortostatizam je takođe posledica dugog ležanja</a:t>
            </a:r>
            <a:r>
              <a:rPr lang="sr-Latn-CS" smtClean="0"/>
              <a:t>, </a:t>
            </a:r>
            <a:r>
              <a:rPr lang="en-US" smtClean="0"/>
              <a:t>jer se gubi sposobnost vazomotornog prilagođavanja na promenu položaja tela. </a:t>
            </a:r>
            <a:endParaRPr lang="sr-Latn-CS" smtClean="0"/>
          </a:p>
          <a:p>
            <a:pPr>
              <a:lnSpc>
                <a:spcPct val="90000"/>
              </a:lnSpc>
            </a:pPr>
            <a:r>
              <a:rPr lang="en-US" smtClean="0"/>
              <a:t>Srčani rad trpi promene u smislu smanjenja minutnog i udarnog volumena, što uslovljava i smanjenje cirkulirajuće krvi, a pri aktivnostima pad tolerancije na fizičke aktivnosti i zahteve.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Respiratorni sistem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smtClean="0"/>
          </a:p>
          <a:p>
            <a:r>
              <a:rPr lang="en-US" smtClean="0"/>
              <a:t>Dolazi do staze u bazalnim delovima pluća što može usloviti i pojavu bazalne pneumonije. </a:t>
            </a:r>
          </a:p>
          <a:p>
            <a:r>
              <a:rPr lang="en-US" smtClean="0"/>
              <a:t>Respiracije su pliće i sporije, a što uslovljava pad oksigenacije krvi.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Ostali sistemi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smtClean="0"/>
          </a:p>
          <a:p>
            <a:r>
              <a:rPr lang="en-US" smtClean="0"/>
              <a:t>Koncentracija </a:t>
            </a:r>
            <a:r>
              <a:rPr lang="sr-Latn-CS" smtClean="0"/>
              <a:t>i</a:t>
            </a:r>
            <a:r>
              <a:rPr lang="en-US" smtClean="0"/>
              <a:t> zastoj urina</a:t>
            </a:r>
            <a:r>
              <a:rPr lang="sr-Latn-CS" smtClean="0"/>
              <a:t> </a:t>
            </a:r>
            <a:r>
              <a:rPr lang="en-US" smtClean="0"/>
              <a:t>- konkrementi</a:t>
            </a:r>
          </a:p>
          <a:p>
            <a:r>
              <a:rPr lang="en-US" smtClean="0"/>
              <a:t>Atrofija kostiju</a:t>
            </a:r>
          </a:p>
          <a:p>
            <a:r>
              <a:rPr lang="en-US" smtClean="0"/>
              <a:t>Decubitus</a:t>
            </a:r>
          </a:p>
          <a:p>
            <a:r>
              <a:rPr lang="en-US" smtClean="0"/>
              <a:t>Mršavljenje</a:t>
            </a:r>
            <a:endParaRPr lang="sr-Latn-CS" smtClean="0"/>
          </a:p>
          <a:p>
            <a:r>
              <a:rPr lang="sr-Latn-CS" smtClean="0"/>
              <a:t>G</a:t>
            </a:r>
            <a:r>
              <a:rPr lang="en-US" smtClean="0"/>
              <a:t>ubitak apetita</a:t>
            </a:r>
            <a:endParaRPr lang="sr-Latn-CS" smtClean="0"/>
          </a:p>
          <a:p>
            <a:r>
              <a:rPr lang="sr-Latn-CS" smtClean="0"/>
              <a:t>N</a:t>
            </a:r>
            <a:r>
              <a:rPr lang="en-US" smtClean="0"/>
              <a:t>egativni bilans azota.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mtClean="0"/>
              <a:t>Statistika savremenog života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U SAD polovina adolescenata u uzrastu od 12-2</a:t>
            </a:r>
            <a:r>
              <a:rPr lang="sr-Latn-C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1</a:t>
            </a:r>
            <a:r>
              <a:rPr lang="en-U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 godine žive bez redovnog fizičkog treninga. </a:t>
            </a:r>
            <a:endParaRPr lang="sr-Latn-CS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r>
              <a:rPr lang="en-U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U l99l godini prema statističkim pokazateljima jedna polovina upražnjava redovno fizičku aktivnost. </a:t>
            </a:r>
            <a:endParaRPr lang="sr-Latn-CS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r>
              <a:rPr lang="en-U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Analiza nakon 4 godine pokazuje pad na 42%, a danas je taj broj još manji i iznosi oko 25%. </a:t>
            </a:r>
            <a:endParaRPr lang="sr-Latn-CS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r>
              <a:rPr lang="en-U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U odrasloj populaciji je odnos nešto povoljniji tako da je samo oko 25-30% stanovništva praktično fizički neaktivno.</a:t>
            </a:r>
            <a:endParaRPr lang="en-US" smtClean="0">
              <a:solidFill>
                <a:schemeClr val="tx2"/>
              </a:solidFill>
              <a:latin typeface="+mj-lt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mtClean="0"/>
              <a:t>Statistika savremenog života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Istovremno u ovoj analizi je saopšteno da je </a:t>
            </a:r>
            <a:r>
              <a:rPr lang="sr-Latn-C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smanjena</a:t>
            </a:r>
            <a:r>
              <a:rPr lang="en-U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 fizičk</a:t>
            </a:r>
            <a:r>
              <a:rPr lang="sr-Latn-C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a</a:t>
            </a:r>
            <a:r>
              <a:rPr lang="en-U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 aktivnost osnovni faktor rizika pojave koronarne bolesti. </a:t>
            </a:r>
            <a:endParaRPr lang="sr-Latn-CS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r>
              <a:rPr lang="en-U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Ovaj problem je najaktuelniji u zemljama koje se smatraju "industrijskim nacijama". </a:t>
            </a:r>
            <a:endParaRPr lang="sr-Latn-CS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r>
              <a:rPr lang="en-U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Pored </a:t>
            </a:r>
            <a:r>
              <a:rPr lang="sr-Latn-C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smanjene fizičke aktivnosti</a:t>
            </a:r>
            <a:r>
              <a:rPr lang="en-U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, u rizike se svrstava prekomerna telesna težina, koja je usko povezana sa problemom nekretanja. </a:t>
            </a:r>
            <a:endParaRPr lang="sr-Latn-CS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r>
              <a:rPr lang="en-U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Tre</a:t>
            </a:r>
            <a:r>
              <a:rPr lang="sr-Latn-C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ći </a:t>
            </a:r>
            <a:r>
              <a:rPr lang="en-U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faktor je pu</a:t>
            </a:r>
            <a:r>
              <a:rPr lang="sr-Latn-C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š</a:t>
            </a:r>
            <a:r>
              <a:rPr lang="en-U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enje .</a:t>
            </a:r>
            <a:r>
              <a:rPr lang="en-US" smtClean="0">
                <a:solidFill>
                  <a:schemeClr val="tx2"/>
                </a:solidFill>
                <a:latin typeface="+mj-lt"/>
              </a:rPr>
              <a:t> </a:t>
            </a:r>
            <a:endParaRPr lang="sr-Latn-CS" smtClean="0">
              <a:solidFill>
                <a:schemeClr val="tx2"/>
              </a:solidFill>
              <a:latin typeface="+mj-lt"/>
            </a:endParaRP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cs typeface="Times New Roman" pitchFamily="18" charset="0"/>
              </a:rPr>
              <a:t>Kretanje je globalna stimulacija organizma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Kretanje uslovljava specifične biološke odgovore organizma. U ovom odgovoru učestvuju svi sistemi i strukture ljudskog organizma: centralna kondicija, kardiovaskularna funkcija, respiratorna funkcija. </a:t>
            </a:r>
            <a:endParaRPr lang="sr-Latn-CS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r>
              <a:rPr lang="en-U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Kretanje pre svega uslovljava funkcionalne, a kasnije i strukturne promene: poboljšanje mineralizacije i čvrstine kostiju, porast mišićne snage i izdržljivosti kao i povećanje zglobne pokretljivosti i opšte koordinacije.</a:t>
            </a:r>
            <a:endParaRPr lang="en-US" smtClean="0">
              <a:solidFill>
                <a:schemeClr val="tx2"/>
              </a:solidFill>
              <a:latin typeface="+mj-lt"/>
            </a:endParaRP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Definicija i pojam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Kineziterapija (gr. kinein - kretati se, kinezis - pokret) je oblast fizikalne terapije koja se bavi primenom pokreta u terapijske svrhe, a u cilju uspostavljanja optimalnog stanja funkcije lokomotornog aparata prema funkcionalnom i anatomskom oštećenju.</a:t>
            </a:r>
          </a:p>
          <a:p>
            <a:endParaRPr lang="en-US" smtClean="0"/>
          </a:p>
          <a:p>
            <a:r>
              <a:rPr lang="sr-Latn-CS" smtClean="0"/>
              <a:t>Kineziterapija, odnosno terapija kroz pokret je sastavni deo medicinske rehabilitacije i zauzima krucijalno mesto u osposobljavanju invalidnih osoba.</a:t>
            </a:r>
          </a:p>
          <a:p>
            <a:endParaRPr lang="en-US" b="1" smtClean="0"/>
          </a:p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cs typeface="Times New Roman" pitchFamily="18" charset="0"/>
              </a:rPr>
              <a:t>Pozitivna delovanja telesne aktivnosti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85738" indent="476250">
              <a:tabLst>
                <a:tab pos="579438" algn="l"/>
              </a:tabLst>
            </a:pPr>
            <a:endParaRPr lang="sr-Latn-CS" smtClean="0">
              <a:latin typeface="+mj-lt"/>
              <a:cs typeface="Times New Roman" pitchFamily="18" charset="0"/>
            </a:endParaRPr>
          </a:p>
          <a:p>
            <a:pPr marL="185738" indent="476250">
              <a:tabLst>
                <a:tab pos="579438" algn="l"/>
              </a:tabLst>
            </a:pPr>
            <a:r>
              <a:rPr lang="en-US" smtClean="0">
                <a:latin typeface="+mj-lt"/>
                <a:cs typeface="Times New Roman" pitchFamily="18" charset="0"/>
              </a:rPr>
              <a:t>smanjenje rizika rane smrti,</a:t>
            </a:r>
            <a:endParaRPr lang="sr-Latn-CS" smtClean="0">
              <a:latin typeface="+mj-lt"/>
              <a:cs typeface="Times New Roman" pitchFamily="18" charset="0"/>
            </a:endParaRPr>
          </a:p>
          <a:p>
            <a:pPr marL="185738" indent="476250">
              <a:tabLst>
                <a:tab pos="579438" algn="l"/>
              </a:tabLst>
            </a:pPr>
            <a:r>
              <a:rPr lang="en-US" smtClean="0">
                <a:latin typeface="+mj-lt"/>
                <a:cs typeface="Times New Roman" pitchFamily="18" charset="0"/>
              </a:rPr>
              <a:t>smanjenje rizika koronarne bolesti,</a:t>
            </a:r>
            <a:endParaRPr lang="sr-Latn-CS" smtClean="0">
              <a:latin typeface="+mj-lt"/>
              <a:cs typeface="Times New Roman" pitchFamily="18" charset="0"/>
            </a:endParaRPr>
          </a:p>
          <a:p>
            <a:pPr marL="185738" indent="476250">
              <a:tabLst>
                <a:tab pos="579438" algn="l"/>
              </a:tabLst>
            </a:pPr>
            <a:r>
              <a:rPr lang="en-US" smtClean="0">
                <a:latin typeface="+mj-lt"/>
                <a:cs typeface="Times New Roman" pitchFamily="18" charset="0"/>
              </a:rPr>
              <a:t>smanjenje rizika staračkog dijabetesa za 50%,</a:t>
            </a:r>
            <a:endParaRPr lang="sr-Latn-CS" smtClean="0">
              <a:latin typeface="+mj-lt"/>
              <a:cs typeface="Times New Roman" pitchFamily="18" charset="0"/>
            </a:endParaRPr>
          </a:p>
          <a:p>
            <a:pPr marL="185738" indent="476250">
              <a:tabLst>
                <a:tab pos="579438" algn="l"/>
              </a:tabLst>
            </a:pPr>
            <a:r>
              <a:rPr lang="sr-Latn-CS" smtClean="0">
                <a:latin typeface="+mj-lt"/>
                <a:cs typeface="Times New Roman" pitchFamily="18" charset="0"/>
              </a:rPr>
              <a:t>s</a:t>
            </a:r>
            <a:r>
              <a:rPr lang="en-US" smtClean="0">
                <a:latin typeface="+mj-lt"/>
                <a:cs typeface="Times New Roman" pitchFamily="18" charset="0"/>
              </a:rPr>
              <a:t>manjenje rizika visokog pritiska</a:t>
            </a:r>
            <a:r>
              <a:rPr lang="sr-Latn-CS" smtClean="0">
                <a:latin typeface="+mj-lt"/>
                <a:cs typeface="Times New Roman" pitchFamily="18" charset="0"/>
              </a:rPr>
              <a:t>,</a:t>
            </a:r>
          </a:p>
          <a:p>
            <a:pPr marL="185738" indent="476250">
              <a:tabLst>
                <a:tab pos="579438" algn="l"/>
              </a:tabLst>
            </a:pPr>
            <a:r>
              <a:rPr lang="sr-Latn-CS" smtClean="0">
                <a:latin typeface="+mj-lt"/>
                <a:cs typeface="Times New Roman" pitchFamily="18" charset="0"/>
              </a:rPr>
              <a:t>s</a:t>
            </a:r>
            <a:r>
              <a:rPr lang="en-US" smtClean="0">
                <a:latin typeface="+mj-lt"/>
                <a:cs typeface="Times New Roman" pitchFamily="18" charset="0"/>
              </a:rPr>
              <a:t>manjenje rizika pojave karcinoma kolona</a:t>
            </a:r>
            <a:r>
              <a:rPr lang="sr-Latn-CS" smtClean="0">
                <a:latin typeface="+mj-lt"/>
                <a:cs typeface="Times New Roman" pitchFamily="18" charset="0"/>
              </a:rPr>
              <a:t>,</a:t>
            </a:r>
            <a:r>
              <a:rPr lang="sr-Latn-CS" smtClean="0">
                <a:latin typeface="+mj-lt"/>
              </a:rPr>
              <a:t>	</a:t>
            </a:r>
            <a:r>
              <a:rPr lang="en-US" smtClean="0">
                <a:latin typeface="+mj-lt"/>
                <a:cs typeface="Times New Roman" pitchFamily="18" charset="0"/>
              </a:rPr>
              <a:t>za 5o% pri vežbanju od 5 sati nedeljno,</a:t>
            </a:r>
            <a:endParaRPr lang="sr-Latn-CS" smtClean="0">
              <a:latin typeface="+mj-lt"/>
              <a:cs typeface="Times New Roman" pitchFamily="18" charset="0"/>
            </a:endParaRPr>
          </a:p>
          <a:p>
            <a:pPr marL="185738" indent="476250">
              <a:tabLst>
                <a:tab pos="579438" algn="l"/>
              </a:tabLst>
            </a:pPr>
            <a:endParaRPr lang="en-GB" smtClean="0">
              <a:solidFill>
                <a:schemeClr val="bg2"/>
              </a:solidFill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cs typeface="Times New Roman" pitchFamily="18" charset="0"/>
              </a:rPr>
              <a:t>Pozitivna delovanja telesne aktivnosti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>
                <a:cs typeface="Times New Roman" pitchFamily="18" charset="0"/>
              </a:rPr>
              <a:t>poboljšanje mineralizacije kostiju,</a:t>
            </a:r>
            <a:endParaRPr lang="sr-Latn-CS" smtClean="0">
              <a:cs typeface="Times New Roman" pitchFamily="18" charset="0"/>
            </a:endParaRPr>
          </a:p>
          <a:p>
            <a:r>
              <a:rPr lang="en-US" smtClean="0">
                <a:cs typeface="Times New Roman" pitchFamily="18" charset="0"/>
              </a:rPr>
              <a:t>smanjenje rizika pojave carcinoma dojke i</a:t>
            </a:r>
            <a:r>
              <a:rPr lang="sr-Latn-CS" smtClean="0">
                <a:cs typeface="Times New Roman" pitchFamily="18" charset="0"/>
              </a:rPr>
              <a:t> </a:t>
            </a:r>
            <a:r>
              <a:rPr lang="en-US" smtClean="0">
                <a:cs typeface="Times New Roman" pitchFamily="18" charset="0"/>
              </a:rPr>
              <a:t>carcinoma prostate, </a:t>
            </a:r>
            <a:endParaRPr lang="sr-Latn-CS" smtClean="0">
              <a:cs typeface="Times New Roman" pitchFamily="18" charset="0"/>
            </a:endParaRPr>
          </a:p>
          <a:p>
            <a:r>
              <a:rPr lang="en-US" smtClean="0">
                <a:cs typeface="Times New Roman" pitchFamily="18" charset="0"/>
              </a:rPr>
              <a:t>regulisanje telesne težine i redukcija masnih naslaga,</a:t>
            </a:r>
            <a:endParaRPr lang="sr-Latn-CS" smtClean="0">
              <a:cs typeface="Times New Roman" pitchFamily="18" charset="0"/>
            </a:endParaRPr>
          </a:p>
          <a:p>
            <a:r>
              <a:rPr lang="en-US" smtClean="0">
                <a:cs typeface="Times New Roman" pitchFamily="18" charset="0"/>
              </a:rPr>
              <a:t>redukovanje anksioznosti i depresije,</a:t>
            </a:r>
            <a:endParaRPr lang="sr-Latn-CS" smtClean="0">
              <a:cs typeface="Times New Roman" pitchFamily="18" charset="0"/>
            </a:endParaRPr>
          </a:p>
          <a:p>
            <a:r>
              <a:rPr lang="en-US" smtClean="0">
                <a:cs typeface="Times New Roman" pitchFamily="18" charset="0"/>
              </a:rPr>
              <a:t>doživljavanje duboke starosti.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Fizijatrijska ponuda preventivnih mera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škola držanja tela u predškloskim ustanovama,</a:t>
            </a:r>
            <a:endParaRPr lang="en-GB" smtClean="0"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ergonomski saveti u malim i velikim preduzećima,</a:t>
            </a:r>
            <a:endParaRPr lang="en-GB" smtClean="0"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saradnja sa sportskim savezima,</a:t>
            </a:r>
            <a:endParaRPr lang="en-GB" smtClean="0"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škola le</a:t>
            </a:r>
            <a:r>
              <a:rPr lang="sr-Latn-C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đ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a,</a:t>
            </a:r>
            <a:endParaRPr lang="en-GB" smtClean="0"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škola za korekciju patološkog razvoja stopala,</a:t>
            </a:r>
            <a:endParaRPr lang="en-GB" smtClean="0"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 relaksacija mišića,</a:t>
            </a:r>
            <a:endParaRPr lang="en-GB" smtClean="0"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sr-Latn-CS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trening mišića poda karlice,</a:t>
            </a:r>
            <a:endParaRPr lang="en-GB" smtClean="0"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sr-Latn-CS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bebi masaža za mlade roditelje,</a:t>
            </a:r>
            <a:endParaRPr lang="en-GB" smtClean="0">
              <a:latin typeface="+mj-lt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sr-Latn-CS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en-US" smtClean="0">
                <a:solidFill>
                  <a:srgbClr val="000000"/>
                </a:solidFill>
                <a:latin typeface="+mj-lt"/>
                <a:cs typeface="Times New Roman" pitchFamily="18" charset="0"/>
              </a:rPr>
              <a:t>korektivni fizioterapeutski programi za deformacije ekstremiteta i dr.</a:t>
            </a:r>
            <a:endParaRPr lang="en-US" smtClean="0">
              <a:latin typeface="+mj-lt"/>
            </a:endParaRPr>
          </a:p>
          <a:p>
            <a:endParaRPr lang="en-US">
              <a:latin typeface="+mj-l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mtClean="0"/>
              <a:t>Kontraindikacije za kineziterapiju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smtClean="0"/>
          </a:p>
          <a:p>
            <a:r>
              <a:rPr lang="sr-Latn-CS" smtClean="0"/>
              <a:t>Kontraindikacije mogu biti relativne i apsolutne.</a:t>
            </a:r>
          </a:p>
          <a:p>
            <a:endParaRPr lang="en-US" smtClean="0"/>
          </a:p>
          <a:p>
            <a:r>
              <a:rPr lang="sr-Latn-CS" smtClean="0"/>
              <a:t>Kontraindikacije :</a:t>
            </a:r>
          </a:p>
          <a:p>
            <a:r>
              <a:rPr lang="sr-Latn-CS" smtClean="0"/>
              <a:t>faze akutog oboljenja, febrilnost, vrtoglavice, glavobolje, trobmoflebitis, infrakt miokarda, hipotenzija, maligna hipertenzija, maligni poremećaji srčanog rada, teške bubrežne insuficijencije, maligni tumori sa metastazama, stanja posle embolije, psihičke smetnje i dr.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Prevencija kroz pokret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Tissot (1981): "Pokret može zameniti svako medikamentozno terapijsko sredstvo, dok medikamentozno sredstvo ne može zameniti pokret". </a:t>
            </a:r>
            <a:endParaRPr lang="sr-Latn-CS" smtClean="0">
              <a:solidFill>
                <a:schemeClr val="tx2"/>
              </a:solidFill>
              <a:latin typeface="+mj-lt"/>
              <a:cs typeface="Times New Roman" pitchFamily="18" charset="0"/>
            </a:endParaRPr>
          </a:p>
          <a:p>
            <a:r>
              <a:rPr lang="en-US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Svetska zdravstvena organizacija u svojoj analizi l997 godine "siromaštvo fizičke aktivnosti" navodi da je nedostatak fizičke aktivnosti opšti zdravstveni problem današnjeg čoveka. </a:t>
            </a:r>
            <a:endParaRPr lang="en-US" smtClean="0">
              <a:solidFill>
                <a:schemeClr val="tx2"/>
              </a:solidFill>
              <a:latin typeface="+mj-lt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Fiziološke osnove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Osnova kineziterapije je aktivni pokret. </a:t>
            </a:r>
            <a:endParaRPr lang="sr-Latn-CS" smtClean="0"/>
          </a:p>
          <a:p>
            <a:endParaRPr lang="sr-Latn-CS" smtClean="0"/>
          </a:p>
          <a:p>
            <a:r>
              <a:rPr lang="en-US" smtClean="0"/>
              <a:t>Funkcija organa formira taj organ, tj. ako se promeni namena, tj. funkcija, menja se i sam organ. </a:t>
            </a:r>
            <a:endParaRPr lang="sr-Latn-CS" smtClean="0"/>
          </a:p>
          <a:p>
            <a:endParaRPr lang="sr-Latn-CS" smtClean="0"/>
          </a:p>
          <a:p>
            <a:r>
              <a:rPr lang="en-US" smtClean="0"/>
              <a:t>Svaki fizički napor</a:t>
            </a:r>
            <a:r>
              <a:rPr lang="sr-Latn-CS" smtClean="0"/>
              <a:t>, odnosno fizička aktivnost</a:t>
            </a:r>
            <a:r>
              <a:rPr lang="en-US" smtClean="0"/>
              <a:t> pra</a:t>
            </a:r>
            <a:r>
              <a:rPr lang="sl-SI" smtClean="0"/>
              <a:t>ć</a:t>
            </a:r>
            <a:r>
              <a:rPr lang="en-US" smtClean="0"/>
              <a:t>en</a:t>
            </a:r>
            <a:r>
              <a:rPr lang="sr-Latn-CS" smtClean="0"/>
              <a:t>a </a:t>
            </a:r>
            <a:r>
              <a:rPr lang="en-US" smtClean="0"/>
              <a:t>je odgovarajućim fiziološkim promenama na respiratornom</a:t>
            </a:r>
            <a:r>
              <a:rPr lang="sr-Latn-CS" smtClean="0"/>
              <a:t>,</a:t>
            </a:r>
            <a:r>
              <a:rPr lang="en-US" smtClean="0"/>
              <a:t> kardiovaskularnom</a:t>
            </a:r>
            <a:r>
              <a:rPr lang="sr-Latn-CS" smtClean="0"/>
              <a:t>,</a:t>
            </a:r>
            <a:r>
              <a:rPr lang="en-US" smtClean="0"/>
              <a:t> kao i nervnom sistemu</a:t>
            </a:r>
            <a:r>
              <a:rPr lang="sr-Latn-CS" smtClean="0"/>
              <a:t>.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Fiziološke osnove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U miru mišići koriste samo 15% minutnog srčanog volumena, a pri opterećenju to se povećava 4 do 5 puta.</a:t>
            </a:r>
          </a:p>
          <a:p>
            <a:pPr>
              <a:buNone/>
            </a:pPr>
            <a:r>
              <a:rPr lang="en-US" smtClean="0"/>
              <a:t> </a:t>
            </a:r>
            <a:endParaRPr lang="sr-Latn-CS" smtClean="0"/>
          </a:p>
          <a:p>
            <a:r>
              <a:rPr lang="sr-Latn-CS" smtClean="0"/>
              <a:t>U toku fizičke aktivnosti h</a:t>
            </a:r>
            <a:r>
              <a:rPr lang="en-US" smtClean="0"/>
              <a:t>emodinamski zahtevi srca se povećavaju i to se može nadoknaditi prvenstveno povećanjem minutnog volumena i ubrzanjem pulsa. </a:t>
            </a:r>
          </a:p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Fiziološke osnove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Kod treniranih osoba sa zdravim kardiovaskularnim sistemom udarni volumen se povećava, kao i minutni volumen 2 do 3 puta. </a:t>
            </a:r>
            <a:endParaRPr lang="sr-Latn-CS" smtClean="0"/>
          </a:p>
          <a:p>
            <a:pPr>
              <a:buNone/>
            </a:pPr>
            <a:endParaRPr lang="sr-Latn-CS" smtClean="0"/>
          </a:p>
          <a:p>
            <a:r>
              <a:rPr lang="en-US" smtClean="0"/>
              <a:t>Takođe se i puls može povećati. Kod maksimalnih opterećenja potrebno je u roku od 5 do 10 minuta da se puls vrati na stanje pre opterećenja.</a:t>
            </a:r>
            <a:endParaRPr lang="sr-Latn-CS" smtClean="0"/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Fiziološke osnove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Respiratorni sistem takođe radi pod većim naporom</a:t>
            </a:r>
            <a:r>
              <a:rPr lang="sr-Latn-CS" smtClean="0"/>
              <a:t>,</a:t>
            </a:r>
            <a:r>
              <a:rPr lang="en-US" smtClean="0"/>
              <a:t> ali je bitno da se povećani disajni kapacitet povećava na račun dubljeg disanja</a:t>
            </a:r>
            <a:r>
              <a:rPr lang="sr-Latn-CS" smtClean="0"/>
              <a:t>,</a:t>
            </a:r>
            <a:r>
              <a:rPr lang="en-US" smtClean="0"/>
              <a:t> a ne na račun broja respiracija. </a:t>
            </a:r>
            <a:endParaRPr lang="sr-Latn-CS" smtClean="0"/>
          </a:p>
          <a:p>
            <a:pPr>
              <a:buNone/>
            </a:pPr>
            <a:endParaRPr lang="sr-Latn-CS" smtClean="0"/>
          </a:p>
          <a:p>
            <a:r>
              <a:rPr lang="en-US" smtClean="0"/>
              <a:t>Minutni respiratorni volumen se povećava 5 do 10 puta kod najvećih opterećenja</a:t>
            </a:r>
            <a:r>
              <a:rPr lang="sr-Latn-CS" smtClean="0"/>
              <a:t>.</a:t>
            </a:r>
          </a:p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Fiziološke osnove kineziterapije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Kod fizičkih vežbi poboljšava se i peristaltika digestivnog trakta, povećava se sekrecija želuca, ubrzan je metabolizam, a posebno je izraženo sagorevanje masti i šećera</a:t>
            </a:r>
            <a:r>
              <a:rPr lang="sr-Latn-CS" smtClean="0"/>
              <a:t>.</a:t>
            </a:r>
            <a:endParaRPr lang="en-US" smtClean="0"/>
          </a:p>
          <a:p>
            <a:endParaRPr lang="sr-Latn-CS" smtClean="0"/>
          </a:p>
          <a:p>
            <a:r>
              <a:rPr lang="en-US" smtClean="0"/>
              <a:t>Kineziterapija uslovljava i promene na refleksnim relejnim vezama, kako na nivou spinalne etaže,</a:t>
            </a:r>
            <a:r>
              <a:rPr lang="sr-Latn-CS" smtClean="0"/>
              <a:t> </a:t>
            </a:r>
            <a:r>
              <a:rPr lang="en-US" smtClean="0"/>
              <a:t>tako i na višem nivou, a što dovodi do stvaranja novih šema pokreta i motoričke aktivnosti.</a:t>
            </a:r>
          </a:p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196</TotalTime>
  <Words>1713</Words>
  <Application>Microsoft Office PowerPoint</Application>
  <PresentationFormat>On-screen Show (4:3)</PresentationFormat>
  <Paragraphs>176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Oriel</vt:lpstr>
      <vt:lpstr>UVOD U KLINIČKU KINEZITERAPIJU</vt:lpstr>
      <vt:lpstr>Istorijat kineziterapije</vt:lpstr>
      <vt:lpstr>Definicija i pojam kineziterapije</vt:lpstr>
      <vt:lpstr>Prevencija kroz pokret</vt:lpstr>
      <vt:lpstr>Fiziološke osnove kineziterapije</vt:lpstr>
      <vt:lpstr>Fiziološke osnove kineziterapije</vt:lpstr>
      <vt:lpstr>Fiziološke osnove kineziterapije</vt:lpstr>
      <vt:lpstr>Fiziološke osnove kineziterapije</vt:lpstr>
      <vt:lpstr>Fiziološke osnove kineziterapije</vt:lpstr>
      <vt:lpstr>Lange - Andersen formula</vt:lpstr>
      <vt:lpstr>Neurofiziološke osnove kineziterapije</vt:lpstr>
      <vt:lpstr>Neurofiziološke osnove kineziterapije</vt:lpstr>
      <vt:lpstr>Neurofiziološke osnove kineziterapije</vt:lpstr>
      <vt:lpstr>Neurofiziološke osnove kineziterapije</vt:lpstr>
      <vt:lpstr>Neurofiziološke osnove kineziterapije</vt:lpstr>
      <vt:lpstr>Neurofiziološke osnove kineziterapije</vt:lpstr>
      <vt:lpstr>Anatomske osnove kineziterapije</vt:lpstr>
      <vt:lpstr>Opšti ciljevi kineziterapije</vt:lpstr>
      <vt:lpstr>Sekundarni ciljevi</vt:lpstr>
      <vt:lpstr>Specifični ciljevi kineziterapije</vt:lpstr>
      <vt:lpstr>Osnovni principi kineziterapije</vt:lpstr>
      <vt:lpstr>Mirovanje i mišićna snaga</vt:lpstr>
      <vt:lpstr>Mirovanje i mišićna snaga</vt:lpstr>
      <vt:lpstr>Kardiovaskularni aparat</vt:lpstr>
      <vt:lpstr>Respiratorni sistem</vt:lpstr>
      <vt:lpstr>Ostali sistemi</vt:lpstr>
      <vt:lpstr>Statistika savremenog života</vt:lpstr>
      <vt:lpstr>Statistika savremenog života</vt:lpstr>
      <vt:lpstr>Kretanje je globalna stimulacija organizma</vt:lpstr>
      <vt:lpstr>Pozitivna delovanja telesne aktivnosti</vt:lpstr>
      <vt:lpstr>Pozitivna delovanja telesne aktivnosti</vt:lpstr>
      <vt:lpstr>Fizijatrijska ponuda preventivnih mera</vt:lpstr>
      <vt:lpstr>Kontraindikacije za kineziterapiju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UVOD U KINEZITERAPIJU</dc:title>
  <dc:creator>*</dc:creator>
  <cp:lastModifiedBy>Win7</cp:lastModifiedBy>
  <cp:revision>23</cp:revision>
  <dcterms:created xsi:type="dcterms:W3CDTF">2013-10-09T14:59:54Z</dcterms:created>
  <dcterms:modified xsi:type="dcterms:W3CDTF">2014-10-07T12:00:46Z</dcterms:modified>
</cp:coreProperties>
</file>