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61" r:id="rId9"/>
    <p:sldId id="262" r:id="rId10"/>
    <p:sldId id="263" r:id="rId11"/>
    <p:sldId id="264" r:id="rId12"/>
    <p:sldId id="270" r:id="rId13"/>
    <p:sldId id="272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34866C-FA90-467D-AEC0-EAA004F8EAB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CB6B4F-7B51-4D25-A069-F8CA4A3562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etektori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Prednost</a:t>
            </a:r>
            <a:r>
              <a:rPr lang="en-US" b="1" dirty="0" smtClean="0"/>
              <a:t> CR-a </a:t>
            </a:r>
            <a:r>
              <a:rPr lang="en-US" b="1" dirty="0" err="1" smtClean="0"/>
              <a:t>nad</a:t>
            </a:r>
            <a:r>
              <a:rPr lang="en-US" b="1" dirty="0" smtClean="0"/>
              <a:t> </a:t>
            </a:r>
            <a:r>
              <a:rPr lang="en-US" b="1" dirty="0" err="1" smtClean="0"/>
              <a:t>klasičnim</a:t>
            </a:r>
            <a:r>
              <a:rPr lang="en-US" b="1" dirty="0" smtClean="0"/>
              <a:t> </a:t>
            </a:r>
            <a:r>
              <a:rPr lang="en-US" b="1" dirty="0" err="1" smtClean="0"/>
              <a:t>filmom</a:t>
            </a:r>
            <a:r>
              <a:rPr lang="sr-Latn-CS" b="1" dirty="0" smtClean="0"/>
              <a:t/>
            </a:r>
            <a:br>
              <a:rPr lang="sr-Latn-C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Softverska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“</a:t>
            </a:r>
            <a:r>
              <a:rPr lang="en-US" dirty="0" err="1" smtClean="0"/>
              <a:t>mekih</a:t>
            </a:r>
            <a:r>
              <a:rPr lang="en-US" dirty="0" smtClean="0"/>
              <a:t>” </a:t>
            </a:r>
            <a:r>
              <a:rPr lang="en-US" dirty="0" err="1" smtClean="0"/>
              <a:t>i</a:t>
            </a:r>
            <a:r>
              <a:rPr lang="en-US" dirty="0" smtClean="0"/>
              <a:t> “</a:t>
            </a:r>
            <a:r>
              <a:rPr lang="en-US" dirty="0" err="1" smtClean="0"/>
              <a:t>tvrdih</a:t>
            </a:r>
            <a:r>
              <a:rPr lang="en-US" dirty="0" smtClean="0"/>
              <a:t>” </a:t>
            </a:r>
            <a:r>
              <a:rPr lang="en-US" dirty="0" err="1" smtClean="0"/>
              <a:t>snimaka</a:t>
            </a:r>
            <a:endParaRPr lang="en-US" dirty="0" smtClean="0"/>
          </a:p>
          <a:p>
            <a:r>
              <a:rPr lang="en-US" dirty="0" err="1" smtClean="0"/>
              <a:t>Dovođenje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željeni</a:t>
            </a:r>
            <a:r>
              <a:rPr lang="en-US" dirty="0" smtClean="0"/>
              <a:t> </a:t>
            </a:r>
            <a:r>
              <a:rPr lang="en-US" dirty="0" err="1" smtClean="0"/>
              <a:t>kontrast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pravu</a:t>
            </a:r>
            <a:r>
              <a:rPr lang="en-US" dirty="0" smtClean="0"/>
              <a:t> </a:t>
            </a:r>
            <a:r>
              <a:rPr lang="en-US" dirty="0" err="1" smtClean="0"/>
              <a:t>dijagnostičku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endParaRPr lang="en-US" dirty="0" smtClean="0"/>
          </a:p>
          <a:p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izdvajanja</a:t>
            </a:r>
            <a:r>
              <a:rPr lang="en-US" dirty="0" smtClean="0"/>
              <a:t> </a:t>
            </a:r>
            <a:r>
              <a:rPr lang="en-US" dirty="0" err="1" smtClean="0"/>
              <a:t>mekih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(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sr-Latn-CS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Ekonomičnost</a:t>
            </a:r>
            <a:endParaRPr lang="en-US" dirty="0" smtClean="0"/>
          </a:p>
          <a:p>
            <a:r>
              <a:rPr lang="en-US" dirty="0" err="1" smtClean="0"/>
              <a:t>Smanjena</a:t>
            </a:r>
            <a:r>
              <a:rPr lang="en-US" dirty="0" smtClean="0"/>
              <a:t> </a:t>
            </a:r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zračenja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pacijente</a:t>
            </a:r>
            <a:r>
              <a:rPr lang="en-US" dirty="0" smtClean="0"/>
              <a:t> I </a:t>
            </a:r>
            <a:r>
              <a:rPr lang="en-US" dirty="0" err="1" smtClean="0"/>
              <a:t>osoblje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071678"/>
            <a:ext cx="8128099" cy="270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>Flet PANEL DETEKTORI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r-Latn-RS" dirty="0" smtClean="0"/>
              <a:t>Koristi </a:t>
            </a:r>
            <a:r>
              <a:rPr lang="sr-Latn-RS" dirty="0"/>
              <a:t>se u digitalnim sistemima za rendgenogragiju i rendgenoskopiju-ravni detektori</a:t>
            </a:r>
            <a:endParaRPr lang="en-US" dirty="0"/>
          </a:p>
          <a:p>
            <a:pPr lvl="0"/>
            <a:r>
              <a:rPr lang="sr-Latn-RS" dirty="0"/>
              <a:t>Klasifikacija:      </a:t>
            </a:r>
            <a:endParaRPr lang="en-US" dirty="0"/>
          </a:p>
          <a:p>
            <a:pPr lvl="0"/>
            <a:r>
              <a:rPr lang="sr-Latn-RS" dirty="0"/>
              <a:t>-prema brzinom očitavanja matrice/SA MALOM BRZINOM OČITAVANJA </a:t>
            </a:r>
            <a:r>
              <a:rPr lang="sr-Latn-RS" dirty="0" smtClean="0"/>
              <a:t>SPORI  </a:t>
            </a:r>
            <a:r>
              <a:rPr lang="sr-Latn-RS" dirty="0"/>
              <a:t>ILI SA VELIKOM BRZI/</a:t>
            </a:r>
            <a:endParaRPr lang="en-US" dirty="0"/>
          </a:p>
          <a:p>
            <a:pPr lvl="0"/>
            <a:r>
              <a:rPr lang="sr-Latn-RS" dirty="0"/>
              <a:t> </a:t>
            </a:r>
            <a:r>
              <a:rPr lang="sr-Latn-RS" dirty="0" smtClean="0"/>
              <a:t>Načinu </a:t>
            </a:r>
            <a:r>
              <a:rPr lang="sr-Latn-RS" dirty="0"/>
              <a:t>na koji se podaci sa detektora prebacuju na aparat/žični-KABLOVI ili bežični WIFI-BATERIJA ZA DOPUNU/ </a:t>
            </a:r>
            <a:endParaRPr lang="en-US" dirty="0"/>
          </a:p>
          <a:p>
            <a:pPr lvl="0"/>
            <a:r>
              <a:rPr lang="sr-Latn-RS" dirty="0"/>
              <a:t>-načinu kako je povezan sa aparatom/prenosivi ili fiksni/             </a:t>
            </a:r>
            <a:endParaRPr lang="en-US" dirty="0"/>
          </a:p>
          <a:p>
            <a:pPr lvl="0"/>
            <a:r>
              <a:rPr lang="sr-Latn-RS" dirty="0"/>
              <a:t>-načinu konverzije signala/indirektni,direktni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7" descr="direct_v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500042"/>
            <a:ext cx="6451576" cy="5415641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 err="1" smtClean="0"/>
              <a:t>Standardizacija</a:t>
            </a:r>
            <a:r>
              <a:rPr lang="en-US" dirty="0" smtClean="0"/>
              <a:t> je </a:t>
            </a:r>
            <a:r>
              <a:rPr lang="sr-Latn-CS" dirty="0" smtClean="0"/>
              <a:t>bila </a:t>
            </a:r>
            <a:r>
              <a:rPr lang="en-US" dirty="0" err="1" smtClean="0"/>
              <a:t>neophodna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trenutne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buduće</a:t>
            </a:r>
            <a:r>
              <a:rPr lang="en-US" dirty="0" smtClean="0"/>
              <a:t> </a:t>
            </a:r>
            <a:r>
              <a:rPr lang="en-US" dirty="0" err="1" smtClean="0"/>
              <a:t>kompatibilnosti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komunikacije</a:t>
            </a:r>
            <a:r>
              <a:rPr lang="en-US" dirty="0" smtClean="0"/>
              <a:t>. </a:t>
            </a:r>
            <a:r>
              <a:rPr lang="en-US" dirty="0" err="1" smtClean="0"/>
              <a:t>Naime</a:t>
            </a:r>
            <a:r>
              <a:rPr lang="en-US" dirty="0" smtClean="0"/>
              <a:t>, </a:t>
            </a:r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proizvođači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nezavisno</a:t>
            </a:r>
            <a:r>
              <a:rPr lang="en-US" dirty="0" smtClean="0"/>
              <a:t> </a:t>
            </a:r>
            <a:r>
              <a:rPr lang="en-US" dirty="0" err="1" smtClean="0"/>
              <a:t>razvijali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standarde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</a:t>
            </a:r>
            <a:r>
              <a:rPr lang="en-US" dirty="0" err="1" smtClean="0"/>
              <a:t>nekompatibilni</a:t>
            </a:r>
            <a:r>
              <a:rPr lang="en-US" dirty="0" smtClean="0"/>
              <a:t>. Na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</a:t>
            </a:r>
            <a:r>
              <a:rPr lang="en-US" dirty="0" err="1" smtClean="0"/>
              <a:t>primoravali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isključivo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njihovu</a:t>
            </a:r>
            <a:r>
              <a:rPr lang="en-US" dirty="0" smtClean="0"/>
              <a:t> </a:t>
            </a:r>
            <a:r>
              <a:rPr lang="en-US" dirty="0" err="1" smtClean="0"/>
              <a:t>opremu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monopolizacije</a:t>
            </a:r>
            <a:r>
              <a:rPr lang="en-US" dirty="0" smtClean="0"/>
              <a:t>.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omogućila</a:t>
            </a:r>
            <a:r>
              <a:rPr lang="en-US" dirty="0" smtClean="0"/>
              <a:t> </a:t>
            </a:r>
            <a:r>
              <a:rPr lang="en-US" dirty="0" err="1" smtClean="0"/>
              <a:t>razmena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proizvođača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je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sr-Latn-CS" dirty="0" smtClean="0"/>
              <a:t> </a:t>
            </a:r>
            <a:r>
              <a:rPr lang="en-US" dirty="0" err="1" smtClean="0"/>
              <a:t>standarda</a:t>
            </a:r>
            <a:r>
              <a:rPr lang="en-US" dirty="0" smtClean="0"/>
              <a:t>.</a:t>
            </a:r>
            <a:endParaRPr lang="sr-Latn-CS" dirty="0" smtClean="0"/>
          </a:p>
          <a:p>
            <a:pPr>
              <a:buFontTx/>
              <a:buNone/>
            </a:pPr>
            <a:r>
              <a:rPr lang="sr-Latn-CS" dirty="0" smtClean="0"/>
              <a:t>    O</a:t>
            </a:r>
            <a:r>
              <a:rPr lang="en-US" dirty="0" err="1" smtClean="0"/>
              <a:t>pšte</a:t>
            </a:r>
            <a:r>
              <a:rPr lang="en-US" dirty="0" smtClean="0"/>
              <a:t> </a:t>
            </a:r>
            <a:r>
              <a:rPr lang="en-US" dirty="0" err="1" smtClean="0"/>
              <a:t>prihvaćeni</a:t>
            </a:r>
            <a:r>
              <a:rPr lang="en-US" dirty="0" smtClean="0"/>
              <a:t> standard - DICOM.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DICOM </a:t>
            </a:r>
            <a:r>
              <a:rPr lang="en-US" u="sng" dirty="0" smtClean="0"/>
              <a:t>(</a:t>
            </a:r>
            <a:r>
              <a:rPr lang="en-US" b="1" u="sng" dirty="0" smtClean="0"/>
              <a:t>Digital Imaging and Communications in Medicine </a:t>
            </a:r>
            <a:r>
              <a:rPr lang="en-US" u="sng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7200"/>
            <a:r>
              <a:rPr lang="en-US" b="1" dirty="0" smtClean="0"/>
              <a:t>DICOM</a:t>
            </a:r>
            <a:r>
              <a:rPr lang="en-US" dirty="0" smtClean="0"/>
              <a:t> je </a:t>
            </a:r>
            <a:r>
              <a:rPr lang="en-US" dirty="0" err="1" smtClean="0"/>
              <a:t>industrijski</a:t>
            </a:r>
            <a:r>
              <a:rPr lang="en-US" dirty="0" smtClean="0"/>
              <a:t> standard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medicinskih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medicinskih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. DICOM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komunikaciju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dijagnostičkih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terapeutskih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proizvođača</a:t>
            </a:r>
            <a:r>
              <a:rPr lang="en-US" dirty="0" smtClean="0"/>
              <a:t>. Kao </a:t>
            </a:r>
            <a:r>
              <a:rPr lang="en-US" dirty="0" err="1" smtClean="0"/>
              <a:t>takva</a:t>
            </a:r>
            <a:r>
              <a:rPr lang="en-US" dirty="0" smtClean="0"/>
              <a:t> </a:t>
            </a:r>
            <a:r>
              <a:rPr lang="en-US" dirty="0" err="1" smtClean="0"/>
              <a:t>standardizacija</a:t>
            </a:r>
            <a:r>
              <a:rPr lang="en-US" dirty="0" smtClean="0"/>
              <a:t> je </a:t>
            </a:r>
            <a:r>
              <a:rPr lang="en-US" dirty="0" err="1" smtClean="0"/>
              <a:t>bitna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povećali</a:t>
            </a:r>
            <a:r>
              <a:rPr lang="en-US" dirty="0" smtClean="0"/>
              <a:t> </a:t>
            </a:r>
            <a:r>
              <a:rPr lang="en-US" dirty="0" err="1" smtClean="0"/>
              <a:t>efikasnost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smanjili</a:t>
            </a:r>
            <a:r>
              <a:rPr lang="en-US" dirty="0" smtClean="0"/>
              <a:t> </a:t>
            </a:r>
            <a:r>
              <a:rPr lang="en-US" dirty="0" err="1" smtClean="0"/>
              <a:t>troškove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. </a:t>
            </a:r>
            <a:r>
              <a:rPr lang="en-US" dirty="0" err="1" smtClean="0"/>
              <a:t>Upotreba</a:t>
            </a:r>
            <a:r>
              <a:rPr lang="en-US" dirty="0" smtClean="0"/>
              <a:t> DICOM </a:t>
            </a:r>
            <a:r>
              <a:rPr lang="en-US" dirty="0" err="1" smtClean="0"/>
              <a:t>standarda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konsultacije</a:t>
            </a:r>
            <a:r>
              <a:rPr lang="en-US" dirty="0" smtClean="0"/>
              <a:t> </a:t>
            </a:r>
            <a:r>
              <a:rPr lang="en-US" dirty="0" err="1" smtClean="0"/>
              <a:t>lekara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bolnice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širim</a:t>
            </a:r>
            <a:r>
              <a:rPr lang="en-US" dirty="0" smtClean="0"/>
              <a:t> </a:t>
            </a:r>
            <a:r>
              <a:rPr lang="en-US" dirty="0" err="1" smtClean="0"/>
              <a:t>geografskim</a:t>
            </a:r>
            <a:r>
              <a:rPr lang="en-US" dirty="0" smtClean="0"/>
              <a:t> </a:t>
            </a:r>
            <a:r>
              <a:rPr lang="en-US" dirty="0" err="1" smtClean="0"/>
              <a:t>regijama</a:t>
            </a:r>
            <a:r>
              <a:rPr lang="en-US" dirty="0" smtClean="0"/>
              <a:t>, </a:t>
            </a:r>
            <a:r>
              <a:rPr lang="en-US" dirty="0" err="1" smtClean="0"/>
              <a:t>izvlači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postojećih</a:t>
            </a:r>
            <a:r>
              <a:rPr lang="en-US" dirty="0" smtClean="0"/>
              <a:t> </a:t>
            </a:r>
            <a:r>
              <a:rPr lang="en-US" dirty="0" err="1" smtClean="0"/>
              <a:t>resursa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troškove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 smtClean="0"/>
              <a:t>kopatibilnošću</a:t>
            </a:r>
            <a:r>
              <a:rPr lang="en-US" dirty="0" smtClean="0"/>
              <a:t> 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menjanja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Umrežavanje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radiološkog</a:t>
            </a:r>
            <a:r>
              <a:rPr lang="en-US" dirty="0" smtClean="0"/>
              <a:t> </a:t>
            </a:r>
            <a:r>
              <a:rPr lang="en-US" dirty="0" err="1" smtClean="0"/>
              <a:t>odeljenja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RIS (</a:t>
            </a:r>
            <a:r>
              <a:rPr lang="en-US" dirty="0" err="1" smtClean="0"/>
              <a:t>Radiološki</a:t>
            </a:r>
            <a:r>
              <a:rPr lang="en-US" dirty="0" smtClean="0"/>
              <a:t> </a:t>
            </a:r>
            <a:r>
              <a:rPr lang="en-US" dirty="0" err="1" smtClean="0"/>
              <a:t>informacioni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).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omogućena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udaljenim</a:t>
            </a:r>
            <a:r>
              <a:rPr lang="en-US" dirty="0" smtClean="0"/>
              <a:t> </a:t>
            </a:r>
            <a:r>
              <a:rPr lang="en-US" dirty="0" err="1" smtClean="0"/>
              <a:t>računarima,neophodno</a:t>
            </a:r>
            <a:r>
              <a:rPr lang="en-US" dirty="0" smtClean="0"/>
              <a:t> je </a:t>
            </a:r>
            <a:r>
              <a:rPr lang="en-US" dirty="0" err="1" smtClean="0"/>
              <a:t>napraviti</a:t>
            </a:r>
            <a:r>
              <a:rPr lang="en-US" dirty="0" smtClean="0"/>
              <a:t> PACS,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arhiviranje,prenos,pretraživanje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digitalnih</a:t>
            </a:r>
            <a:r>
              <a:rPr lang="en-US" dirty="0" smtClean="0"/>
              <a:t> </a:t>
            </a:r>
            <a:r>
              <a:rPr lang="en-US" dirty="0" err="1" smtClean="0"/>
              <a:t>medicinskih</a:t>
            </a:r>
            <a:r>
              <a:rPr lang="en-US" dirty="0" smtClean="0"/>
              <a:t> </a:t>
            </a:r>
            <a:r>
              <a:rPr lang="en-US" dirty="0" err="1" smtClean="0"/>
              <a:t>slika,kao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pridruženih</a:t>
            </a:r>
            <a:r>
              <a:rPr lang="en-US" dirty="0" smtClean="0"/>
              <a:t> </a:t>
            </a:r>
            <a:r>
              <a:rPr lang="en-US" dirty="0" err="1" smtClean="0"/>
              <a:t>tekstualnih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PACS (Picture Archiving and Communication System)</a:t>
            </a:r>
            <a:endParaRPr lang="en-US" b="1" dirty="0" smtClean="0"/>
          </a:p>
          <a:p>
            <a:r>
              <a:rPr lang="en-US" b="1" dirty="0" smtClean="0"/>
              <a:t>PACS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arhiviranje</a:t>
            </a:r>
            <a:r>
              <a:rPr lang="en-US" dirty="0" smtClean="0"/>
              <a:t>, </a:t>
            </a:r>
            <a:r>
              <a:rPr lang="en-US" dirty="0" err="1" smtClean="0"/>
              <a:t>prenos</a:t>
            </a:r>
            <a:r>
              <a:rPr lang="en-US" dirty="0" smtClean="0"/>
              <a:t>, </a:t>
            </a:r>
            <a:r>
              <a:rPr lang="en-US" dirty="0" err="1" smtClean="0"/>
              <a:t>pretraživanje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dijagnostičkih</a:t>
            </a:r>
            <a:r>
              <a:rPr lang="en-US" dirty="0" smtClean="0"/>
              <a:t> </a:t>
            </a:r>
            <a:r>
              <a:rPr lang="en-US" dirty="0" err="1" smtClean="0"/>
              <a:t>medicinskih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I </a:t>
            </a:r>
            <a:r>
              <a:rPr lang="en-US" dirty="0" err="1" smtClean="0"/>
              <a:t>pridruženih</a:t>
            </a:r>
            <a:r>
              <a:rPr lang="en-US" dirty="0" smtClean="0"/>
              <a:t> </a:t>
            </a:r>
            <a:r>
              <a:rPr lang="en-US" dirty="0" err="1" smtClean="0"/>
              <a:t>tekstualnih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radiološkom</a:t>
            </a:r>
            <a:r>
              <a:rPr lang="en-US" dirty="0" smtClean="0"/>
              <a:t> </a:t>
            </a:r>
            <a:r>
              <a:rPr lang="en-US" dirty="0" err="1" smtClean="0"/>
              <a:t>odeljenju</a:t>
            </a:r>
            <a:r>
              <a:rPr lang="en-US" dirty="0" smtClean="0"/>
              <a:t>.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kompjuterizovano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distribuciju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dijagnostičkih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930400"/>
          </a:xfrm>
        </p:spPr>
        <p:txBody>
          <a:bodyPr/>
          <a:lstStyle/>
          <a:p>
            <a:r>
              <a:rPr lang="en-US"/>
              <a:t>Primarne i sekundarne brane na RTG aparatu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893175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Nalaze se između rendgenske cevi i detektora i imaju ulogu da filtriraju i oblikuju snop X zrak </a:t>
            </a:r>
          </a:p>
          <a:p>
            <a:pPr>
              <a:lnSpc>
                <a:spcPct val="80000"/>
              </a:lnSpc>
            </a:pPr>
            <a:r>
              <a:rPr lang="en-US" sz="2800"/>
              <a:t>Primarne brane –između cevi i objekta:</a:t>
            </a:r>
          </a:p>
          <a:p>
            <a:pPr>
              <a:lnSpc>
                <a:spcPct val="80000"/>
              </a:lnSpc>
            </a:pPr>
            <a:r>
              <a:rPr lang="en-US" sz="2800"/>
              <a:t>delovi za sopstvenu filtraciju /staklo balona,sloj ulja i prozorčić kroz koji izlazi zrak</a:t>
            </a:r>
          </a:p>
          <a:p>
            <a:pPr>
              <a:lnSpc>
                <a:spcPct val="80000"/>
              </a:lnSpc>
            </a:pPr>
            <a:r>
              <a:rPr lang="en-US" sz="2800"/>
              <a:t>-filteri za dodatnu filtraciju </a:t>
            </a:r>
          </a:p>
          <a:p>
            <a:pPr>
              <a:lnSpc>
                <a:spcPct val="80000"/>
              </a:lnSpc>
            </a:pPr>
            <a:r>
              <a:rPr lang="en-US" sz="2800"/>
              <a:t>ogledalo svetlosnog vizira</a:t>
            </a:r>
          </a:p>
          <a:p>
            <a:pPr>
              <a:lnSpc>
                <a:spcPct val="80000"/>
              </a:lnSpc>
            </a:pPr>
            <a:r>
              <a:rPr lang="en-US" sz="2800"/>
              <a:t>-kolimatori </a:t>
            </a:r>
          </a:p>
          <a:p>
            <a:pPr>
              <a:lnSpc>
                <a:spcPct val="80000"/>
              </a:lnSpc>
            </a:pPr>
            <a:r>
              <a:rPr lang="en-US" sz="2800"/>
              <a:t>-Staklo sa končanicom</a:t>
            </a:r>
          </a:p>
          <a:p>
            <a:pPr>
              <a:lnSpc>
                <a:spcPct val="80000"/>
              </a:lnSpc>
            </a:pPr>
            <a:r>
              <a:rPr lang="en-US" sz="2800"/>
              <a:t>-zaštita za radiosenzitivne delove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Sekundarne brane</a:t>
            </a:r>
            <a:br>
              <a:rPr lang="en-US" sz="4000"/>
            </a:br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Između objekta/pacijenta/i detektora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Nazivaju se i antirasipne</a:t>
            </a:r>
          </a:p>
          <a:p>
            <a:pPr>
              <a:lnSpc>
                <a:spcPct val="90000"/>
              </a:lnSpc>
            </a:pPr>
            <a:r>
              <a:rPr lang="en-US"/>
              <a:t>-Buki –Poterova rešetka</a:t>
            </a:r>
          </a:p>
          <a:p>
            <a:pPr>
              <a:lnSpc>
                <a:spcPct val="90000"/>
              </a:lnSpc>
            </a:pPr>
            <a:r>
              <a:rPr lang="en-US"/>
              <a:t>-Lisholmovo sito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Parametri sekundarnih brana:</a:t>
            </a:r>
          </a:p>
          <a:p>
            <a:pPr>
              <a:lnSpc>
                <a:spcPct val="90000"/>
              </a:lnSpc>
            </a:pPr>
            <a:r>
              <a:rPr lang="en-US"/>
              <a:t>-antirasipni odnos </a:t>
            </a:r>
          </a:p>
          <a:p>
            <a:pPr>
              <a:lnSpc>
                <a:spcPct val="90000"/>
              </a:lnSpc>
            </a:pPr>
            <a:r>
              <a:rPr lang="en-US"/>
              <a:t>-broj olovnih lamela po jedinici dužine</a:t>
            </a:r>
          </a:p>
          <a:p>
            <a:pPr>
              <a:lnSpc>
                <a:spcPct val="90000"/>
              </a:lnSpc>
            </a:pPr>
            <a:r>
              <a:rPr lang="en-US"/>
              <a:t>-faktor rešetke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940425" y="41036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Detektori na RTG aparatima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primaju X zrake koji su prošli kroz pacijenta</a:t>
            </a:r>
          </a:p>
          <a:p>
            <a:r>
              <a:rPr lang="en-US"/>
              <a:t>-klasična rendgenska kaseta sa filmom</a:t>
            </a:r>
          </a:p>
          <a:p>
            <a:r>
              <a:rPr lang="en-US"/>
              <a:t>-kaseta za kompjuterizovanu tomografiju</a:t>
            </a:r>
          </a:p>
          <a:p>
            <a:r>
              <a:rPr lang="en-US"/>
              <a:t>-PES /pojačivač ekranskog sjaja</a:t>
            </a:r>
          </a:p>
          <a:p>
            <a:r>
              <a:rPr lang="en-US"/>
              <a:t>-flet panel detektor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Klasična kaseta sa filmom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60575"/>
            <a:ext cx="4608513" cy="4525963"/>
          </a:xfrm>
          <a:noFill/>
          <a:ln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052513"/>
            <a:ext cx="32385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724400"/>
            <a:ext cx="2679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PES detektor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fiksno </a:t>
            </a:r>
            <a:r>
              <a:rPr lang="sr-Latn-RS" dirty="0"/>
              <a:t>montrian u kućištu-pozicionira se tako što se direkto pomera sa kućištem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sliku </a:t>
            </a:r>
            <a:r>
              <a:rPr lang="sr-Latn-RS" dirty="0"/>
              <a:t>sa primarnog ekrana prevodi  u elektronsku pojačava je i na sekundarnom ekranu vraća u svetlosnu sliku koja je umanjena intenzivnija i obrnuta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ova </a:t>
            </a:r>
            <a:r>
              <a:rPr lang="sr-Latn-RS" dirty="0"/>
              <a:t>slika se preko kamere i TV lanca šalje na monitor rtg </a:t>
            </a:r>
            <a:r>
              <a:rPr lang="sr-Latn-RS" dirty="0" smtClean="0"/>
              <a:t>apa.PES </a:t>
            </a:r>
            <a:r>
              <a:rPr lang="sr-Latn-RS" dirty="0"/>
              <a:t>može biti klasičan ili digitalni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571480"/>
            <a:ext cx="4357718" cy="552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CR </a:t>
            </a:r>
            <a:r>
              <a:rPr lang="en-US" u="sng" dirty="0" smtClean="0"/>
              <a:t>( </a:t>
            </a:r>
            <a:r>
              <a:rPr lang="en-US" b="1" u="sng" dirty="0" smtClean="0"/>
              <a:t>Computerized Radiography</a:t>
            </a:r>
            <a:r>
              <a:rPr lang="en-US" u="sng" dirty="0" smtClean="0"/>
              <a:t> ) </a:t>
            </a:r>
            <a:r>
              <a:rPr lang="en-US" b="1" u="sng" dirty="0" err="1" smtClean="0"/>
              <a:t>Kompjuterizovana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radiografija</a:t>
            </a:r>
            <a:r>
              <a:rPr lang="sr-Latn-CS" b="1" u="sng" dirty="0" smtClean="0"/>
              <a:t/>
            </a:r>
            <a:br>
              <a:rPr lang="sr-Latn-C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/>
            <a:endParaRPr lang="sr-Latn-CS" b="1" u="sng" dirty="0" smtClean="0"/>
          </a:p>
          <a:p>
            <a:pPr indent="457200"/>
            <a:endParaRPr lang="en-US" dirty="0" smtClean="0"/>
          </a:p>
          <a:p>
            <a:pPr indent="457200"/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indirektno</a:t>
            </a:r>
            <a:r>
              <a:rPr lang="en-US" dirty="0" smtClean="0"/>
              <a:t> </a:t>
            </a:r>
            <a:r>
              <a:rPr lang="en-US" dirty="0" err="1" smtClean="0"/>
              <a:t>uzimanje</a:t>
            </a:r>
            <a:r>
              <a:rPr lang="en-US" dirty="0" smtClean="0"/>
              <a:t> </a:t>
            </a:r>
            <a:r>
              <a:rPr lang="en-US" dirty="0" err="1" smtClean="0"/>
              <a:t>digitalnih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, </a:t>
            </a:r>
            <a:r>
              <a:rPr lang="en-US" dirty="0" err="1" smtClean="0"/>
              <a:t>korišćenjem</a:t>
            </a:r>
            <a:r>
              <a:rPr lang="en-US" dirty="0" smtClean="0"/>
              <a:t> </a:t>
            </a:r>
            <a:r>
              <a:rPr lang="en-US" dirty="0" err="1" smtClean="0"/>
              <a:t>ploča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fotostimulativnog</a:t>
            </a:r>
            <a:r>
              <a:rPr lang="en-US" dirty="0" smtClean="0"/>
              <a:t> </a:t>
            </a:r>
            <a:r>
              <a:rPr lang="en-US" dirty="0" err="1" smtClean="0"/>
              <a:t>fosforescentnog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čuva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pre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digitalizuje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prenese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računar</a:t>
            </a:r>
            <a:r>
              <a:rPr lang="en-US" dirty="0" smtClean="0"/>
              <a:t> (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kasete</a:t>
            </a:r>
            <a:r>
              <a:rPr lang="en-US" dirty="0" smtClean="0"/>
              <a:t> – IP </a:t>
            </a:r>
            <a:r>
              <a:rPr lang="hr-HR" dirty="0" smtClean="0"/>
              <a:t>imaging plate</a:t>
            </a:r>
            <a:r>
              <a:rPr lang="en-US" dirty="0" smtClean="0"/>
              <a:t>).</a:t>
            </a:r>
            <a:r>
              <a:rPr lang="sr-Latn-CS" dirty="0" smtClean="0"/>
              <a:t>(slika 1)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.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kas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568" y="1500174"/>
            <a:ext cx="7486883" cy="44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585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Detektori </vt:lpstr>
      <vt:lpstr>Primarne i sekundarne brane na RTG aparatu</vt:lpstr>
      <vt:lpstr>Sekundarne brane </vt:lpstr>
      <vt:lpstr>Detektori na RTG aparatima</vt:lpstr>
      <vt:lpstr>Klasična kaseta sa filmom</vt:lpstr>
      <vt:lpstr>PES detektor </vt:lpstr>
      <vt:lpstr>Slide 7</vt:lpstr>
      <vt:lpstr>CR ( Computerized Radiography ) Kompjuterizovana radiografija </vt:lpstr>
      <vt:lpstr>. </vt:lpstr>
      <vt:lpstr>Prednost CR-a nad klasičnim filmom </vt:lpstr>
      <vt:lpstr>.</vt:lpstr>
      <vt:lpstr>Flet PANEL DETEKTORI </vt:lpstr>
      <vt:lpstr>.</vt:lpstr>
      <vt:lpstr>Slide 14</vt:lpstr>
      <vt:lpstr>DICOM (Digital Imaging and Communications in Medicine ) 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Detektori </dc:title>
  <dc:creator>rentgen_Lekarska</dc:creator>
  <cp:lastModifiedBy>rentgen_Lekarska</cp:lastModifiedBy>
  <cp:revision>25</cp:revision>
  <dcterms:created xsi:type="dcterms:W3CDTF">2020-03-14T09:21:14Z</dcterms:created>
  <dcterms:modified xsi:type="dcterms:W3CDTF">2020-03-14T13:07:41Z</dcterms:modified>
</cp:coreProperties>
</file>