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1" r:id="rId2"/>
    <p:sldId id="256" r:id="rId3"/>
    <p:sldId id="26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6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3078B-4C71-4478-B6EE-FEA358900AF8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94FD-16D3-4D3B-8F46-6D9A539EB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9EA6-269E-400F-B9F8-B6B2BE9CBD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26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76600" y="48006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2060"/>
                </a:solidFill>
              </a:rPr>
              <a:t>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6738383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pic>
        <p:nvPicPr>
          <p:cNvPr id="9" name="Слик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505200"/>
            <a:ext cx="4038600" cy="2490470"/>
          </a:xfrm>
          <a:prstGeom prst="ellipse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593467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438400"/>
            <a:ext cx="658346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I PREDAVANJE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UVOD U SPORTSKU REHABILITACIJU</a:t>
            </a:r>
          </a:p>
          <a:p>
            <a:r>
              <a:rPr lang="en-US" sz="2400" b="1" dirty="0" smtClean="0"/>
              <a:t>DEFINICIJA I KARAKTERISTIKE POVREDE U SPORTU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лика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97"/>
          <a:stretch/>
        </p:blipFill>
        <p:spPr>
          <a:xfrm>
            <a:off x="2438400" y="2514598"/>
            <a:ext cx="4724400" cy="35264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990600"/>
            <a:ext cx="8534399" cy="5181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g) PRELOM KOSTIJU</a:t>
            </a:r>
          </a:p>
          <a:p>
            <a:pPr marL="0" indent="0" algn="just">
              <a:buNone/>
            </a:pPr>
            <a:r>
              <a:rPr lang="sr-Latn-RS" dirty="0" smtClean="0"/>
              <a:t>Sila deluje na kost jače od njene čvrstoće, a prelomi mogu biti prosti i složeni. Kod preloma se čuje prasak, krckanje i brzo nastupi otok. Fizikalni tretman počinje odmah od nastanka preloma,a po skidanju gipsa počinje se sa primenom </a:t>
            </a:r>
            <a:r>
              <a:rPr lang="sr-Latn-RS" dirty="0" err="1" smtClean="0"/>
              <a:t>hidrokinezi</a:t>
            </a:r>
            <a:r>
              <a:rPr lang="sr-Latn-RS" dirty="0" smtClean="0"/>
              <a:t> terapije, elektroterapije kao i ostale procedure u cilju što ranijeg oporavka.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smtClean="0"/>
              <a:t>h) OSTALE POVREDE</a:t>
            </a: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Niske i visoke temperature, trovanje hranom, ujedi insekata i zmija direktno utiču na povređivanje sportista.</a:t>
            </a:r>
            <a:endParaRPr lang="en-US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8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88720"/>
            <a:ext cx="8305800" cy="5212080"/>
          </a:xfrm>
          <a:prstGeom prst="rect">
            <a:avLst/>
          </a:prstGeom>
        </p:spPr>
      </p:pic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457200"/>
            <a:ext cx="8534399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smtClean="0"/>
              <a:t>PO TE</a:t>
            </a:r>
            <a:r>
              <a:rPr lang="sr-Latn-RS" b="1" dirty="0" smtClean="0"/>
              <a:t>ŽINI</a:t>
            </a:r>
          </a:p>
          <a:p>
            <a:pPr marL="0" indent="0">
              <a:buNone/>
            </a:pPr>
            <a:r>
              <a:rPr lang="sr-Latn-RS" dirty="0" smtClean="0"/>
              <a:t>Po težini povrede se mogu podeliti na: lagane povrede -  bez prekida sportske aktivnosti; lakše povrede – sa prekidom </a:t>
            </a:r>
            <a:r>
              <a:rPr lang="sr-Latn-RS" dirty="0" err="1" smtClean="0"/>
              <a:t>trenažnog</a:t>
            </a:r>
            <a:r>
              <a:rPr lang="sr-Latn-RS" dirty="0" smtClean="0"/>
              <a:t> procesa od 5-10 dana; srednje teške povrede – odsustvo sa terena nekoliko meseci; teške povrede- trajni invaliditet; najteže povrede – smrtni ishod.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b="1" dirty="0" smtClean="0"/>
              <a:t>. PO POLU I STAROSTI</a:t>
            </a:r>
          </a:p>
          <a:p>
            <a:pPr marL="0" indent="0">
              <a:buNone/>
            </a:pPr>
            <a:r>
              <a:rPr lang="sr-Latn-RS" dirty="0" smtClean="0"/>
              <a:t>Povređivanje po polu i starosti, sredinom 20-</a:t>
            </a:r>
            <a:r>
              <a:rPr lang="sr-Latn-RS" dirty="0" err="1" smtClean="0"/>
              <a:t>og</a:t>
            </a:r>
            <a:r>
              <a:rPr lang="sr-Latn-RS" dirty="0" smtClean="0"/>
              <a:t> veka bila je u odnosu muškarac- žena 75% : 25%. razvojem ženskog sporta i njenom </a:t>
            </a:r>
            <a:r>
              <a:rPr lang="sr-Latn-RS" dirty="0" err="1" smtClean="0"/>
              <a:t>profesionalizacijom</a:t>
            </a:r>
            <a:r>
              <a:rPr lang="sr-Latn-RS" dirty="0" smtClean="0"/>
              <a:t>, njene granice su se smanjile i danas imamo skoro identičan procenat povređivanja.</a:t>
            </a:r>
          </a:p>
          <a:p>
            <a:pPr marL="0" indent="0">
              <a:buNone/>
            </a:pPr>
            <a:r>
              <a:rPr lang="sr-Latn-RS" dirty="0"/>
              <a:t>P</a:t>
            </a:r>
            <a:r>
              <a:rPr lang="sr-Latn-RS" dirty="0" smtClean="0"/>
              <a:t>rema životnom dobu najveći broj povreda </a:t>
            </a:r>
            <a:r>
              <a:rPr lang="sr-Latn-RS" dirty="0" err="1" smtClean="0"/>
              <a:t>odpada</a:t>
            </a:r>
            <a:r>
              <a:rPr lang="sr-Latn-RS" dirty="0" smtClean="0"/>
              <a:t> otpada na </a:t>
            </a:r>
            <a:r>
              <a:rPr lang="sr-Latn-RS" dirty="0" err="1" smtClean="0"/>
              <a:t>najzastupljeniju</a:t>
            </a:r>
            <a:r>
              <a:rPr lang="sr-Latn-RS" dirty="0" smtClean="0"/>
              <a:t> grupu između 20 i 30 godina (50%), zatim na grupu ispod 20 godina ( oko 20%), zatim na </a:t>
            </a:r>
            <a:r>
              <a:rPr lang="sr-Latn-RS" dirty="0" err="1" smtClean="0"/>
              <a:t>dobnu</a:t>
            </a:r>
            <a:r>
              <a:rPr lang="sr-Latn-RS" dirty="0" smtClean="0"/>
              <a:t> grupu između 30 i 40 godina (oko 15%), od 40 do 50 godina (oko 5%).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6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143000"/>
            <a:ext cx="57150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r-Latn-RS" b="1" dirty="0" smtClean="0"/>
              <a:t>PO DELOVIMA POVREĐIVANJA</a:t>
            </a:r>
          </a:p>
          <a:p>
            <a:pPr marL="0" indent="0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Latn-RS" dirty="0" smtClean="0"/>
              <a:t>Skoro 2/3 svih povreda manifestuju se na donjim ekstremitetima.  Najčešće povređeni deo tela kod sportista je </a:t>
            </a:r>
            <a:r>
              <a:rPr lang="sr-Latn-RS" b="1" dirty="0" smtClean="0"/>
              <a:t>koleno</a:t>
            </a:r>
            <a:r>
              <a:rPr lang="sr-Latn-RS" dirty="0" smtClean="0"/>
              <a:t>. Ako se povrede kolena označe sa 100, onda je na drugom mestu natkolenica (80), skočni zglob (75), rame (50), šaka i prsti (45), glava (45), lice (40), stopalo (25) itd. </a:t>
            </a:r>
            <a:endParaRPr lang="en-US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219200"/>
            <a:ext cx="2971800" cy="44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4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chemeClr val="tx1"/>
                </a:solidFill>
              </a:rPr>
              <a:t>KARAKTERISTIČNE POVREDE NA POJEDINIM DELOVIMA TELA SPORTISTA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399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b="1" dirty="0" smtClean="0"/>
              <a:t>GLAVA – Povrede glave mogu biti povrede:</a:t>
            </a:r>
          </a:p>
          <a:p>
            <a:pPr marL="0" indent="0">
              <a:buNone/>
            </a:pPr>
            <a:r>
              <a:rPr lang="sr-Latn-RS" dirty="0" err="1" smtClean="0"/>
              <a:t>poglavine</a:t>
            </a:r>
            <a:r>
              <a:rPr lang="sr-Latn-RS" dirty="0" smtClean="0"/>
              <a:t>, prelom lobanje, potres mozga, nagnječenje, unutrašnja krvarenja u glavi, kao i </a:t>
            </a:r>
            <a:r>
              <a:rPr lang="sr-Latn-RS" dirty="0" err="1" smtClean="0"/>
              <a:t>posttraumatska</a:t>
            </a:r>
            <a:r>
              <a:rPr lang="sr-Latn-RS" dirty="0" smtClean="0"/>
              <a:t> </a:t>
            </a:r>
            <a:r>
              <a:rPr lang="sr-Latn-RS" dirty="0" err="1" smtClean="0"/>
              <a:t>demencija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b="1" dirty="0" smtClean="0"/>
          </a:p>
          <a:p>
            <a:pPr marL="0" indent="0">
              <a:buNone/>
            </a:pPr>
            <a:r>
              <a:rPr lang="sr-Latn-RS" b="1" dirty="0" smtClean="0"/>
              <a:t>Simptomi koji se javljaju su:</a:t>
            </a:r>
          </a:p>
          <a:p>
            <a:pPr marL="0" indent="0">
              <a:buNone/>
            </a:pPr>
            <a:r>
              <a:rPr lang="sr-Latn-RS" dirty="0" smtClean="0"/>
              <a:t>glavobolja, mučnina, povraćanje, </a:t>
            </a:r>
            <a:r>
              <a:rPr lang="sr-Latn-RS" dirty="0" err="1" smtClean="0"/>
              <a:t>fotofobija</a:t>
            </a:r>
            <a:r>
              <a:rPr lang="sr-Latn-RS" dirty="0" smtClean="0"/>
              <a:t> itd., dok se kod ozbiljnijih povreda javljaju i zbunjenost, suženje zenica, ubrzan ili usporen puls, ubrzano disanje…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Često dolazi do gubitka svesti različitog trajanja. Povrede glave se najčešće javljaju kod borilačkih sportova, fudbala, rukometa, vaterpola, biciklizma… 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6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POVREDE LEDJ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481" y="2362200"/>
            <a:ext cx="4381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chemeClr val="tx1"/>
                </a:solidFill>
              </a:rPr>
              <a:t>KARAKTERISTIČNE POVREDE NA POJEDINIM DELOVIMA TELA SPORTISTA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LEĐA </a:t>
            </a:r>
            <a:r>
              <a:rPr lang="sr-Latn-RS" dirty="0" smtClean="0"/>
              <a:t>– Najčešći bol se javlja u donjem delu leđa koji se sastoji od kičmenih pršljenova, zglobova i </a:t>
            </a:r>
            <a:r>
              <a:rPr lang="sr-Latn-RS" dirty="0" err="1" smtClean="0"/>
              <a:t>diskusa</a:t>
            </a:r>
            <a:r>
              <a:rPr lang="sr-Latn-RS" dirty="0" smtClean="0"/>
              <a:t> – tela pršljena </a:t>
            </a:r>
            <a:r>
              <a:rPr lang="sr-Latn-RS" dirty="0" err="1" smtClean="0"/>
              <a:t>slabinskog</a:t>
            </a:r>
            <a:r>
              <a:rPr lang="sr-Latn-RS" dirty="0" smtClean="0"/>
              <a:t> dela kičme, krsta i trtice.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Bol u donjem delu leđa se kreće u rasponu od blagog do prodornog, a nastaje od </a:t>
            </a:r>
            <a:r>
              <a:rPr lang="sr-Latn-RS" dirty="0" err="1" smtClean="0"/>
              <a:t>istegnuća</a:t>
            </a:r>
            <a:r>
              <a:rPr lang="sr-Latn-RS" dirty="0" smtClean="0"/>
              <a:t> ili kidanja mišića ili ligamenta, povrede </a:t>
            </a:r>
            <a:r>
              <a:rPr lang="sr-Latn-RS" dirty="0" err="1" smtClean="0"/>
              <a:t>diskusa</a:t>
            </a:r>
            <a:r>
              <a:rPr lang="sr-Latn-RS" dirty="0" smtClean="0"/>
              <a:t> ili pršljena, pritiska na neki nerv, ili zamora mišića usled lošeg držanja.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Ove povrede se najčešće javljaju kod stono-tenisera, tenisera, košarkaša, odbojkaša, biciklista itd..</a:t>
            </a:r>
            <a:endParaRPr lang="en-US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7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935480"/>
            <a:ext cx="8534400" cy="46939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RAME – To je kuglasti zglob formiran sklopom triju kostiju – nadlaktice, ključne kosti i lopatice).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Do iščašenja ramena </a:t>
            </a:r>
            <a:r>
              <a:rPr lang="sr-Latn-RS" dirty="0" err="1" smtClean="0"/>
              <a:t>dolati</a:t>
            </a:r>
            <a:r>
              <a:rPr lang="sr-Latn-RS" dirty="0" smtClean="0"/>
              <a:t> kad kost nadlaktice (</a:t>
            </a:r>
            <a:r>
              <a:rPr lang="sr-Latn-RS" dirty="0" err="1" smtClean="0"/>
              <a:t>humerus</a:t>
            </a:r>
            <a:r>
              <a:rPr lang="sr-Latn-RS" dirty="0" smtClean="0"/>
              <a:t>) izleti iz zgloba i nađe se ispred ili ispod ramena. U tom slučaju ligamenti i ostala vezivna tkiva su istegnuta ili pokidana,a neretko dolazi i do povrede nerava i krvnih sudova, što izaziva </a:t>
            </a:r>
            <a:r>
              <a:rPr lang="sr-Latn-RS" dirty="0" err="1" smtClean="0"/>
              <a:t>utrnulost</a:t>
            </a:r>
            <a:r>
              <a:rPr lang="sr-Latn-RS" dirty="0" smtClean="0"/>
              <a:t> šake i gubitak cirkulacije u ruci. </a:t>
            </a:r>
          </a:p>
          <a:p>
            <a:pPr marL="0" indent="0" algn="just">
              <a:buNone/>
            </a:pPr>
            <a:r>
              <a:rPr lang="sr-Latn-RS" dirty="0" smtClean="0"/>
              <a:t>Povreda nastaje padom na ispruženu šaku ili ruku, direktan pad ili udarac u rame ili nasilno savijanje ruke preko glave. Dominira jak bol, ograničenje pokreta, javlja se otok kao i </a:t>
            </a:r>
            <a:r>
              <a:rPr lang="sr-Latn-RS" dirty="0" err="1" smtClean="0"/>
              <a:t>podliv</a:t>
            </a:r>
            <a:r>
              <a:rPr lang="sr-Latn-RS" dirty="0" smtClean="0"/>
              <a:t> usled unutrašnjeg krvarenja. Praksa pokazuje da je jednom iščašeno rame – uvek iščašeno rame.</a:t>
            </a:r>
            <a:endParaRPr lang="sr-Latn-RS" dirty="0"/>
          </a:p>
          <a:p>
            <a:pPr marL="0" indent="0" algn="just">
              <a:buNone/>
            </a:pPr>
            <a:r>
              <a:rPr lang="sr-Latn-RS" dirty="0" smtClean="0"/>
              <a:t>Najčešće se javlja kod džudista.</a:t>
            </a:r>
          </a:p>
          <a:p>
            <a:pPr marL="0" indent="0" algn="just">
              <a:buNone/>
            </a:pPr>
            <a:r>
              <a:rPr lang="sr-Latn-RS" dirty="0" smtClean="0"/>
              <a:t>Karakteristična povreda ramena javlja se i kod plivača </a:t>
            </a:r>
            <a:r>
              <a:rPr lang="sr-Latn-RS" b="1" dirty="0" smtClean="0"/>
              <a:t>,,plivačko rame“, </a:t>
            </a:r>
            <a:r>
              <a:rPr lang="sr-Latn-RS" dirty="0" smtClean="0"/>
              <a:t>kada dolazi do </a:t>
            </a:r>
            <a:r>
              <a:rPr lang="sr-Latn-RS" dirty="0" err="1" smtClean="0"/>
              <a:t>istegnuća</a:t>
            </a:r>
            <a:r>
              <a:rPr lang="sr-Latn-RS" dirty="0" smtClean="0"/>
              <a:t> ili male naprsline </a:t>
            </a:r>
            <a:r>
              <a:rPr lang="sr-Latn-RS" dirty="0" err="1" smtClean="0"/>
              <a:t>supra</a:t>
            </a:r>
            <a:r>
              <a:rPr lang="sr-Latn-RS" dirty="0" smtClean="0"/>
              <a:t> – spinalnog mišića.</a:t>
            </a:r>
          </a:p>
          <a:p>
            <a:pPr marL="0" indent="0" algn="just">
              <a:buNone/>
            </a:pPr>
            <a:r>
              <a:rPr lang="sr-Latn-RS" dirty="0" smtClean="0"/>
              <a:t>Manifestuje se slabošću i bolom pri pružanju ruke napred ili gore uz ograničen pokret ramena.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9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533400" y="4419600"/>
            <a:ext cx="35814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1200" dirty="0" smtClean="0"/>
          </a:p>
          <a:p>
            <a:pPr marL="0" indent="0" algn="ctr">
              <a:buNone/>
            </a:pPr>
            <a:endParaRPr lang="sr-Latn-RS" sz="1200" dirty="0"/>
          </a:p>
          <a:p>
            <a:pPr marL="0" indent="0" algn="ctr">
              <a:buNone/>
            </a:pPr>
            <a:r>
              <a:rPr lang="sr-Latn-RS" sz="1200" dirty="0" smtClean="0"/>
              <a:t>slika -  Funkcija zgloba ramena</a:t>
            </a:r>
            <a:endParaRPr lang="en-US" sz="1200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Резултат слика за STETOSKOP IŠČAŠENJA RAM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тат слика за plivacko 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19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Чувар места за садржај 2"/>
          <p:cNvSpPr txBox="1">
            <a:spLocks/>
          </p:cNvSpPr>
          <p:nvPr/>
        </p:nvSpPr>
        <p:spPr>
          <a:xfrm>
            <a:off x="5303520" y="5715000"/>
            <a:ext cx="35814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sr-Latn-RS" sz="1200" dirty="0" smtClean="0"/>
          </a:p>
          <a:p>
            <a:pPr marL="0" indent="0" algn="ctr">
              <a:buFont typeface="Wingdings 2"/>
              <a:buNone/>
            </a:pPr>
            <a:endParaRPr lang="sr-Latn-RS" sz="1200" dirty="0" smtClean="0"/>
          </a:p>
          <a:p>
            <a:pPr marL="0" indent="0" algn="ctr">
              <a:buFont typeface="Wingdings 2"/>
              <a:buNone/>
            </a:pPr>
            <a:r>
              <a:rPr lang="sr-Latn-RS" sz="1200" dirty="0" smtClean="0"/>
              <a:t>slika - Zglob ramena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917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935480"/>
            <a:ext cx="8610600" cy="46177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LAKAT – To je složeni zglob formiran spojem triju kostiju </a:t>
            </a:r>
            <a:r>
              <a:rPr lang="sr-Latn-RS" b="1" dirty="0" err="1" smtClean="0"/>
              <a:t>humerusa</a:t>
            </a:r>
            <a:r>
              <a:rPr lang="sr-Latn-RS" b="1" dirty="0" smtClean="0"/>
              <a:t>, nadlaktice i </a:t>
            </a:r>
            <a:r>
              <a:rPr lang="sr-Latn-RS" b="1" dirty="0" err="1" smtClean="0"/>
              <a:t>ulne</a:t>
            </a:r>
            <a:r>
              <a:rPr lang="sr-Latn-RS" b="1" dirty="0" smtClean="0"/>
              <a:t> i radijusa </a:t>
            </a:r>
            <a:r>
              <a:rPr lang="sr-Latn-RS" b="1" dirty="0" err="1" smtClean="0"/>
              <a:t>podlaktice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Latn-RS" dirty="0" smtClean="0"/>
              <a:t>Povreda najčešće nastaje usled stalnog ponavljanja pokreta kod tenisera, veslača i igrača golfa.</a:t>
            </a:r>
          </a:p>
          <a:p>
            <a:pPr marL="0" indent="0" algn="just">
              <a:buNone/>
            </a:pPr>
            <a:r>
              <a:rPr lang="sr-Latn-RS" dirty="0" smtClean="0"/>
              <a:t>Bol se javlja sa unutrašnje strane lakta i izaziva ograničene pokrete. </a:t>
            </a:r>
            <a:r>
              <a:rPr lang="sr-Latn-RS" b="1" dirty="0" smtClean="0"/>
              <a:t>,,Teniski lakat“ </a:t>
            </a:r>
            <a:r>
              <a:rPr lang="sr-Latn-RS" dirty="0" smtClean="0"/>
              <a:t>– </a:t>
            </a:r>
            <a:r>
              <a:rPr lang="sr-Latn-RS" dirty="0" err="1" smtClean="0"/>
              <a:t>tendilitis</a:t>
            </a:r>
            <a:r>
              <a:rPr lang="sr-Latn-RS" dirty="0" smtClean="0"/>
              <a:t> tetive koja povezuje mišiće </a:t>
            </a:r>
            <a:r>
              <a:rPr lang="sr-Latn-RS" dirty="0" err="1" smtClean="0"/>
              <a:t>ekstenzore</a:t>
            </a:r>
            <a:r>
              <a:rPr lang="sr-Latn-RS" dirty="0" smtClean="0"/>
              <a:t> sa spoljašnji </a:t>
            </a:r>
            <a:r>
              <a:rPr lang="sr-Latn-RS" dirty="0" err="1" smtClean="0"/>
              <a:t>epikondilom</a:t>
            </a:r>
            <a:r>
              <a:rPr lang="sr-Latn-RS" dirty="0" smtClean="0"/>
              <a:t>. Bol je jak, širi se sa spoljne strane lakta i može da ide niz nadlakticu. Javlja se kod tenisera, dizača tegova, kuglaša, skijaša itd. i značajno remeti svakodnevne aktivnosti poput držanja šolje za kafu, rukovanja…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2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685800" y="6172200"/>
            <a:ext cx="8229600" cy="4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000" b="1" dirty="0" smtClean="0"/>
              <a:t>Slika – Zone bola kod ,,Golf lakta“ i ,,Teniskog lakta“</a:t>
            </a:r>
            <a:endParaRPr lang="en-US" sz="2000" b="1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 descr="Резултат слика за teniski la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184290" cy="53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6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rgbClr val="242852"/>
                </a:solidFill>
              </a:rPr>
              <a:t>KARAKTERISTIČNE POVREDE NA POJEDINIM DELOVIMA TELA SPORTISTA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6177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ŠAKA -  Sastoji se od 14 falangi, 5 </a:t>
            </a:r>
            <a:r>
              <a:rPr lang="sr-Latn-RS" b="1" dirty="0" err="1" smtClean="0"/>
              <a:t>metakarpalnih</a:t>
            </a:r>
            <a:r>
              <a:rPr lang="sr-Latn-RS" b="1" dirty="0" smtClean="0"/>
              <a:t> kostiju koje formiraju dlan i 8 malih nejednakih </a:t>
            </a:r>
            <a:r>
              <a:rPr lang="sr-Latn-RS" b="1" dirty="0" err="1" smtClean="0"/>
              <a:t>karpalnih</a:t>
            </a:r>
            <a:r>
              <a:rPr lang="sr-Latn-RS" b="1" dirty="0" smtClean="0"/>
              <a:t> kostiju koje formiraju ručni zglob. </a:t>
            </a:r>
          </a:p>
          <a:p>
            <a:pPr marL="0" indent="0" algn="just">
              <a:buNone/>
            </a:pPr>
            <a:r>
              <a:rPr lang="sr-Latn-RS" dirty="0" smtClean="0"/>
              <a:t>Najčešća povreda je </a:t>
            </a:r>
            <a:r>
              <a:rPr lang="sr-Latn-RS" b="1" dirty="0" err="1" smtClean="0"/>
              <a:t>čekičasti</a:t>
            </a:r>
            <a:r>
              <a:rPr lang="sr-Latn-RS" b="1" dirty="0" smtClean="0"/>
              <a:t> prst </a:t>
            </a:r>
            <a:r>
              <a:rPr lang="sr-Latn-RS" dirty="0" smtClean="0"/>
              <a:t>koji se javlja kod </a:t>
            </a:r>
            <a:r>
              <a:rPr lang="sr-Latn-RS" dirty="0" err="1" smtClean="0"/>
              <a:t>rukomeša</a:t>
            </a:r>
            <a:r>
              <a:rPr lang="sr-Latn-RS" dirty="0" smtClean="0"/>
              <a:t>, odbojkaša, košarkaša, bejzbol igrača. Povreda nastaje kada prst igrača, koji rukama barataju loptom, dobiju udarac u vrh prsta. Na mestu povrede nastaje bol, otok, </a:t>
            </a:r>
            <a:r>
              <a:rPr lang="sr-Latn-RS" dirty="0" err="1" smtClean="0"/>
              <a:t>pomodrelost</a:t>
            </a:r>
            <a:r>
              <a:rPr lang="sr-Latn-RS" dirty="0"/>
              <a:t> </a:t>
            </a:r>
            <a:r>
              <a:rPr lang="sr-Latn-RS" dirty="0" smtClean="0"/>
              <a:t>i povremeno nemogućnost da se ispravi vrh prsta. Hladna obloga i udlaga na prst dovode do bržeg </a:t>
            </a:r>
            <a:r>
              <a:rPr lang="sr-Latn-RS" dirty="0" err="1" smtClean="0"/>
              <a:t>izlečenja</a:t>
            </a:r>
            <a:r>
              <a:rPr lang="sr-Latn-RS" dirty="0" smtClean="0"/>
              <a:t>. Među povredama šake spava i ,,skijaški palac“ koji podrazumeva naprslinu ili kidanje </a:t>
            </a:r>
            <a:r>
              <a:rPr lang="sr-Latn-RS" dirty="0" err="1" smtClean="0"/>
              <a:t>ulnarnog</a:t>
            </a:r>
            <a:r>
              <a:rPr lang="sr-Latn-RS" dirty="0" smtClean="0"/>
              <a:t> </a:t>
            </a:r>
            <a:r>
              <a:rPr lang="sr-Latn-RS" dirty="0" err="1" smtClean="0"/>
              <a:t>kolateralnog</a:t>
            </a:r>
            <a:r>
              <a:rPr lang="sr-Latn-RS" dirty="0" smtClean="0"/>
              <a:t> ligamenta palca, koji ga spaja sa </a:t>
            </a:r>
            <a:r>
              <a:rPr lang="sr-Latn-RS" dirty="0" err="1" smtClean="0"/>
              <a:t>metakarpalnom</a:t>
            </a:r>
            <a:r>
              <a:rPr lang="sr-Latn-RS" dirty="0" smtClean="0"/>
              <a:t> kosti.  Do ove povrede dolazi pri </a:t>
            </a:r>
            <a:r>
              <a:rPr lang="sr-Latn-RS" dirty="0"/>
              <a:t>p</a:t>
            </a:r>
            <a:r>
              <a:rPr lang="sr-Latn-RS" dirty="0" smtClean="0"/>
              <a:t>adu tokom skijanja, kad skijaški štap odvoji palac od prstiju.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3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SPORTSKA REHABILITACIJA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(re=</a:t>
            </a:r>
            <a:r>
              <a:rPr lang="en-US" dirty="0" err="1" smtClean="0"/>
              <a:t>ponovo;habilitatio</a:t>
            </a:r>
            <a:r>
              <a:rPr lang="en-US" dirty="0" smtClean="0"/>
              <a:t>=</a:t>
            </a:r>
            <a:r>
              <a:rPr lang="en-US" dirty="0" err="1" smtClean="0"/>
              <a:t>osposobljavanje</a:t>
            </a:r>
            <a:r>
              <a:rPr lang="en-US" dirty="0" smtClean="0"/>
              <a:t>) je </a:t>
            </a:r>
            <a:r>
              <a:rPr lang="en-US" dirty="0" err="1" smtClean="0"/>
              <a:t>složeni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ponovnog</a:t>
            </a:r>
            <a:r>
              <a:rPr lang="en-US" dirty="0" smtClean="0"/>
              <a:t> </a:t>
            </a:r>
            <a:r>
              <a:rPr lang="en-US" dirty="0" err="1" smtClean="0"/>
              <a:t>osposobljavanja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svakodnevnog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profesionalnog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emotivnu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socijalnu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delimično</a:t>
            </a:r>
            <a:r>
              <a:rPr lang="en-US" dirty="0" smtClean="0"/>
              <a:t> </a:t>
            </a:r>
            <a:r>
              <a:rPr lang="en-US" dirty="0" err="1" smtClean="0"/>
              <a:t>izgubile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ozlede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ozleda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, to </a:t>
            </a:r>
            <a:r>
              <a:rPr lang="en-US" dirty="0" err="1" smtClean="0"/>
              <a:t>konkretno</a:t>
            </a:r>
            <a:r>
              <a:rPr lang="en-US" dirty="0" smtClean="0"/>
              <a:t> </a:t>
            </a:r>
            <a:r>
              <a:rPr lang="en-US" dirty="0" err="1" smtClean="0"/>
              <a:t>znači</a:t>
            </a:r>
            <a:r>
              <a:rPr lang="en-US" dirty="0" smtClean="0"/>
              <a:t>, </a:t>
            </a:r>
            <a:r>
              <a:rPr lang="en-US" dirty="0" err="1" smtClean="0"/>
              <a:t>povratak</a:t>
            </a:r>
            <a:r>
              <a:rPr lang="en-US" dirty="0" smtClean="0"/>
              <a:t> u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, </a:t>
            </a:r>
            <a:r>
              <a:rPr lang="en-US" dirty="0" err="1" smtClean="0"/>
              <a:t>psihičko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fizičko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je </a:t>
            </a:r>
            <a:r>
              <a:rPr lang="en-US" dirty="0" err="1" smtClean="0"/>
              <a:t>postojalo</a:t>
            </a:r>
            <a:r>
              <a:rPr lang="en-US" dirty="0" smtClean="0"/>
              <a:t> pre same </a:t>
            </a:r>
            <a:r>
              <a:rPr lang="en-US" dirty="0" err="1" smtClean="0"/>
              <a:t>ozlede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Dakle</a:t>
            </a:r>
            <a:r>
              <a:rPr lang="en-US" dirty="0" smtClean="0"/>
              <a:t>, </a:t>
            </a:r>
            <a:r>
              <a:rPr lang="en-US" dirty="0" err="1" smtClean="0"/>
              <a:t>rehabilitacija</a:t>
            </a:r>
            <a:r>
              <a:rPr lang="en-US" dirty="0" smtClean="0"/>
              <a:t> se ne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obavljanje</a:t>
            </a:r>
            <a:r>
              <a:rPr lang="en-US" dirty="0" smtClean="0"/>
              <a:t> </a:t>
            </a:r>
            <a:r>
              <a:rPr lang="en-US" dirty="0" err="1" smtClean="0"/>
              <a:t>uobičajenih</a:t>
            </a:r>
            <a:r>
              <a:rPr lang="en-US" dirty="0" smtClean="0"/>
              <a:t> </a:t>
            </a:r>
            <a:r>
              <a:rPr lang="en-US" dirty="0" err="1" smtClean="0"/>
              <a:t>svakodnevnih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,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fizičko</a:t>
            </a:r>
            <a:r>
              <a:rPr lang="en-US" dirty="0" smtClean="0"/>
              <a:t> </a:t>
            </a:r>
            <a:r>
              <a:rPr lang="en-US" dirty="0" err="1" smtClean="0"/>
              <a:t>opterećenje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postizanje</a:t>
            </a:r>
            <a:r>
              <a:rPr lang="en-US" dirty="0" smtClean="0"/>
              <a:t> </a:t>
            </a:r>
            <a:r>
              <a:rPr lang="en-US" dirty="0" err="1" smtClean="0"/>
              <a:t>ranije</a:t>
            </a:r>
            <a:r>
              <a:rPr lang="en-US" dirty="0" smtClean="0"/>
              <a:t> </a:t>
            </a:r>
            <a:r>
              <a:rPr lang="en-US" dirty="0" err="1" smtClean="0"/>
              <a:t>dostignutih</a:t>
            </a:r>
            <a:r>
              <a:rPr lang="en-US" dirty="0" smtClean="0"/>
              <a:t> </a:t>
            </a:r>
            <a:r>
              <a:rPr lang="en-US" dirty="0" err="1" smtClean="0"/>
              <a:t>sportskih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onoga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sobom</a:t>
            </a:r>
            <a:r>
              <a:rPr lang="en-US" dirty="0" smtClean="0"/>
              <a:t> </a:t>
            </a:r>
            <a:r>
              <a:rPr lang="en-US" dirty="0" err="1" smtClean="0"/>
              <a:t>donose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04800" y="1905000"/>
            <a:ext cx="6172200" cy="43891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Latn-RS" b="1" dirty="0" smtClean="0"/>
              <a:t>KUK – To je kuglasti zglob između karlice i gornjeg dela butne kosti. </a:t>
            </a:r>
            <a:endParaRPr lang="sr-Latn-RS" b="1" dirty="0"/>
          </a:p>
          <a:p>
            <a:pPr marL="0" indent="0" algn="just">
              <a:buNone/>
            </a:pPr>
            <a:r>
              <a:rPr lang="sr-Latn-RS" dirty="0" smtClean="0"/>
              <a:t>Najčešće povrede su naprsnuće mišića spojenog sa bokom kuka. Bol se javlja u kuku i kako vreme prolazi on se povećava i modrica se pojavljuje. </a:t>
            </a:r>
          </a:p>
          <a:p>
            <a:pPr marL="0" indent="0" algn="just">
              <a:buNone/>
            </a:pPr>
            <a:r>
              <a:rPr lang="sr-Latn-RS" dirty="0" smtClean="0"/>
              <a:t>Ova povreda je česta u kontaktnim sportovima sa loptom, a izazvana se udarcem ili padom na kuk.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 descr="Резултат слика за bol u kuk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9" t="8024" r="22392" b="2614"/>
          <a:stretch/>
        </p:blipFill>
        <p:spPr bwMode="auto">
          <a:xfrm>
            <a:off x="6705600" y="2286000"/>
            <a:ext cx="206393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81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KOLENO – Ono omogućava savijanje, ispravljanje i delimično rotiranje noge.</a:t>
            </a:r>
          </a:p>
          <a:p>
            <a:pPr marL="0" indent="0" algn="just">
              <a:buNone/>
            </a:pPr>
            <a:r>
              <a:rPr lang="sr-Latn-RS" dirty="0" smtClean="0"/>
              <a:t>Od oboljenja se izdvaja ,,trkačko koleno“ koje je zajednički naziv za dva oboljenja.</a:t>
            </a:r>
          </a:p>
          <a:p>
            <a:pPr marL="514350" indent="-514350" algn="just">
              <a:buClr>
                <a:schemeClr val="bg2">
                  <a:lumMod val="10000"/>
                </a:schemeClr>
              </a:buClr>
              <a:buSzPct val="106000"/>
              <a:buAutoNum type="arabicPeriod"/>
            </a:pPr>
            <a:r>
              <a:rPr lang="sr-Latn-RS" b="1" dirty="0" err="1" smtClean="0"/>
              <a:t>Hondromalacija</a:t>
            </a:r>
            <a:r>
              <a:rPr lang="sr-Latn-RS" b="1" dirty="0" smtClean="0"/>
              <a:t> </a:t>
            </a:r>
            <a:r>
              <a:rPr lang="sr-Latn-RS" b="1" dirty="0" err="1" smtClean="0"/>
              <a:t>patele</a:t>
            </a:r>
            <a:r>
              <a:rPr lang="sr-Latn-RS" b="1" dirty="0" smtClean="0"/>
              <a:t> </a:t>
            </a:r>
            <a:r>
              <a:rPr lang="sr-Latn-RS" dirty="0" smtClean="0"/>
              <a:t>koja izaziva oštećenje i čvrstinu hrskavice koja pokriva zadnji deo čašice.</a:t>
            </a:r>
          </a:p>
          <a:p>
            <a:pPr marL="514350" indent="-514350" algn="just">
              <a:buClr>
                <a:schemeClr val="bg2">
                  <a:lumMod val="10000"/>
                </a:schemeClr>
              </a:buClr>
              <a:buSzPct val="106000"/>
              <a:buAutoNum type="arabicPeriod"/>
            </a:pPr>
            <a:r>
              <a:rPr lang="sr-Latn-RS" b="1" dirty="0" smtClean="0"/>
              <a:t>Trkačko koleno </a:t>
            </a:r>
            <a:r>
              <a:rPr lang="sr-Latn-RS" dirty="0" smtClean="0"/>
              <a:t>se može </a:t>
            </a:r>
            <a:r>
              <a:rPr lang="sr-Latn-RS" dirty="0" err="1" smtClean="0"/>
              <a:t>odnosti</a:t>
            </a:r>
            <a:r>
              <a:rPr lang="sr-Latn-RS" dirty="0" smtClean="0"/>
              <a:t> i na bol izvan jednog ili oba kolena. Izazvano je preopterećenjem, a nastaje kada stopalo u toku trčanja udari o tlo pod oštrim uglom, što izaziva bol u kolenu. Bol se kreće u rasponu od tupog do oštrog proboda u čašici i za nje, </a:t>
            </a:r>
            <a:r>
              <a:rPr lang="sr-Latn-RS" dirty="0" err="1" smtClean="0"/>
              <a:t>prisedenju</a:t>
            </a:r>
            <a:r>
              <a:rPr lang="sr-Latn-RS" dirty="0" smtClean="0"/>
              <a:t> savijenih kolena, klečanju, čučanju, penjanju ili silaženju niz stepenice. Javlja se otok kolena, slabost butnog mišića, trenje i krckanje kolena.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Kidanje hrskavice kolena obično je izazvano jakim iskretanjem ili </a:t>
            </a:r>
            <a:r>
              <a:rPr lang="sr-Latn-RS" dirty="0" err="1" smtClean="0"/>
              <a:t>silovim</a:t>
            </a:r>
            <a:r>
              <a:rPr lang="sr-Latn-RS" dirty="0" smtClean="0"/>
              <a:t> udarcem u koleno. Od </a:t>
            </a:r>
            <a:r>
              <a:rPr lang="sr-Latn-RS" dirty="0" err="1" smtClean="0"/>
              <a:t>simpota</a:t>
            </a:r>
            <a:r>
              <a:rPr lang="sr-Latn-RS" dirty="0" smtClean="0"/>
              <a:t> se javlja bol u zglobu, koleno može da se </a:t>
            </a:r>
            <a:r>
              <a:rPr lang="sr-Latn-RS" dirty="0" err="1" smtClean="0"/>
              <a:t>uklješti</a:t>
            </a:r>
            <a:r>
              <a:rPr lang="sr-Latn-RS" dirty="0" smtClean="0"/>
              <a:t> ili kleca, krckanje i otok. </a:t>
            </a:r>
          </a:p>
          <a:p>
            <a:pPr marL="0" indent="0" algn="just">
              <a:buNone/>
            </a:pPr>
            <a:r>
              <a:rPr lang="sr-Latn-RS" dirty="0" smtClean="0"/>
              <a:t>U novije vreme sa pojavom </a:t>
            </a:r>
            <a:r>
              <a:rPr lang="sr-Latn-RS" dirty="0" err="1" smtClean="0"/>
              <a:t>artroskopije</a:t>
            </a:r>
            <a:r>
              <a:rPr lang="sr-Latn-RS" dirty="0" smtClean="0"/>
              <a:t>, ove povrede se brzo rešavaju i sportisti se vraćaju na teren u najkraćem  roku.</a:t>
            </a:r>
          </a:p>
          <a:p>
            <a:pPr marL="0" indent="0" algn="just">
              <a:buNone/>
            </a:pPr>
            <a:r>
              <a:rPr lang="sr-Latn-RS" dirty="0" smtClean="0"/>
              <a:t>Od povrede je još značajno spomenuti i istegnuće ligamenata, kao i </a:t>
            </a:r>
            <a:r>
              <a:rPr lang="sr-Latn-RS" dirty="0" err="1" smtClean="0"/>
              <a:t>naprsnuća</a:t>
            </a:r>
            <a:r>
              <a:rPr lang="sr-Latn-RS" dirty="0" smtClean="0"/>
              <a:t> koja sa sobom često povlače kidanje hrskavica.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Ovo su najteže povrede za ovaj ekstremitet, ali nažalost i česta pojava i neretko se završavaju operativnim zahvatom.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1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-19594" y="4648200"/>
            <a:ext cx="4724400" cy="731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Slika – </a:t>
            </a:r>
            <a:r>
              <a:rPr lang="sr-Latn-RS" sz="1600" dirty="0" err="1" smtClean="0">
                <a:latin typeface="Times New Roman" pitchFamily="18" charset="0"/>
                <a:cs typeface="Times New Roman" pitchFamily="18" charset="0"/>
              </a:rPr>
              <a:t>Hondromalacija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 err="1" smtClean="0">
                <a:latin typeface="Times New Roman" pitchFamily="18" charset="0"/>
                <a:cs typeface="Times New Roman" pitchFamily="18" charset="0"/>
              </a:rPr>
              <a:t>patele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Резултат слика за hondromalacija pate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1" r="19164"/>
          <a:stretch/>
        </p:blipFill>
        <p:spPr bwMode="auto">
          <a:xfrm>
            <a:off x="191589" y="381000"/>
            <a:ext cx="4304211" cy="41681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тат слика за trkacko kol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244090"/>
            <a:ext cx="4019550" cy="40195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Чувар места за садржај 2"/>
          <p:cNvSpPr txBox="1">
            <a:spLocks/>
          </p:cNvSpPr>
          <p:nvPr/>
        </p:nvSpPr>
        <p:spPr>
          <a:xfrm>
            <a:off x="4748349" y="6358890"/>
            <a:ext cx="4343400" cy="4991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Slika – Trkačko koleno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6177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smtClean="0"/>
              <a:t>NATKOLENICA ( BUTINA ) </a:t>
            </a:r>
            <a:r>
              <a:rPr lang="sr-Latn-RS" b="1" dirty="0" smtClean="0"/>
              <a:t>– Čini je velika grupa mišića sa zadnje strane butine koje se protežu od dna karlice do vrha kolena.</a:t>
            </a:r>
            <a:endParaRPr lang="sr-Latn-RS" b="1" dirty="0"/>
          </a:p>
          <a:p>
            <a:pPr marL="0" indent="0" algn="just">
              <a:buNone/>
            </a:pPr>
            <a:r>
              <a:rPr lang="sr-Latn-RS" dirty="0" smtClean="0"/>
              <a:t>Najčešće povrede mišića su u rasponu, od malih </a:t>
            </a:r>
            <a:r>
              <a:rPr lang="sr-Latn-RS" dirty="0" err="1" smtClean="0"/>
              <a:t>naprsnuća</a:t>
            </a:r>
            <a:r>
              <a:rPr lang="sr-Latn-RS" dirty="0" smtClean="0"/>
              <a:t> do većih kidanja mišića ili tetiva koje te mišiće spajaju sa kostima. </a:t>
            </a:r>
          </a:p>
          <a:p>
            <a:pPr marL="0" indent="0" algn="just">
              <a:buNone/>
            </a:pPr>
            <a:r>
              <a:rPr lang="sr-Latn-RS" dirty="0" smtClean="0"/>
              <a:t>Najveći broj povreda se događa upravo na mišićima,a javljaju se i kod amatera i kod profesionalaca i to najčešće usled brzog starta, kao i kod sprinta,ali mogu da se jave i usled ponavljanja pokreta. 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6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6177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POTKOLENICA – Najčešća povreda nastaje u predelu cevanice i to kod </a:t>
            </a:r>
            <a:r>
              <a:rPr lang="sr-Latn-RS" b="1" dirty="0" err="1" smtClean="0"/>
              <a:t>atleličara</a:t>
            </a:r>
            <a:r>
              <a:rPr lang="sr-Latn-RS" b="1" dirty="0" smtClean="0"/>
              <a:t>, tzv ,,Atletska potkolenica“ </a:t>
            </a:r>
            <a:r>
              <a:rPr lang="sr-Latn-RS" dirty="0" smtClean="0"/>
              <a:t>koja nastaje usled dugotrajnog trčanja na različitim podlogama, kao i usled preteranog opterećenja i preterane težine. </a:t>
            </a:r>
          </a:p>
          <a:p>
            <a:pPr marL="0" indent="0" algn="just">
              <a:buNone/>
            </a:pPr>
            <a:r>
              <a:rPr lang="sr-Latn-RS" dirty="0" smtClean="0"/>
              <a:t>Moguća je pojava rascepa cevanice koja se javlja i kod amatera i profesionalaca,a  može da nastane i kod trčanja i pri hodanju. </a:t>
            </a:r>
          </a:p>
          <a:p>
            <a:pPr marL="0" indent="0" algn="just">
              <a:buNone/>
            </a:pPr>
            <a:r>
              <a:rPr lang="sr-Latn-RS" dirty="0" smtClean="0"/>
              <a:t>Dominira bol, povremena </a:t>
            </a:r>
            <a:r>
              <a:rPr lang="sr-Latn-RS" dirty="0" err="1" smtClean="0"/>
              <a:t>utrnulost</a:t>
            </a:r>
            <a:r>
              <a:rPr lang="sr-Latn-RS" dirty="0" smtClean="0"/>
              <a:t>, a ponekad i otok prednje strane potkolenice.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2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415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NOGA – Najčešća povreda noge se dešava u predelu Ahilove tetive </a:t>
            </a:r>
            <a:r>
              <a:rPr lang="sr-Latn-RS" dirty="0" smtClean="0"/>
              <a:t>koja spaja mišiće </a:t>
            </a:r>
            <a:r>
              <a:rPr lang="sr-Latn-RS" dirty="0" err="1" smtClean="0"/>
              <a:t>gastrokemijusa</a:t>
            </a:r>
            <a:r>
              <a:rPr lang="sr-Latn-RS" dirty="0" smtClean="0"/>
              <a:t>, </a:t>
            </a:r>
            <a:r>
              <a:rPr lang="sr-Latn-RS" dirty="0" err="1" smtClean="0"/>
              <a:t>plantarisa</a:t>
            </a:r>
            <a:r>
              <a:rPr lang="sr-Latn-RS" dirty="0" smtClean="0"/>
              <a:t> i </a:t>
            </a:r>
            <a:r>
              <a:rPr lang="sr-Latn-RS" dirty="0" err="1" smtClean="0"/>
              <a:t>soleusa</a:t>
            </a:r>
            <a:r>
              <a:rPr lang="sr-Latn-RS" dirty="0" smtClean="0"/>
              <a:t> (lisne mišiće) </a:t>
            </a:r>
            <a:r>
              <a:rPr lang="sr-Latn-RS" dirty="0" err="1" smtClean="0"/>
              <a:t>potkolenog</a:t>
            </a:r>
            <a:r>
              <a:rPr lang="sr-Latn-RS" dirty="0" smtClean="0"/>
              <a:t> dela noge sa </a:t>
            </a:r>
            <a:r>
              <a:rPr lang="sr-Latn-RS" dirty="0" err="1" smtClean="0"/>
              <a:t>kalkaneusom</a:t>
            </a:r>
            <a:r>
              <a:rPr lang="sr-Latn-RS" dirty="0" smtClean="0"/>
              <a:t> ( petnom kosti ).</a:t>
            </a:r>
          </a:p>
          <a:p>
            <a:pPr marL="0" indent="0" algn="just">
              <a:buNone/>
            </a:pPr>
            <a:r>
              <a:rPr lang="sr-Latn-RS" dirty="0" smtClean="0"/>
              <a:t>Funkcija Ahilove tetive omogućava trčanje, penjanje i stajanje na vrhovima prstiju.</a:t>
            </a:r>
          </a:p>
          <a:p>
            <a:pPr marL="0" indent="0" algn="just">
              <a:buNone/>
            </a:pPr>
            <a:r>
              <a:rPr lang="sr-Latn-RS" dirty="0" smtClean="0"/>
              <a:t>Kod povreda može da se javi upala i </a:t>
            </a:r>
            <a:r>
              <a:rPr lang="sr-Latn-RS" dirty="0" err="1" smtClean="0"/>
              <a:t>ruptura</a:t>
            </a:r>
            <a:r>
              <a:rPr lang="sr-Latn-RS" dirty="0" smtClean="0"/>
              <a:t> Ahilove tetive koja može biti delimična ili potpuna.</a:t>
            </a:r>
          </a:p>
          <a:p>
            <a:pPr marL="0" indent="0" algn="just">
              <a:buNone/>
            </a:pPr>
            <a:r>
              <a:rPr lang="sr-Latn-RS" dirty="0" smtClean="0"/>
              <a:t>Kod kidanja tetive sportista ima utisak kao da ga je neko šutnuo </a:t>
            </a:r>
            <a:r>
              <a:rPr lang="sr-Latn-RS" dirty="0" err="1" smtClean="0"/>
              <a:t>otpozado</a:t>
            </a:r>
            <a:r>
              <a:rPr lang="sr-Latn-RS" dirty="0" smtClean="0"/>
              <a:t>, ne može da savije nožne prste, javlja se bol, otok, a </a:t>
            </a:r>
            <a:r>
              <a:rPr lang="sr-Latn-RS" b="1" dirty="0" smtClean="0"/>
              <a:t>savet je da se u prvih 24h izvrši operacija.</a:t>
            </a:r>
            <a:endParaRPr lang="en-US" b="1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2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322387" y="4800600"/>
            <a:ext cx="6477000" cy="57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Slika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povrede ahilove tetive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AutoShape 2" descr="Резултат слика за ruptura ahilove tetive"/>
          <p:cNvSpPr>
            <a:spLocks noChangeAspect="1" noChangeArrowheads="1"/>
          </p:cNvSpPr>
          <p:nvPr/>
        </p:nvSpPr>
        <p:spPr bwMode="auto">
          <a:xfrm>
            <a:off x="155575" y="-700088"/>
            <a:ext cx="5334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Резултат слика за ruptura ahilove tetive"/>
          <p:cNvSpPr>
            <a:spLocks noChangeAspect="1" noChangeArrowheads="1"/>
          </p:cNvSpPr>
          <p:nvPr/>
        </p:nvSpPr>
        <p:spPr bwMode="auto">
          <a:xfrm>
            <a:off x="307975" y="-547688"/>
            <a:ext cx="5334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95400"/>
            <a:ext cx="8505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7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STOPALO -  Prednji deo stopala se sastoji od 5 </a:t>
            </a:r>
            <a:r>
              <a:rPr lang="sr-Latn-RS" b="1" dirty="0" err="1" smtClean="0"/>
              <a:t>metatarzalnih</a:t>
            </a:r>
            <a:r>
              <a:rPr lang="sr-Latn-RS" b="1" dirty="0" smtClean="0"/>
              <a:t> kostiju, a na vrhovima se nalaze falange. </a:t>
            </a:r>
            <a:r>
              <a:rPr lang="sr-Latn-RS" dirty="0" smtClean="0"/>
              <a:t>Osnovna uloga im je da obezbeđuju ravnotežu pri hodanju i trčanju.  </a:t>
            </a:r>
          </a:p>
          <a:p>
            <a:pPr marL="0" indent="0" algn="just">
              <a:buNone/>
            </a:pPr>
            <a:r>
              <a:rPr lang="sr-Latn-RS" dirty="0" smtClean="0"/>
              <a:t>Bol u prednjem delu kostiju najčešće nastaje između 2 </a:t>
            </a:r>
            <a:r>
              <a:rPr lang="sr-Latn-RS" dirty="0" err="1" smtClean="0"/>
              <a:t>metatarzalne</a:t>
            </a:r>
            <a:r>
              <a:rPr lang="sr-Latn-RS" dirty="0" smtClean="0"/>
              <a:t> kosti gde dominira otok nerva, a ova povreda je u literaturi poznata kao </a:t>
            </a:r>
            <a:r>
              <a:rPr lang="sr-Latn-RS" b="1" dirty="0" smtClean="0"/>
              <a:t>,,</a:t>
            </a:r>
            <a:r>
              <a:rPr lang="sr-Latn-RS" b="1" dirty="0" err="1" smtClean="0"/>
              <a:t>Mortonov</a:t>
            </a:r>
            <a:r>
              <a:rPr lang="sr-Latn-RS" b="1" dirty="0" smtClean="0"/>
              <a:t> </a:t>
            </a:r>
            <a:r>
              <a:rPr lang="sr-Latn-RS" b="1" dirty="0" err="1" smtClean="0"/>
              <a:t>neuro</a:t>
            </a:r>
            <a:r>
              <a:rPr lang="en-US" b="1" dirty="0" smtClean="0"/>
              <a:t>m</a:t>
            </a:r>
            <a:r>
              <a:rPr lang="sr-Latn-RS" b="1" dirty="0" smtClean="0"/>
              <a:t>“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Latn-RS" dirty="0" smtClean="0"/>
              <a:t>Njega izaziva neudobna obuća, povećano opterećenje, nepravilno ponavljanje udarca nogom. Neki autori navode i uticaj </a:t>
            </a:r>
            <a:r>
              <a:rPr lang="sr-Latn-RS" dirty="0" err="1" smtClean="0"/>
              <a:t>genetkog</a:t>
            </a:r>
            <a:r>
              <a:rPr lang="sr-Latn-RS" dirty="0" smtClean="0"/>
              <a:t> faktora u njegovom nastajanju.</a:t>
            </a:r>
          </a:p>
          <a:p>
            <a:pPr marL="0" indent="0" algn="just">
              <a:buNone/>
            </a:pPr>
            <a:r>
              <a:rPr lang="sr-Latn-RS" b="1" dirty="0" smtClean="0"/>
              <a:t>Simptomi su </a:t>
            </a:r>
            <a:r>
              <a:rPr lang="sr-Latn-RS" dirty="0" smtClean="0"/>
              <a:t>bol u vrhu stopala, jagodici stopala ili u prstima.</a:t>
            </a:r>
          </a:p>
          <a:p>
            <a:pPr marL="0" indent="0" algn="just">
              <a:buNone/>
            </a:pPr>
            <a:r>
              <a:rPr lang="sr-Latn-RS" dirty="0" smtClean="0"/>
              <a:t>Javlja se u mnogim sportovima, ali i kod žena koje nose visoke potpetice ili neudobnu obuću. 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7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09800" y="5334000"/>
            <a:ext cx="3962400" cy="488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Slika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Mortonov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neurom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081463" cy="396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80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>
                <a:solidFill>
                  <a:schemeClr val="tx1"/>
                </a:solidFill>
              </a:rPr>
              <a:t>KARAKTERISTIČNE POVREDE NA POJEDINIM DELOVIMA TELA SPORTISTA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SKOČNI ZGLOB – To je </a:t>
            </a:r>
            <a:r>
              <a:rPr lang="sr-Latn-RS" b="1" dirty="0" err="1" smtClean="0"/>
              <a:t>pregibni</a:t>
            </a:r>
            <a:r>
              <a:rPr lang="sr-Latn-RS" b="1" dirty="0" smtClean="0"/>
              <a:t> zglob. </a:t>
            </a:r>
            <a:r>
              <a:rPr lang="sr-Latn-RS" dirty="0" smtClean="0"/>
              <a:t>Formiraju ga fibula, </a:t>
            </a:r>
            <a:r>
              <a:rPr lang="sr-Latn-RS" dirty="0" err="1" smtClean="0"/>
              <a:t>tibija</a:t>
            </a:r>
            <a:r>
              <a:rPr lang="sr-Latn-RS" dirty="0" smtClean="0"/>
              <a:t> </a:t>
            </a:r>
            <a:r>
              <a:rPr lang="sr-Latn-RS" dirty="0" err="1" smtClean="0"/>
              <a:t>talus</a:t>
            </a:r>
            <a:r>
              <a:rPr lang="sr-Latn-RS" dirty="0" smtClean="0"/>
              <a:t> (skočna kost) gornjeg dela stopala. Ove kosti su povezane nizom ligamenata. Ovaj zglob omogućava da se stopalo savije nagore i nadole i s jedne na drugu stranu.</a:t>
            </a:r>
          </a:p>
          <a:p>
            <a:pPr marL="0" indent="0" algn="just">
              <a:buNone/>
            </a:pPr>
            <a:r>
              <a:rPr lang="sr-Latn-RS" b="1" dirty="0" smtClean="0"/>
              <a:t>Uganuće</a:t>
            </a:r>
            <a:r>
              <a:rPr lang="sr-Latn-RS" dirty="0" smtClean="0"/>
              <a:t> je česta povreda, koja jedan ili oba ligamenta smeštena sa spoljne i unutrašnje strane ovog zgloba. </a:t>
            </a:r>
          </a:p>
          <a:p>
            <a:pPr marL="0" indent="0" algn="just">
              <a:buNone/>
            </a:pPr>
            <a:r>
              <a:rPr lang="sr-Latn-RS" dirty="0" smtClean="0"/>
              <a:t>Praćeno je bolom, otokom koji je u večernjim časovima veći i </a:t>
            </a:r>
            <a:r>
              <a:rPr lang="sr-Latn-RS" dirty="0" err="1" smtClean="0"/>
              <a:t>pomodrelošću</a:t>
            </a:r>
            <a:r>
              <a:rPr lang="sr-Latn-RS" dirty="0" smtClean="0"/>
              <a:t>. </a:t>
            </a:r>
          </a:p>
          <a:p>
            <a:pPr marL="0" indent="0" algn="just">
              <a:buNone/>
            </a:pPr>
            <a:r>
              <a:rPr lang="sr-Latn-RS" b="1" dirty="0" smtClean="0"/>
              <a:t>Fraktura zgloba </a:t>
            </a:r>
            <a:r>
              <a:rPr lang="sr-Latn-RS" dirty="0" smtClean="0"/>
              <a:t>obično nastaje usled </a:t>
            </a:r>
            <a:r>
              <a:rPr lang="sr-Latn-RS" dirty="0" err="1" smtClean="0"/>
              <a:t>optrećenja</a:t>
            </a:r>
            <a:r>
              <a:rPr lang="sr-Latn-RS" dirty="0" smtClean="0"/>
              <a:t> ili direktnog udarca.</a:t>
            </a:r>
          </a:p>
          <a:p>
            <a:pPr marL="0" indent="0" algn="just">
              <a:buNone/>
            </a:pPr>
            <a:r>
              <a:rPr lang="sr-Latn-RS" dirty="0" smtClean="0"/>
              <a:t>Ove povrede </a:t>
            </a:r>
            <a:r>
              <a:rPr lang="sr-Latn-RS" dirty="0"/>
              <a:t>se </a:t>
            </a:r>
            <a:r>
              <a:rPr lang="sr-Latn-RS" dirty="0" smtClean="0"/>
              <a:t>dešavaju u </a:t>
            </a:r>
            <a:r>
              <a:rPr lang="sr-Latn-RS" dirty="0"/>
              <a:t>skoro svim sportovima.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0"/>
            <a:ext cx="7010400" cy="18859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/>
              <a:t>POVREDA</a:t>
            </a:r>
            <a:endParaRPr lang="en-US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599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sr-Latn-RS" dirty="0" smtClean="0"/>
              <a:t>Sam pojam povreda je to</a:t>
            </a:r>
            <a:r>
              <a:rPr lang="en-US" dirty="0" smtClean="0"/>
              <a:t>l</a:t>
            </a:r>
            <a:r>
              <a:rPr lang="sr-Latn-RS" dirty="0" smtClean="0"/>
              <a:t>iko širok da njemu definiciju možemo da interpretiramo na više načina.  </a:t>
            </a:r>
          </a:p>
          <a:p>
            <a:pPr marL="0" indent="0" algn="just">
              <a:buNone/>
            </a:pPr>
            <a:r>
              <a:rPr lang="sr-Latn-RS" dirty="0" smtClean="0"/>
              <a:t>Najčešće u sportskoj praksi povrede nastaju usled naglog prekida toka pokreta, a zatim dolazi do velike </a:t>
            </a:r>
            <a:r>
              <a:rPr lang="sr-Latn-RS" dirty="0" err="1" smtClean="0"/>
              <a:t>tenzione</a:t>
            </a:r>
            <a:r>
              <a:rPr lang="sr-Latn-RS" dirty="0" smtClean="0"/>
              <a:t> sile koje prouzrokuju povrede mišića, tetiva, zglobova, kostiju.</a:t>
            </a:r>
            <a:endParaRPr lang="en-US" dirty="0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8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124200" y="5943600"/>
            <a:ext cx="3352800" cy="57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Slika</a:t>
            </a:r>
            <a:r>
              <a:rPr lang="en-US" sz="1800" dirty="0" smtClean="0"/>
              <a:t> – </a:t>
            </a:r>
            <a:r>
              <a:rPr lang="sr-Latn-RS" sz="1800" dirty="0" smtClean="0"/>
              <a:t>Uganuće zgloba</a:t>
            </a:r>
            <a:endParaRPr lang="en-US" sz="1800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851" y="1143000"/>
            <a:ext cx="4953000" cy="467783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371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KARAKTERISTIČNE POVREDE </a:t>
            </a:r>
            <a:r>
              <a:rPr lang="sr-Latn-R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 SPORTOVIMA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572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Saznanja o profesionalizmu u sportu zadnjih godina 20-</a:t>
            </a:r>
            <a:r>
              <a:rPr lang="sr-Latn-RS" b="1" dirty="0" err="1" smtClean="0"/>
              <a:t>og</a:t>
            </a:r>
            <a:r>
              <a:rPr lang="sr-Latn-RS" b="1" dirty="0" smtClean="0"/>
              <a:t> veka menjanju dosadašnja shvatanja o povredama sportista i pružaju mogućnost za nove pravce u prevenciji, lečenju i saniranju povreda.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Latn-RS" b="1" dirty="0" smtClean="0"/>
              <a:t>Osnovni cilj određivanja povreda po sportovima, po prof </a:t>
            </a:r>
            <a:r>
              <a:rPr lang="sr-Latn-RS" b="1" dirty="0" err="1" smtClean="0"/>
              <a:t>Smodlaci</a:t>
            </a:r>
            <a:r>
              <a:rPr lang="sr-Latn-RS" b="1" dirty="0" smtClean="0"/>
              <a:t> je:</a:t>
            </a:r>
          </a:p>
          <a:p>
            <a:pPr marL="514350" indent="-514350" algn="just">
              <a:buClr>
                <a:schemeClr val="tx1"/>
              </a:buClr>
              <a:buSzPct val="122000"/>
              <a:buAutoNum type="arabicPeriod"/>
            </a:pPr>
            <a:r>
              <a:rPr lang="sr-Latn-RS" u="sng" dirty="0" smtClean="0"/>
              <a:t>Da upozori sportistu i sportskog </a:t>
            </a:r>
            <a:r>
              <a:rPr lang="sr-Latn-RS" u="sng" dirty="0" err="1" smtClean="0"/>
              <a:t>stručn</a:t>
            </a:r>
            <a:r>
              <a:rPr lang="en-US" u="sng" dirty="0" err="1" smtClean="0"/>
              <a:t>ja</a:t>
            </a:r>
            <a:r>
              <a:rPr lang="sr-Latn-RS" u="sng" dirty="0" smtClean="0"/>
              <a:t>ka na povrede koje mogu da se dese</a:t>
            </a:r>
          </a:p>
          <a:p>
            <a:pPr marL="514350" indent="-514350" algn="just">
              <a:buClr>
                <a:schemeClr val="tx1"/>
              </a:buClr>
              <a:buSzPct val="122000"/>
              <a:buAutoNum type="arabicPeriod"/>
            </a:pPr>
            <a:r>
              <a:rPr lang="sr-Latn-RS" u="sng" dirty="0" smtClean="0"/>
              <a:t>da ih pripremi da u slučaju nastajanja povrede budu spremni na ukazivanje pomoći</a:t>
            </a:r>
          </a:p>
          <a:p>
            <a:pPr marL="514350" indent="-514350" algn="just">
              <a:buClr>
                <a:schemeClr val="tx1"/>
              </a:buClr>
              <a:buSzPct val="122000"/>
              <a:buAutoNum type="arabicPeriod"/>
            </a:pPr>
            <a:r>
              <a:rPr lang="sr-Latn-RS" u="sng" dirty="0" smtClean="0"/>
              <a:t>da svesno preduzimaju preventivne mere u toku treninga i takmičenja.</a:t>
            </a:r>
            <a:endParaRPr lang="en-US" u="sng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8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10633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Latn-RS" sz="5400" b="1" dirty="0" smtClean="0">
                <a:solidFill>
                  <a:schemeClr val="tx1"/>
                </a:solidFill>
              </a:rPr>
              <a:t>ATLETIKA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Najčešće povrede u predelu stopala su: </a:t>
            </a:r>
            <a:r>
              <a:rPr lang="sr-Latn-RS" dirty="0" smtClean="0"/>
              <a:t>plikovi, žuljevi, </a:t>
            </a:r>
            <a:r>
              <a:rPr lang="sr-Latn-RS" dirty="0" err="1" smtClean="0"/>
              <a:t>bursitisi</a:t>
            </a:r>
            <a:r>
              <a:rPr lang="sr-Latn-RS" dirty="0" smtClean="0"/>
              <a:t>, </a:t>
            </a:r>
            <a:r>
              <a:rPr lang="sr-Latn-RS" dirty="0" err="1" smtClean="0"/>
              <a:t>tendinitisi</a:t>
            </a:r>
            <a:r>
              <a:rPr lang="sr-Latn-RS" dirty="0" smtClean="0"/>
              <a:t> sa stvaranjem ganglija. Često se javljaju i povrede mišića, tetiva, zglobova, hrskavica i kosti.</a:t>
            </a:r>
          </a:p>
          <a:p>
            <a:pPr marL="0" indent="0" algn="just">
              <a:buNone/>
            </a:pPr>
            <a:r>
              <a:rPr lang="sr-Latn-RS" dirty="0" smtClean="0"/>
              <a:t>U predelu potkolenice se javlja tzv. </a:t>
            </a:r>
            <a:r>
              <a:rPr lang="sr-Latn-RS" u="sng" dirty="0" smtClean="0"/>
              <a:t>,,Sindrom prenaprezanja“ </a:t>
            </a:r>
            <a:r>
              <a:rPr lang="sr-Latn-RS" dirty="0" smtClean="0"/>
              <a:t>sa pojavom </a:t>
            </a:r>
            <a:r>
              <a:rPr lang="sr-Latn-RS" dirty="0" err="1" smtClean="0"/>
              <a:t>miozitisa</a:t>
            </a:r>
            <a:r>
              <a:rPr lang="sr-Latn-RS" dirty="0" smtClean="0"/>
              <a:t>, </a:t>
            </a:r>
            <a:r>
              <a:rPr lang="sr-Latn-RS" dirty="0" err="1" smtClean="0"/>
              <a:t>tendinitisa</a:t>
            </a:r>
            <a:r>
              <a:rPr lang="sr-Latn-RS" dirty="0"/>
              <a:t> </a:t>
            </a:r>
            <a:r>
              <a:rPr lang="sr-Latn-RS" dirty="0" smtClean="0"/>
              <a:t>i </a:t>
            </a:r>
            <a:r>
              <a:rPr lang="sr-Latn-RS" dirty="0" err="1" smtClean="0"/>
              <a:t>periostitisa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Latn-RS" dirty="0" smtClean="0"/>
              <a:t>Kod kolena usled napora može da se stvori voda u kolenu bez bola, samo sa osećajem zategnutosti,dok na </a:t>
            </a:r>
            <a:r>
              <a:rPr lang="sr-Latn-RS" dirty="0" err="1" smtClean="0"/>
              <a:t>pateli</a:t>
            </a:r>
            <a:r>
              <a:rPr lang="sr-Latn-RS" dirty="0" smtClean="0"/>
              <a:t> dolazi do </a:t>
            </a:r>
            <a:r>
              <a:rPr lang="sr-Latn-RS" dirty="0" err="1" smtClean="0"/>
              <a:t>hondromalacije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Latn-RS" dirty="0" smtClean="0"/>
              <a:t>Na butini se najčešće javljaju </a:t>
            </a:r>
            <a:r>
              <a:rPr lang="sr-Latn-RS" dirty="0" err="1" smtClean="0"/>
              <a:t>istegnuća</a:t>
            </a:r>
            <a:r>
              <a:rPr lang="sr-Latn-RS" dirty="0" smtClean="0"/>
              <a:t> i </a:t>
            </a:r>
            <a:r>
              <a:rPr lang="sr-Latn-RS" dirty="0" err="1" smtClean="0"/>
              <a:t>rupture</a:t>
            </a:r>
            <a:r>
              <a:rPr lang="sr-Latn-RS" dirty="0" smtClean="0"/>
              <a:t> </a:t>
            </a:r>
            <a:r>
              <a:rPr lang="sr-Latn-RS" i="1" dirty="0" err="1" smtClean="0"/>
              <a:t>m.femorisa</a:t>
            </a:r>
            <a:r>
              <a:rPr lang="sr-Latn-RS" dirty="0" smtClean="0"/>
              <a:t>, i </a:t>
            </a:r>
            <a:r>
              <a:rPr lang="sr-Latn-RS" i="1" dirty="0" err="1" smtClean="0"/>
              <a:t>m.rectusa</a:t>
            </a:r>
            <a:r>
              <a:rPr lang="sr-Latn-RS" dirty="0" smtClean="0"/>
              <a:t>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sr-Latn-RS" b="1" dirty="0" smtClean="0"/>
              <a:t>Ove povrede se sreću kod sprintera u punom trku.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5257800"/>
            <a:ext cx="1828800" cy="1132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8080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BIZIKLIZAM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Latn-RS" dirty="0" smtClean="0"/>
              <a:t>Najčešće povrede su rane (</a:t>
            </a:r>
            <a:r>
              <a:rPr lang="sr-Latn-RS" i="1" dirty="0" err="1" smtClean="0"/>
              <a:t>oguline</a:t>
            </a:r>
            <a:r>
              <a:rPr lang="sr-Latn-RS" i="1" dirty="0" smtClean="0"/>
              <a:t>, </a:t>
            </a:r>
            <a:r>
              <a:rPr lang="sr-Latn-RS" i="1" dirty="0" err="1" smtClean="0"/>
              <a:t>razderine</a:t>
            </a:r>
            <a:r>
              <a:rPr lang="sr-Latn-RS" i="1" dirty="0" smtClean="0"/>
              <a:t>, </a:t>
            </a:r>
            <a:r>
              <a:rPr lang="sr-Latn-RS" i="1" dirty="0" err="1" smtClean="0"/>
              <a:t>rascepine</a:t>
            </a:r>
            <a:r>
              <a:rPr lang="sr-Latn-RS" dirty="0" smtClean="0"/>
              <a:t>), usled padova kao i žuljevi na rukama. Često dolazi i do kontuzija, </a:t>
            </a:r>
            <a:r>
              <a:rPr lang="sr-Latn-RS" dirty="0" err="1" smtClean="0"/>
              <a:t>distorzija</a:t>
            </a:r>
            <a:r>
              <a:rPr lang="sr-Latn-RS" dirty="0" smtClean="0"/>
              <a:t>, </a:t>
            </a:r>
            <a:r>
              <a:rPr lang="sr-Latn-RS" dirty="0" err="1" smtClean="0"/>
              <a:t>luksacija</a:t>
            </a:r>
            <a:r>
              <a:rPr lang="sr-Latn-RS" dirty="0" smtClean="0"/>
              <a:t> i fraktura. Zbog specijalnog pogurenog držanja tela dolazi i do preopterećenja lumbalnih mišića.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Сли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990" y="4103914"/>
            <a:ext cx="7286625" cy="2438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0739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0" y="609600"/>
            <a:ext cx="49530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BOKS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76200" y="1905000"/>
            <a:ext cx="4953000" cy="4389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Najčešća povreda koja se javlja u ovom sportu je </a:t>
            </a:r>
            <a:r>
              <a:rPr lang="sr-Latn-RS" b="1" dirty="0" smtClean="0"/>
              <a:t>,,Bokserski nos“ </a:t>
            </a:r>
            <a:r>
              <a:rPr lang="sr-Latn-RS" dirty="0" smtClean="0"/>
              <a:t>koji nastaje prskanjem i </a:t>
            </a:r>
            <a:r>
              <a:rPr lang="sr-Latn-RS" dirty="0" err="1" smtClean="0"/>
              <a:t>luksiranjem</a:t>
            </a:r>
            <a:r>
              <a:rPr lang="sr-Latn-RS" dirty="0" smtClean="0"/>
              <a:t> nosne hrskavice.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sr-Latn-RS" dirty="0" smtClean="0"/>
              <a:t>Boks je jedan od najopasnijih </a:t>
            </a:r>
            <a:r>
              <a:rPr lang="sr-Latn-RS" dirty="0" err="1" smtClean="0"/>
              <a:t>sporto</a:t>
            </a:r>
            <a:r>
              <a:rPr lang="en-US" dirty="0" smtClean="0"/>
              <a:t>v</a:t>
            </a:r>
            <a:r>
              <a:rPr lang="sr-Latn-RS" dirty="0" smtClean="0"/>
              <a:t>a, pa često dolazi i do povreda glave (frakture lobanje), povreda zuba, rebara, ramena zuba itd… 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 descr="Резултат слика за b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105274" cy="4495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6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FUDBAL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50292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Fudbaleri čine najveći procenat povređenih sportista samo zato što je fudbal najpopularnija igra i što ih najviše ima.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sr-Latn-RS" b="1" dirty="0" smtClean="0"/>
              <a:t>Najčešće povrede su: </a:t>
            </a:r>
            <a:r>
              <a:rPr lang="sr-Latn-RS" dirty="0" smtClean="0"/>
              <a:t>kontuzije, distorzije, potresi, </a:t>
            </a:r>
            <a:r>
              <a:rPr lang="sr-Latn-RS" dirty="0" err="1" smtClean="0"/>
              <a:t>luksacije</a:t>
            </a:r>
            <a:r>
              <a:rPr lang="sr-Latn-RS" dirty="0" smtClean="0"/>
              <a:t> i frakture lakšeg ili težeg stepena.</a:t>
            </a:r>
          </a:p>
          <a:p>
            <a:pPr marL="0" indent="0" algn="just">
              <a:buNone/>
            </a:pPr>
            <a:r>
              <a:rPr lang="sr-Latn-RS" dirty="0" smtClean="0"/>
              <a:t>Karakteristična povreda u fudbalu je </a:t>
            </a:r>
            <a:r>
              <a:rPr lang="sr-Latn-RS" b="1" dirty="0" smtClean="0"/>
              <a:t>povreda meniskusa</a:t>
            </a:r>
            <a:r>
              <a:rPr lang="sr-Latn-RS" dirty="0" smtClean="0"/>
              <a:t> i </a:t>
            </a:r>
            <a:r>
              <a:rPr lang="sr-Latn-RS" b="1" dirty="0" err="1" smtClean="0"/>
              <a:t>ligamentarnog</a:t>
            </a:r>
            <a:r>
              <a:rPr lang="sr-Latn-RS" b="1" dirty="0" smtClean="0"/>
              <a:t> aparata kolena.</a:t>
            </a:r>
          </a:p>
          <a:p>
            <a:pPr marL="0" indent="0" algn="just">
              <a:buNone/>
            </a:pPr>
            <a:r>
              <a:rPr lang="sr-Latn-RS" dirty="0" smtClean="0"/>
              <a:t>Česte su i povrede skočnog zgloba, Ahilove tetive, mišića natkolenice, potkolenice itd.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sr-Latn-RS" dirty="0" smtClean="0"/>
              <a:t>Lečenje fudbalskih povreda je </a:t>
            </a:r>
            <a:r>
              <a:rPr lang="sr-Latn-RS" dirty="0" err="1" smtClean="0"/>
              <a:t>simptomatsko</a:t>
            </a:r>
            <a:r>
              <a:rPr lang="sr-Latn-RS" dirty="0" smtClean="0"/>
              <a:t>, svodi se na fizikalnu terapiju, imobilizaciju kod težih povreda i operativnu intervenciju i to najčešće kolena i to meniskusa i ligamenata.</a:t>
            </a:r>
            <a:endParaRPr lang="en-US" dirty="0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Слика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304800"/>
            <a:ext cx="2194356" cy="13030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290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760617" y="5562600"/>
            <a:ext cx="3886200" cy="731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Slika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Povreda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meniskusa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4" name="Picture 2" descr="Резултат слика за povreda menisku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7" r="16731"/>
          <a:stretch/>
        </p:blipFill>
        <p:spPr bwMode="auto">
          <a:xfrm>
            <a:off x="304800" y="1676400"/>
            <a:ext cx="491163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тат слика за povreda menisk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137" y="1676400"/>
            <a:ext cx="2500312" cy="34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1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тат слика за gimnastik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51311"/>
            <a:ext cx="1809749" cy="10256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GIMNASTIKA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Vežbanje na spravama izaziva visok procenat povreda.</a:t>
            </a:r>
          </a:p>
          <a:p>
            <a:pPr marL="0" indent="0" algn="just">
              <a:buNone/>
            </a:pPr>
            <a:r>
              <a:rPr lang="sr-Latn-RS" dirty="0" smtClean="0"/>
              <a:t>Najčešća oštećenja su distorzije, zapaljenje tetiva, frakture. Takođe se neretko javljaju i žuljevi na rukama koji umnogome smanjuje uspešnost rezultata. </a:t>
            </a:r>
          </a:p>
          <a:p>
            <a:pPr marL="0" indent="0" algn="just">
              <a:buNone/>
            </a:pPr>
            <a:r>
              <a:rPr lang="sr-Latn-RS" b="1" dirty="0" smtClean="0"/>
              <a:t>Ovde prevencija ima presudnu ulogu </a:t>
            </a:r>
            <a:r>
              <a:rPr lang="sr-Latn-RS" dirty="0" smtClean="0"/>
              <a:t>u sprečavanju povreda , kao i prisustvo stručnog asistenta pored vežbača koji izvodi vežbe.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6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KOŠARKA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Košarka se igra u sali na različitim podlogama (parket, </a:t>
            </a:r>
            <a:r>
              <a:rPr lang="sr-Latn-RS" dirty="0" err="1" smtClean="0"/>
              <a:t>taraflex</a:t>
            </a:r>
            <a:r>
              <a:rPr lang="sr-Latn-RS" dirty="0" smtClean="0"/>
              <a:t>). U ovom sportu je poznat </a:t>
            </a:r>
            <a:r>
              <a:rPr lang="sr-Latn-RS" b="1" dirty="0" smtClean="0"/>
              <a:t>,,Sindrom bolnog kolena“</a:t>
            </a:r>
            <a:r>
              <a:rPr lang="sr-Latn-RS" dirty="0" smtClean="0"/>
              <a:t> ili </a:t>
            </a:r>
            <a:r>
              <a:rPr lang="sr-Latn-RS" b="1" dirty="0" smtClean="0"/>
              <a:t>,,</a:t>
            </a:r>
            <a:r>
              <a:rPr lang="sr-Latn-RS" b="1" dirty="0" err="1" smtClean="0"/>
              <a:t>Skakačkog</a:t>
            </a:r>
            <a:r>
              <a:rPr lang="sr-Latn-RS" b="1" dirty="0" smtClean="0"/>
              <a:t> kolena“ </a:t>
            </a:r>
            <a:r>
              <a:rPr lang="sr-Latn-RS" dirty="0" smtClean="0"/>
              <a:t>kod igrača između 16-20 godine. U fazi bola potrebno je mirovanje nekoliko dana, a po smirivanju bolova dozirati fizičko opterećenje i jačati mišiće butina.</a:t>
            </a:r>
          </a:p>
          <a:p>
            <a:pPr marL="0" indent="0" algn="just">
              <a:buNone/>
            </a:pPr>
            <a:r>
              <a:rPr lang="sr-Latn-RS" dirty="0" smtClean="0"/>
              <a:t>Prva pomoć i lečenje se sastoji u </a:t>
            </a:r>
            <a:r>
              <a:rPr lang="sr-Latn-RS" b="1" dirty="0" smtClean="0"/>
              <a:t>stavljanju leda </a:t>
            </a:r>
            <a:r>
              <a:rPr lang="sr-Latn-RS" dirty="0" smtClean="0"/>
              <a:t>i </a:t>
            </a:r>
            <a:r>
              <a:rPr lang="sr-Latn-RS" b="1" dirty="0" smtClean="0"/>
              <a:t>odmora</a:t>
            </a:r>
            <a:r>
              <a:rPr lang="sr-Latn-RS" dirty="0" smtClean="0"/>
              <a:t> koji treba biti dovoljno dug da se tkiva u kolenu oporave od stresa.</a:t>
            </a:r>
          </a:p>
          <a:p>
            <a:pPr marL="0" indent="0" algn="just">
              <a:buNone/>
            </a:pPr>
            <a:r>
              <a:rPr lang="sr-Latn-RS" dirty="0" smtClean="0"/>
              <a:t>Takođe mogu da se jave i povrede u predelu glave, vrata i ramena, a one se </a:t>
            </a:r>
            <a:r>
              <a:rPr lang="sr-Latn-RS" dirty="0" err="1" smtClean="0"/>
              <a:t>simptomatski</a:t>
            </a:r>
            <a:r>
              <a:rPr lang="sr-Latn-RS" dirty="0" smtClean="0"/>
              <a:t> </a:t>
            </a:r>
            <a:r>
              <a:rPr lang="sr-Latn-RS" dirty="0" err="1" smtClean="0"/>
              <a:t>zbrinjavaju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122" name="Picture 2" descr="Сродна слика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724786" cy="1676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0480" y="914400"/>
            <a:ext cx="5181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ODBOJKA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04800" y="2362200"/>
            <a:ext cx="4800600" cy="3962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Kod odbojkaša najčešće su povrede u predelu šake, prstiju zglobova šake, lakta i ramena, kao i sve povrede koje se javljaju kod košarkaša i rukometaša, a to su kontuzije, distorzije, </a:t>
            </a:r>
            <a:r>
              <a:rPr lang="sr-Latn-RS" dirty="0" err="1" smtClean="0"/>
              <a:t>luksacije</a:t>
            </a:r>
            <a:r>
              <a:rPr lang="sr-Latn-RS" dirty="0" smtClean="0"/>
              <a:t> i frakture, povrede ligamenata, tetiva i mišića.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146" name="Picture 2" descr="Резултат слика за odbo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029" y="1600200"/>
            <a:ext cx="3695700" cy="4114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9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399" cy="5486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POVREDE SE DELE NA: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opšte povrede </a:t>
            </a:r>
            <a:r>
              <a:rPr lang="sr-Latn-RS" dirty="0" smtClean="0"/>
              <a:t>, koje nastaju prilikom opštih i specifičnih sportskih </a:t>
            </a:r>
            <a:r>
              <a:rPr lang="sr-Latn-RS" dirty="0" err="1" smtClean="0"/>
              <a:t>aktivosti</a:t>
            </a:r>
            <a:endParaRPr lang="sr-Latn-RS" dirty="0" smtClean="0"/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specifične povrede</a:t>
            </a:r>
            <a:r>
              <a:rPr lang="sr-Latn-RS" dirty="0" smtClean="0"/>
              <a:t>, koje su vezane za specifičnu sportsku aktivnost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smtClean="0"/>
              <a:t>PO NAČINU JAVLJANJA, POVREDE SE JAVLJAJU NAJČEŠĆE KOD: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sportista</a:t>
            </a:r>
            <a:r>
              <a:rPr lang="sr-Latn-RS" dirty="0" smtClean="0"/>
              <a:t> - za vreme treninga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b="1" dirty="0" err="1" smtClean="0"/>
              <a:t>rekreativaca</a:t>
            </a:r>
            <a:r>
              <a:rPr lang="sr-Latn-RS" b="1" dirty="0" smtClean="0"/>
              <a:t>-</a:t>
            </a:r>
            <a:r>
              <a:rPr lang="sr-Latn-RS" dirty="0" smtClean="0"/>
              <a:t> za vreme rekreativnih aktivnosti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učenika</a:t>
            </a:r>
            <a:r>
              <a:rPr lang="sr-Latn-RS" dirty="0" smtClean="0"/>
              <a:t> – na časovima fizičkog vaspitanja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radnika </a:t>
            </a:r>
            <a:r>
              <a:rPr lang="sr-Latn-RS" dirty="0" smtClean="0"/>
              <a:t> - na radnom mestu</a:t>
            </a:r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1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PLIVANJE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dirty="0" smtClean="0"/>
              <a:t>Najčešća povreda je </a:t>
            </a:r>
            <a:r>
              <a:rPr lang="sr-Latn-RS" b="1" dirty="0" smtClean="0"/>
              <a:t>,,Plivačko rame“ </a:t>
            </a:r>
            <a:r>
              <a:rPr lang="sr-Latn-RS" dirty="0" smtClean="0"/>
              <a:t>koje nastaje </a:t>
            </a:r>
            <a:r>
              <a:rPr lang="sr-Latn-RS" dirty="0" err="1" smtClean="0"/>
              <a:t>istegnućem</a:t>
            </a:r>
            <a:r>
              <a:rPr lang="sr-Latn-RS" dirty="0" smtClean="0"/>
              <a:t> ili veoma malim </a:t>
            </a:r>
            <a:r>
              <a:rPr lang="sr-Latn-RS" dirty="0" err="1" smtClean="0"/>
              <a:t>naprsnućem</a:t>
            </a:r>
            <a:r>
              <a:rPr lang="sr-Latn-RS" dirty="0" smtClean="0"/>
              <a:t> </a:t>
            </a:r>
            <a:r>
              <a:rPr lang="sr-Latn-RS" dirty="0" err="1" smtClean="0"/>
              <a:t>supra</a:t>
            </a:r>
            <a:r>
              <a:rPr lang="sr-Latn-RS" dirty="0" smtClean="0"/>
              <a:t>-spinalnog mišića, koji se nalazi na gornjem delu ramena između vrata i gornjeg dela ruke. Ova povreda je izazvana stalnim ponavljanjem određenog pokreta.</a:t>
            </a:r>
          </a:p>
          <a:p>
            <a:pPr marL="0" indent="0" algn="just">
              <a:buNone/>
            </a:pPr>
            <a:r>
              <a:rPr lang="sr-Latn-RS" b="1" dirty="0" smtClean="0"/>
              <a:t>Simptomi su: </a:t>
            </a:r>
            <a:r>
              <a:rPr lang="sr-Latn-RS" dirty="0" smtClean="0"/>
              <a:t>prodoran bol, ograničen pokret ramena, naročito kad se ruka diže u stranu i osećaj bolnog čvora. </a:t>
            </a:r>
            <a:r>
              <a:rPr lang="sr-Latn-RS" dirty="0" err="1" smtClean="0"/>
              <a:t>Preventiva</a:t>
            </a:r>
            <a:r>
              <a:rPr lang="sr-Latn-RS" dirty="0" smtClean="0"/>
              <a:t> se sastoji u  ispravljanju tehnike plivanja, jačanju mišića </a:t>
            </a:r>
            <a:r>
              <a:rPr lang="sr-Latn-RS" dirty="0" err="1" smtClean="0"/>
              <a:t>ramenog</a:t>
            </a:r>
            <a:r>
              <a:rPr lang="sr-Latn-RS" dirty="0" smtClean="0"/>
              <a:t> pojasa i slušanju saveta trenera u lekara. Ostali sportovi koji mogu da izazovu plivačko rame su košarka, karate, bejzbol,ragbi, tenis itd.</a:t>
            </a:r>
          </a:p>
          <a:p>
            <a:pPr marL="0" indent="0" algn="just">
              <a:buNone/>
            </a:pPr>
            <a:r>
              <a:rPr lang="sr-Latn-RS" dirty="0" smtClean="0"/>
              <a:t>Od ostalih povreda koje se javljaju kod plivanja izdvajaju se kontuzije, distorzije, frakture na ruci i nozi.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170" name="Picture 2" descr="Резултат слика за plivacko ram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83412" cy="16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0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0" y="762000"/>
            <a:ext cx="5181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RUKOMET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04800" y="2133600"/>
            <a:ext cx="4038600" cy="42367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Rukomet je snažna i brza igra, pa stoga izaziva veliki broj povreda.</a:t>
            </a:r>
          </a:p>
          <a:p>
            <a:pPr marL="0" indent="0" algn="just">
              <a:buNone/>
            </a:pPr>
            <a:r>
              <a:rPr lang="sr-Latn-RS" dirty="0" smtClean="0"/>
              <a:t>Povrede se jednako dešavaju i na gornjim i na donjim ekstremitetima i slične su kao kod košarkaša i odbojkaša. </a:t>
            </a:r>
          </a:p>
          <a:p>
            <a:pPr marL="0" indent="0" algn="just">
              <a:buNone/>
            </a:pPr>
            <a:r>
              <a:rPr lang="sr-Latn-RS" dirty="0" smtClean="0"/>
              <a:t>U zavisnosti od same povrede, lečenje se svodi na fizikalni tretman, jačanje mišića i doziranje </a:t>
            </a:r>
            <a:r>
              <a:rPr lang="sr-Latn-RS" dirty="0" err="1" smtClean="0"/>
              <a:t>trenižnih</a:t>
            </a:r>
            <a:r>
              <a:rPr lang="sr-Latn-RS" dirty="0" smtClean="0"/>
              <a:t> aktivnosti.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194" name="Picture 2" descr="Резултат слика за ruko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295775" cy="40195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3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SMUČANJE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64832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Ovde su najznačajnije dve povrede i to </a:t>
            </a:r>
            <a:r>
              <a:rPr lang="sr-Latn-RS" b="1" dirty="0" smtClean="0"/>
              <a:t>,,Skijaški palac“ </a:t>
            </a:r>
            <a:r>
              <a:rPr lang="sr-Latn-RS" dirty="0" smtClean="0"/>
              <a:t>i </a:t>
            </a:r>
            <a:r>
              <a:rPr lang="sr-Latn-RS" b="1" dirty="0" smtClean="0"/>
              <a:t>,,Smučarsko koleno“.</a:t>
            </a:r>
          </a:p>
          <a:p>
            <a:pPr marL="0" indent="0" algn="just">
              <a:buNone/>
            </a:pPr>
            <a:r>
              <a:rPr lang="sr-Latn-RS" u="sng" dirty="0"/>
              <a:t>Skijaški </a:t>
            </a:r>
            <a:r>
              <a:rPr lang="sr-Latn-RS" u="sng" dirty="0" smtClean="0"/>
              <a:t>palac </a:t>
            </a:r>
            <a:r>
              <a:rPr lang="sr-Latn-RS" dirty="0" smtClean="0"/>
              <a:t>je naprslina ili potpuno kidanje </a:t>
            </a:r>
            <a:r>
              <a:rPr lang="sr-Latn-RS" dirty="0" err="1" smtClean="0"/>
              <a:t>kolateralnog</a:t>
            </a:r>
            <a:r>
              <a:rPr lang="sr-Latn-RS" dirty="0" smtClean="0"/>
              <a:t> ligamenta koji spaja palac sa </a:t>
            </a:r>
            <a:r>
              <a:rPr lang="sr-Latn-RS" dirty="0" err="1" smtClean="0"/>
              <a:t>karpalnom</a:t>
            </a:r>
            <a:r>
              <a:rPr lang="sr-Latn-RS" dirty="0" smtClean="0"/>
              <a:t> kosti. Do ove povrede dolazi pri padu tokom skijanja. Bol se javlja odmah, nastaje otok koji se povećava iz sata u sat, a spajanje prsta i kažiprsta je otežano i bolno.</a:t>
            </a:r>
          </a:p>
          <a:p>
            <a:pPr marL="0" indent="0" algn="just">
              <a:buNone/>
            </a:pPr>
            <a:r>
              <a:rPr lang="sr-Latn-RS" u="sng" dirty="0"/>
              <a:t>Smučarsko </a:t>
            </a:r>
            <a:r>
              <a:rPr lang="sr-Latn-RS" u="sng" dirty="0" smtClean="0"/>
              <a:t>koleno</a:t>
            </a:r>
            <a:r>
              <a:rPr lang="sr-Latn-RS" dirty="0" smtClean="0"/>
              <a:t> nastaje usled jakog iskretanja ili silovitog udarca u koleno kada je ispruženo. Prvi simptomi su otok i bol od nakupljene tečnosti  u kolenu, kao i ukočenost i ograničeni pokreti.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218" name="Picture 2" descr="Резултат слика за skijanje spor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61608" cy="17070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9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990600" y="5943600"/>
            <a:ext cx="3048000" cy="57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 smtClean="0"/>
              <a:t>Slika</a:t>
            </a:r>
            <a:r>
              <a:rPr lang="en-US" sz="1800" dirty="0" smtClean="0"/>
              <a:t> – </a:t>
            </a:r>
            <a:r>
              <a:rPr lang="en-US" sz="1800" dirty="0" err="1" smtClean="0"/>
              <a:t>Skija</a:t>
            </a:r>
            <a:r>
              <a:rPr lang="sr-Latn-RS" sz="1800" dirty="0" err="1" smtClean="0"/>
              <a:t>ški</a:t>
            </a:r>
            <a:r>
              <a:rPr lang="sr-Latn-RS" sz="1800" dirty="0" smtClean="0"/>
              <a:t> palac</a:t>
            </a:r>
            <a:endParaRPr lang="en-US" sz="1800" dirty="0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42" name="Picture 2" descr="Резултат слика за skijaški pal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51" y="1676400"/>
            <a:ext cx="4951549" cy="40195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зултат слика за smucarsko kol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642352" cy="46291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угаоник 3"/>
          <p:cNvSpPr/>
          <p:nvPr/>
        </p:nvSpPr>
        <p:spPr>
          <a:xfrm>
            <a:off x="5832788" y="5869798"/>
            <a:ext cx="27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Slika</a:t>
            </a:r>
            <a:r>
              <a:rPr lang="en-US" dirty="0"/>
              <a:t> – </a:t>
            </a:r>
            <a:r>
              <a:rPr lang="sr-Latn-RS" dirty="0" smtClean="0"/>
              <a:t>Smučarsko koleno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5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STONI TENIS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Latn-RS" dirty="0" smtClean="0"/>
              <a:t>To je možda i najbrža sportska igra sa mnogobrojnim skokovima i neočekivanim promenama položaja mesta i držanja tela. Usled toga može da dođe do padova i raznih povreda kao i kod drugih brzih igara. 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1266" name="Picture 2" descr="Резултат слика за stoni te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5715000" cy="2743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3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181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TENIS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04800" y="1935480"/>
            <a:ext cx="5181600" cy="43891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Najčešće povrede u tenisu su kontuzije, distorzije, ređe </a:t>
            </a:r>
            <a:r>
              <a:rPr lang="sr-Latn-RS" dirty="0" err="1" smtClean="0"/>
              <a:t>luksacije</a:t>
            </a:r>
            <a:r>
              <a:rPr lang="sr-Latn-RS" dirty="0" smtClean="0"/>
              <a:t>, a veoma retko konture. Javljaju se i </a:t>
            </a:r>
            <a:r>
              <a:rPr lang="sr-Latn-RS" dirty="0" err="1" smtClean="0"/>
              <a:t>rupture</a:t>
            </a:r>
            <a:r>
              <a:rPr lang="sr-Latn-RS" dirty="0" smtClean="0"/>
              <a:t> mišića, tetiva,ligamenata i gornjih i donjih ekstremiteta.</a:t>
            </a:r>
          </a:p>
          <a:p>
            <a:pPr marL="0" indent="0" algn="just">
              <a:buNone/>
            </a:pPr>
            <a:r>
              <a:rPr lang="sr-Latn-RS" dirty="0" smtClean="0"/>
              <a:t>Kod starijih igrača se javlja </a:t>
            </a:r>
            <a:r>
              <a:rPr lang="sr-Latn-RS" b="1" dirty="0" smtClean="0"/>
              <a:t>,,Sindrom prenaprezanja“ </a:t>
            </a:r>
            <a:r>
              <a:rPr lang="sr-Latn-RS" dirty="0" smtClean="0"/>
              <a:t>kao i česta zapaljenja Ahilove tetive, prednje i zadnje lože potkolenice. </a:t>
            </a:r>
          </a:p>
          <a:p>
            <a:pPr marL="0" indent="0" algn="just">
              <a:buNone/>
            </a:pPr>
            <a:r>
              <a:rPr lang="sr-Latn-RS" dirty="0" smtClean="0"/>
              <a:t>Na rukama se najčešće javlja ,,Teniski lakat“.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2290" name="Picture 2" descr="Резултат слика за novak djokovic sli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5" r="10967"/>
          <a:stretch/>
        </p:blipFill>
        <p:spPr bwMode="auto">
          <a:xfrm>
            <a:off x="5486400" y="1219200"/>
            <a:ext cx="3524795" cy="5105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VATERPOLO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Latn-RS" dirty="0" smtClean="0"/>
              <a:t>To je snažna muška igra, gde dolazi do kontakta koji po pravilu diktiraju povrede oka, nosa, lica, usana, zuba.</a:t>
            </a:r>
          </a:p>
          <a:p>
            <a:pPr marL="0" indent="0" algn="just">
              <a:buNone/>
            </a:pPr>
            <a:r>
              <a:rPr lang="sr-Latn-RS" dirty="0" smtClean="0"/>
              <a:t>Sve ostale povrede su iste kao i kod plivača.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3314" name="Picture 2" descr="Резултат слика за vaterp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029325" cy="31813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7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VESLANJE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Latn-RS" dirty="0"/>
              <a:t>V</a:t>
            </a:r>
            <a:r>
              <a:rPr lang="sr-Latn-RS" dirty="0" smtClean="0"/>
              <a:t>eslači imaju žuljeve na šakama, ojede na </a:t>
            </a:r>
            <a:r>
              <a:rPr lang="sr-Latn-RS" dirty="0" err="1" smtClean="0"/>
              <a:t>sedalnom</a:t>
            </a:r>
            <a:r>
              <a:rPr lang="sr-Latn-RS" dirty="0" smtClean="0"/>
              <a:t> delu usled trenja o vesla i o pokretnom sedištu.</a:t>
            </a:r>
          </a:p>
          <a:p>
            <a:pPr marL="0" indent="0" algn="just">
              <a:buNone/>
            </a:pPr>
            <a:r>
              <a:rPr lang="sr-Latn-RS" dirty="0" smtClean="0"/>
              <a:t>Najčešće su povrede mišića kao i kod svih drugih sportista.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4338" name="Picture 2" descr="Сродна сл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6029325" cy="28765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7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Latn-RS" b="1" dirty="0" smtClean="0"/>
              <a:t>PREVENTIVA KOD SPORTSKIH POVREDA</a:t>
            </a:r>
          </a:p>
          <a:p>
            <a:pPr marL="0" indent="0" algn="just">
              <a:buNone/>
            </a:pPr>
            <a:r>
              <a:rPr lang="sr-Latn-RS" dirty="0" smtClean="0"/>
              <a:t>Najznačajnije je izvršiti pravilnu procenu povrede od strane stručnog lica (sportskog lekara) i sportistu kad je apsolutno oporavljen vratiti na teren. </a:t>
            </a:r>
          </a:p>
          <a:p>
            <a:pPr marL="0" indent="0" algn="just">
              <a:buNone/>
            </a:pPr>
            <a:r>
              <a:rPr lang="sr-Latn-RS" dirty="0" smtClean="0"/>
              <a:t>U procentima, po nekim statističkim podacima povrede se završavaju – </a:t>
            </a:r>
            <a:r>
              <a:rPr lang="sr-Latn-RS" i="1" dirty="0" err="1" smtClean="0"/>
              <a:t>izlečenjem</a:t>
            </a:r>
            <a:r>
              <a:rPr lang="sr-Latn-RS" i="1" dirty="0" smtClean="0"/>
              <a:t> u skoro 70%, zalečenjem 27%, invalidnošću 2,9% i smrtnim ishodom 0,1% i manje.</a:t>
            </a:r>
          </a:p>
          <a:p>
            <a:pPr marL="0" indent="0" algn="just">
              <a:buNone/>
            </a:pPr>
            <a:r>
              <a:rPr lang="sr-Latn-RS" b="1" dirty="0" smtClean="0"/>
              <a:t>Pristup zalečenja je veoma bitan </a:t>
            </a:r>
            <a:r>
              <a:rPr lang="sr-Latn-RS" dirty="0" smtClean="0"/>
              <a:t>jer želja za bržim oporavkom na teren neizlečenog sportiste pogoršava povredu. Napretkom sportske medicine kod nas i u svetu procenat zalečenja je dosta veći zahvaljujući savremenom pristupu povratka sportiste na teren.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923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FIZIKALNO LE</a:t>
            </a:r>
            <a:r>
              <a:rPr lang="sr-Latn-RS" sz="3200" b="1" dirty="0" smtClean="0"/>
              <a:t>Č</a:t>
            </a:r>
            <a:r>
              <a:rPr lang="en-US" sz="3200" b="1" dirty="0" smtClean="0"/>
              <a:t>ENJE</a:t>
            </a:r>
            <a:r>
              <a:rPr lang="sr-Latn-RS" sz="3200" b="1" dirty="0" smtClean="0"/>
              <a:t> I REHABILITACIJA</a:t>
            </a:r>
          </a:p>
          <a:p>
            <a:r>
              <a:rPr lang="sr-Latn-RS" sz="3200" b="1" dirty="0" smtClean="0"/>
              <a:t> SPORTSKIH POVREDA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503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124200"/>
            <a:ext cx="7430538" cy="2895600"/>
          </a:xfrm>
          <a:prstGeom prst="rect">
            <a:avLst/>
          </a:prstGeom>
        </p:spPr>
      </p:pic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sr-Latn-RS" dirty="0" smtClean="0"/>
              <a:t>Na narednim slikama vide se tačna anatomska mesta gde se daju blokade i za koje povrede. Kod blokada najčešće koristimo </a:t>
            </a:r>
            <a:r>
              <a:rPr lang="sr-Latn-RS" dirty="0" err="1" smtClean="0"/>
              <a:t>kortikosteroide</a:t>
            </a:r>
            <a:r>
              <a:rPr lang="sr-Latn-RS" dirty="0" smtClean="0"/>
              <a:t>, analgetike, anestetike.</a:t>
            </a:r>
            <a:endParaRPr lang="en-US" dirty="0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9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399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b="1" dirty="0" smtClean="0"/>
              <a:t>Klasifikacija sportskih povreda koju smo mi prihvatili je:</a:t>
            </a:r>
          </a:p>
          <a:p>
            <a:pPr marL="0" indent="0">
              <a:buNone/>
            </a:pPr>
            <a:endParaRPr lang="sr-Latn-RS" b="1" dirty="0" smtClean="0"/>
          </a:p>
          <a:p>
            <a:pPr marL="457200" indent="-457200">
              <a:lnSpc>
                <a:spcPct val="200000"/>
              </a:lnSpc>
              <a:buClr>
                <a:schemeClr val="tx2"/>
              </a:buClr>
              <a:buSzPct val="116000"/>
              <a:buFont typeface="+mj-lt"/>
              <a:buAutoNum type="arabicPeriod"/>
            </a:pPr>
            <a:r>
              <a:rPr lang="sr-Latn-RS" dirty="0" smtClean="0"/>
              <a:t>po dijagnozi</a:t>
            </a:r>
          </a:p>
          <a:p>
            <a:pPr marL="457200" indent="-457200">
              <a:lnSpc>
                <a:spcPct val="200000"/>
              </a:lnSpc>
              <a:buClr>
                <a:schemeClr val="tx2"/>
              </a:buClr>
              <a:buSzPct val="116000"/>
              <a:buFont typeface="+mj-lt"/>
              <a:buAutoNum type="arabicPeriod"/>
            </a:pPr>
            <a:r>
              <a:rPr lang="sr-Latn-RS" dirty="0" smtClean="0"/>
              <a:t>po težini</a:t>
            </a:r>
          </a:p>
          <a:p>
            <a:pPr marL="457200" indent="-457200">
              <a:lnSpc>
                <a:spcPct val="200000"/>
              </a:lnSpc>
              <a:buClr>
                <a:schemeClr val="tx2"/>
              </a:buClr>
              <a:buSzPct val="116000"/>
              <a:buFont typeface="+mj-lt"/>
              <a:buAutoNum type="arabicPeriod"/>
            </a:pPr>
            <a:r>
              <a:rPr lang="sr-Latn-RS" dirty="0" smtClean="0"/>
              <a:t>po polu i starosti</a:t>
            </a:r>
          </a:p>
          <a:p>
            <a:pPr marL="457200" indent="-457200">
              <a:lnSpc>
                <a:spcPct val="200000"/>
              </a:lnSpc>
              <a:buClr>
                <a:schemeClr val="tx2"/>
              </a:buClr>
              <a:buSzPct val="116000"/>
              <a:buFont typeface="+mj-lt"/>
              <a:buAutoNum type="arabicPeriod"/>
            </a:pPr>
            <a:r>
              <a:rPr lang="sr-Latn-RS" dirty="0" smtClean="0"/>
              <a:t>po delovima povređivanja</a:t>
            </a:r>
            <a:endParaRPr lang="en-US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411" y="1752600"/>
            <a:ext cx="3295650" cy="47331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689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04800"/>
            <a:ext cx="6248400" cy="2962689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783" y="3505200"/>
            <a:ext cx="6265817" cy="3162742"/>
          </a:xfrm>
          <a:prstGeom prst="rect">
            <a:avLst/>
          </a:prstGeom>
        </p:spPr>
      </p:pic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3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57199"/>
            <a:ext cx="6553200" cy="2114845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95600"/>
            <a:ext cx="6934200" cy="3515216"/>
          </a:xfrm>
          <a:prstGeom prst="rect">
            <a:avLst/>
          </a:prstGeom>
        </p:spPr>
      </p:pic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1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Ono što je veoma bitno, jeste da svaki sportista i trener zna da u trenutku povređivanja </a:t>
            </a:r>
            <a:r>
              <a:rPr lang="sr-Latn-RS" b="1" dirty="0" smtClean="0">
                <a:solidFill>
                  <a:srgbClr val="FF0000"/>
                </a:solidFill>
              </a:rPr>
              <a:t>obavezno stavi led na mesto povrede</a:t>
            </a:r>
            <a:r>
              <a:rPr lang="sr-Latn-RS" dirty="0" smtClean="0"/>
              <a:t>, jer hladne obloge pomažu da se zaustave unutrašnja krvarenja i spreči nakupljanje tečnosti na povređenom mestu i oko njega, što smanjuje otok.   Sa grejanjem početi tek nakon što otok splasne, da se otok ne bi uvećao. Grejanje pomaže da se prošire  sitni krvni sudovi, što </a:t>
            </a:r>
            <a:r>
              <a:rPr lang="sr-Latn-RS" dirty="0" err="1" smtClean="0"/>
              <a:t>pospešuje</a:t>
            </a:r>
            <a:r>
              <a:rPr lang="sr-Latn-RS" dirty="0" smtClean="0"/>
              <a:t> cirkulaciju i ubrzava izlečenje. Od lekova koristimo </a:t>
            </a:r>
            <a:r>
              <a:rPr lang="sr-Latn-RS" dirty="0" err="1" smtClean="0"/>
              <a:t>antiinflamatore</a:t>
            </a:r>
            <a:r>
              <a:rPr lang="sr-Latn-RS" dirty="0" smtClean="0"/>
              <a:t> i </a:t>
            </a:r>
            <a:r>
              <a:rPr lang="sr-Latn-RS" dirty="0" err="1" smtClean="0"/>
              <a:t>antiflogistike</a:t>
            </a:r>
            <a:r>
              <a:rPr lang="sr-Latn-RS" dirty="0" smtClean="0"/>
              <a:t>. </a:t>
            </a:r>
          </a:p>
          <a:p>
            <a:pPr marL="0" indent="0" algn="just">
              <a:buNone/>
            </a:pPr>
            <a:r>
              <a:rPr lang="sr-Latn-RS" dirty="0" smtClean="0"/>
              <a:t>Pravilno je hladiti onoliko dana koliko je otok prisutan i to u trenutku povređivanja hladiti 10-20 min pri čemu paziti da ne dođe do smrzotina, da bi nakon toga na svakih sat vremena </a:t>
            </a:r>
            <a:r>
              <a:rPr lang="sr-Latn-RS" dirty="0" err="1" smtClean="0"/>
              <a:t>ponovili</a:t>
            </a:r>
            <a:r>
              <a:rPr lang="sr-Latn-RS" dirty="0" smtClean="0"/>
              <a:t> hlađenje u tajanju od 2-3 minuta i tako do potpune resorpcije otoka.</a:t>
            </a:r>
          </a:p>
          <a:p>
            <a:pPr marL="0" indent="0" algn="just">
              <a:buNone/>
            </a:pPr>
            <a:r>
              <a:rPr lang="sr-Latn-RS" b="1" dirty="0" smtClean="0"/>
              <a:t>Takođe je važno naglasiti,da je za vreme oporavka neophodno mirovanje!!!</a:t>
            </a:r>
            <a:endParaRPr lang="en-US" b="1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Obavezno je uraditi ultra-zvučnu dijagnostiku </a:t>
            </a:r>
            <a:r>
              <a:rPr lang="sr-Latn-RS" dirty="0" smtClean="0"/>
              <a:t>mišića i nakon toga se opredeliti za način lečenja koji je najčešće kombinacija krio i fizikalnog tretmana.</a:t>
            </a:r>
          </a:p>
          <a:p>
            <a:pPr marL="0" indent="0" algn="just">
              <a:buNone/>
            </a:pPr>
            <a:r>
              <a:rPr lang="sr-Latn-RS" dirty="0" smtClean="0"/>
              <a:t>U akutnom stanju kod povrede mišića </a:t>
            </a:r>
            <a:r>
              <a:rPr lang="sr-Latn-RS" b="1" dirty="0" smtClean="0">
                <a:solidFill>
                  <a:srgbClr val="FF0000"/>
                </a:solidFill>
              </a:rPr>
              <a:t>strogo je zabranjena masaža</a:t>
            </a:r>
            <a:r>
              <a:rPr lang="sr-Latn-RS" dirty="0" smtClean="0"/>
              <a:t>, jer dolazi do većeg krvarenja i daljeg </a:t>
            </a:r>
            <a:r>
              <a:rPr lang="sr-Latn-RS" dirty="0" err="1" smtClean="0"/>
              <a:t>oštečenja</a:t>
            </a:r>
            <a:r>
              <a:rPr lang="sr-Latn-RS" dirty="0" smtClean="0"/>
              <a:t> mišićnih vlakana.</a:t>
            </a:r>
          </a:p>
          <a:p>
            <a:pPr marL="0" indent="0" algn="just">
              <a:buNone/>
            </a:pPr>
            <a:r>
              <a:rPr lang="sr-Latn-RS" dirty="0" smtClean="0"/>
              <a:t>Neka istraživanja pokazuju da proces regeneracije povređenog mišićnog vlakna počinje nakon 3 dana i tada je najidealniji period za fizikalnu proceduru u cilju stimulacije, regeneracije i sprečavanja </a:t>
            </a:r>
            <a:r>
              <a:rPr lang="sr-Latn-RS" dirty="0" err="1" smtClean="0"/>
              <a:t>ožiljnog</a:t>
            </a:r>
            <a:r>
              <a:rPr lang="sr-Latn-RS" dirty="0" smtClean="0"/>
              <a:t> tkiva.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Latn-RS" b="1" dirty="0" smtClean="0"/>
              <a:t>Oporavak traje 2-4 nedelje, nekada i duže!</a:t>
            </a:r>
            <a:endParaRPr lang="en-US" b="1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4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езултат слика за grc mi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286000" cy="22860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Резултат слика за grc mi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3862207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800" dirty="0" smtClean="0"/>
              <a:t>Najčešće na sportskim terenima srećemo povredu – </a:t>
            </a:r>
            <a:r>
              <a:rPr lang="sr-Latn-RS" sz="2800" b="1" dirty="0" smtClean="0"/>
              <a:t>grč tj. </a:t>
            </a:r>
            <a:r>
              <a:rPr lang="sr-Latn-RS" sz="2800" b="1" dirty="0" err="1" smtClean="0"/>
              <a:t>spazam</a:t>
            </a:r>
            <a:r>
              <a:rPr lang="sr-Latn-RS" sz="2800" b="1" dirty="0" smtClean="0"/>
              <a:t> </a:t>
            </a:r>
            <a:r>
              <a:rPr lang="sr-Latn-RS" sz="2800" b="1" dirty="0" err="1" smtClean="0"/>
              <a:t>mišiča</a:t>
            </a:r>
            <a:r>
              <a:rPr lang="sr-Latn-RS" sz="2800" dirty="0" smtClean="0"/>
              <a:t> ( najčešće potkolenice).  Do grčeva dolazi usled </a:t>
            </a:r>
            <a:r>
              <a:rPr lang="sr-Latn-RS" sz="2800" dirty="0" err="1" smtClean="0"/>
              <a:t>disbalansa</a:t>
            </a:r>
            <a:r>
              <a:rPr lang="sr-Latn-RS" sz="2800" dirty="0" smtClean="0"/>
              <a:t> </a:t>
            </a:r>
            <a:r>
              <a:rPr lang="sr-Latn-RS" sz="2800" dirty="0" err="1" smtClean="0"/>
              <a:t>elekrolita</a:t>
            </a:r>
            <a:r>
              <a:rPr lang="sr-Latn-RS" sz="2800" dirty="0" smtClean="0"/>
              <a:t> ili kada u organizmu nema dovoljno vode da dođe do oslobađanja otpadnih materija. Bol se kreće od lakog do jakog </a:t>
            </a:r>
            <a:r>
              <a:rPr lang="sr-Latn-RS" sz="2800" dirty="0" err="1" smtClean="0"/>
              <a:t>inteziteta</a:t>
            </a:r>
            <a:r>
              <a:rPr lang="sr-Latn-RS" sz="2800" dirty="0" smtClean="0"/>
              <a:t>.</a:t>
            </a:r>
          </a:p>
          <a:p>
            <a:pPr marL="0" indent="0" algn="just">
              <a:buNone/>
            </a:pPr>
            <a:r>
              <a:rPr lang="sr-Latn-RS" sz="2800" dirty="0" smtClean="0"/>
              <a:t>Na samom terenu vrši se procena da li sportista može da nastavi sa takmičenjem. Praksa je pokazala da u većini slučajeva dolazi do komplikacija i neophodno je prekinuti sa sportskim aktivnostima.</a:t>
            </a:r>
            <a:endParaRPr lang="en-US" sz="28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7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Sve navedene povrede treba lečiti u skladu sa njihovom težinom.</a:t>
            </a:r>
          </a:p>
          <a:p>
            <a:pPr marL="0" indent="0">
              <a:buNone/>
            </a:pPr>
            <a:r>
              <a:rPr lang="sr-Latn-RS" b="1" dirty="0" smtClean="0"/>
              <a:t> </a:t>
            </a:r>
          </a:p>
          <a:p>
            <a:pPr marL="0" indent="0"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U akutnoj fazi treba pružiti:</a:t>
            </a:r>
          </a:p>
          <a:p>
            <a:pPr marL="514350" indent="-514350">
              <a:buClr>
                <a:schemeClr val="tx2"/>
              </a:buClr>
              <a:buSzPct val="111000"/>
              <a:buAutoNum type="arabicPeriod"/>
            </a:pPr>
            <a:r>
              <a:rPr lang="sr-Latn-RS" dirty="0" smtClean="0"/>
              <a:t>adekvatnu prvu pomoć</a:t>
            </a:r>
          </a:p>
          <a:p>
            <a:pPr marL="514350" indent="-514350">
              <a:buClr>
                <a:schemeClr val="tx2"/>
              </a:buClr>
              <a:buSzPct val="111000"/>
              <a:buAutoNum type="arabicPeriod"/>
            </a:pPr>
            <a:r>
              <a:rPr lang="sr-Latn-RS" dirty="0" smtClean="0"/>
              <a:t>prestati sa fizičkim opterećenjem povređenog dela tela</a:t>
            </a:r>
          </a:p>
          <a:p>
            <a:pPr marL="514350" indent="-514350">
              <a:buClr>
                <a:schemeClr val="tx2"/>
              </a:buClr>
              <a:buSzPct val="111000"/>
              <a:buAutoNum type="arabicPeriod"/>
            </a:pPr>
            <a:r>
              <a:rPr lang="sr-Latn-RS" dirty="0" smtClean="0"/>
              <a:t>započeti krio-terapiju</a:t>
            </a:r>
          </a:p>
          <a:p>
            <a:pPr marL="514350" indent="-514350">
              <a:buClr>
                <a:schemeClr val="tx2"/>
              </a:buClr>
              <a:buSzPct val="111000"/>
              <a:buAutoNum type="arabicPeriod"/>
            </a:pPr>
            <a:r>
              <a:rPr lang="sr-Latn-RS" dirty="0" smtClean="0"/>
              <a:t>staviti kompresivni zavoj i nositi ga onoliko dana koliko odredi sportski lekar</a:t>
            </a:r>
          </a:p>
          <a:p>
            <a:pPr marL="514350" indent="-514350">
              <a:buClr>
                <a:schemeClr val="tx2"/>
              </a:buClr>
              <a:buSzPct val="111000"/>
              <a:buAutoNum type="arabicPeriod"/>
            </a:pPr>
            <a:r>
              <a:rPr lang="sr-Latn-RS" dirty="0" smtClean="0"/>
              <a:t>držati povređeni deo tela adekvatno prema povredi ispod ili iznad nivoa srca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6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зултат слика за sportske povred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89144" cy="5181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 smtClean="0"/>
              <a:t>Faze remisije povrede:</a:t>
            </a:r>
          </a:p>
          <a:p>
            <a:pPr marL="0" indent="0">
              <a:buNone/>
            </a:pPr>
            <a:endParaRPr lang="sr-Latn-RS" b="1" dirty="0" smtClean="0"/>
          </a:p>
          <a:p>
            <a:pPr marL="514350" indent="-514350">
              <a:buClr>
                <a:schemeClr val="tx2"/>
              </a:buClr>
              <a:buSzPct val="110000"/>
              <a:buAutoNum type="arabicPeriod"/>
            </a:pPr>
            <a:r>
              <a:rPr lang="sr-Latn-RS" dirty="0" smtClean="0"/>
              <a:t>uzimati odgovarajuću </a:t>
            </a:r>
            <a:r>
              <a:rPr lang="sr-Latn-RS" dirty="0" err="1" smtClean="0"/>
              <a:t>farmako</a:t>
            </a:r>
            <a:r>
              <a:rPr lang="sr-Latn-RS" dirty="0" smtClean="0"/>
              <a:t>-terapiju</a:t>
            </a:r>
          </a:p>
          <a:p>
            <a:pPr marL="514350" indent="-514350">
              <a:buClr>
                <a:schemeClr val="tx2"/>
              </a:buClr>
              <a:buSzPct val="110000"/>
              <a:buAutoNum type="arabicPeriod"/>
            </a:pPr>
            <a:r>
              <a:rPr lang="sr-Latn-RS" dirty="0" smtClean="0"/>
              <a:t>početi sa rehabilitacijom (fizikalna terapija)</a:t>
            </a:r>
          </a:p>
          <a:p>
            <a:pPr marL="514350" indent="-514350">
              <a:buClr>
                <a:schemeClr val="tx2"/>
              </a:buClr>
              <a:buSzPct val="110000"/>
              <a:buAutoNum type="arabicPeriod"/>
            </a:pPr>
            <a:r>
              <a:rPr lang="sr-Latn-RS" dirty="0" err="1" smtClean="0"/>
              <a:t>motoričko</a:t>
            </a:r>
            <a:r>
              <a:rPr lang="sr-Latn-RS" dirty="0" smtClean="0"/>
              <a:t> i </a:t>
            </a:r>
            <a:r>
              <a:rPr lang="sr-Latn-RS" dirty="0" err="1" smtClean="0"/>
              <a:t>izometrijsko</a:t>
            </a:r>
            <a:r>
              <a:rPr lang="sr-Latn-RS" dirty="0" smtClean="0"/>
              <a:t> vežbanje pod nadzorom sportskog lekara</a:t>
            </a:r>
          </a:p>
          <a:p>
            <a:pPr marL="514350" indent="-514350">
              <a:buClr>
                <a:schemeClr val="tx2"/>
              </a:buClr>
              <a:buSzPct val="110000"/>
              <a:buAutoNum type="arabicPeriod"/>
            </a:pPr>
            <a:r>
              <a:rPr lang="sr-Latn-RS" dirty="0" smtClean="0"/>
              <a:t>ispitivanje statusa povređenog dela tela</a:t>
            </a:r>
          </a:p>
          <a:p>
            <a:pPr marL="514350" indent="-514350">
              <a:buClr>
                <a:schemeClr val="tx2"/>
              </a:buClr>
              <a:buSzPct val="110000"/>
              <a:buAutoNum type="arabicPeriod"/>
            </a:pPr>
            <a:r>
              <a:rPr lang="sr-Latn-RS" dirty="0" smtClean="0"/>
              <a:t>kontrolisani početak </a:t>
            </a:r>
            <a:r>
              <a:rPr lang="sr-Latn-RS" dirty="0" err="1" smtClean="0"/>
              <a:t>trenažnog</a:t>
            </a:r>
            <a:r>
              <a:rPr lang="sr-Latn-RS" dirty="0" smtClean="0"/>
              <a:t> procesa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6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715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b="1" dirty="0" smtClean="0"/>
              <a:t>U terapiji sportskih povreda bez obzira na njihovu težinu i mehanizam, obaveza je primeniti </a:t>
            </a:r>
            <a:r>
              <a:rPr lang="sr-Latn-RS" b="1" dirty="0" smtClean="0">
                <a:solidFill>
                  <a:srgbClr val="FF0000"/>
                </a:solidFill>
              </a:rPr>
              <a:t>BAZIČNE PRINCIPE LEČENJA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b="1" dirty="0" smtClean="0"/>
              <a:t>koji se sastoje u sledećem: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>
                <a:solidFill>
                  <a:srgbClr val="FF0000"/>
                </a:solidFill>
              </a:rPr>
              <a:t>HLAĐENJE</a:t>
            </a:r>
            <a:r>
              <a:rPr lang="sr-Latn-RS" dirty="0" smtClean="0"/>
              <a:t> je neposredna primena hladnog na mestu povrede i bliže okoline. U te svrhe koristi se specijalna kesa sa ledom, a </a:t>
            </a:r>
            <a:r>
              <a:rPr lang="sr-Latn-RS" dirty="0" err="1" smtClean="0"/>
              <a:t>sprejeve</a:t>
            </a:r>
            <a:r>
              <a:rPr lang="sr-Latn-RS" dirty="0" smtClean="0"/>
              <a:t> za hlađenje treba koristiti preko tkanine. U prvih 24h hlađenje se vrši nekoliko puta u vremenskom intervalu od 5-10 min, da bi nakon toga svaki sat 1-2 min hladili onoliko dana koliko je potrebno. Nakon resorpcije otoka, sledi faza grejanja koja poboljšava cirkulaciju i vodi bržem oporavku.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2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sr-Latn-RS" b="1" dirty="0" smtClean="0">
                <a:solidFill>
                  <a:srgbClr val="FF0000"/>
                </a:solidFill>
              </a:rPr>
              <a:t>UPOTREBA VODE </a:t>
            </a:r>
            <a:r>
              <a:rPr lang="sr-Latn-RS" dirty="0" smtClean="0"/>
              <a:t>(hidroterapija) je spoljna primena vode različite temperature, u cilju lečenja bolesti različitih uzroka.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   </a:t>
            </a:r>
            <a:r>
              <a:rPr lang="sr-Latn-RS" b="1" dirty="0" smtClean="0"/>
              <a:t>Fizičke osobine vode su:</a:t>
            </a:r>
          </a:p>
          <a:p>
            <a:pPr algn="just">
              <a:buFont typeface="Arial" pitchFamily="34" charset="0"/>
              <a:buChar char="•"/>
            </a:pPr>
            <a:r>
              <a:rPr lang="sr-Latn-RS" dirty="0" smtClean="0"/>
              <a:t>termičko delovanje vode</a:t>
            </a:r>
          </a:p>
          <a:p>
            <a:pPr algn="just">
              <a:buFont typeface="Arial" pitchFamily="34" charset="0"/>
              <a:buChar char="•"/>
            </a:pPr>
            <a:r>
              <a:rPr lang="sr-Latn-RS" dirty="0" smtClean="0"/>
              <a:t>delovanje </a:t>
            </a:r>
            <a:r>
              <a:rPr lang="sr-Latn-RS" dirty="0" err="1" smtClean="0"/>
              <a:t>hidrostatskog</a:t>
            </a:r>
            <a:r>
              <a:rPr lang="sr-Latn-RS" dirty="0" smtClean="0"/>
              <a:t> </a:t>
            </a:r>
            <a:r>
              <a:rPr lang="sr-Latn-RS" dirty="0" err="1" smtClean="0"/>
              <a:t>pristiska</a:t>
            </a:r>
            <a:endParaRPr lang="sr-Latn-RS" dirty="0" smtClean="0"/>
          </a:p>
          <a:p>
            <a:pPr algn="just">
              <a:buFont typeface="Arial" pitchFamily="34" charset="0"/>
              <a:buChar char="•"/>
            </a:pPr>
            <a:endParaRPr lang="sr-Latn-RS" dirty="0"/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Latn-RS" b="1" dirty="0" smtClean="0"/>
              <a:t>Voda ima 25 puta veću </a:t>
            </a:r>
            <a:r>
              <a:rPr lang="sr-Latn-RS" b="1" dirty="0" err="1" smtClean="0"/>
              <a:t>provodljivost</a:t>
            </a:r>
            <a:r>
              <a:rPr lang="sr-Latn-RS" b="1" dirty="0" smtClean="0"/>
              <a:t> od vazduha. Indiferentna temperatura vode iznosi 34 stepeni.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7410" name="Picture 2" descr="Резултат слика за hidroterap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048000" cy="2209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9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867400"/>
          </a:xfrm>
        </p:spPr>
        <p:txBody>
          <a:bodyPr/>
          <a:lstStyle/>
          <a:p>
            <a:pPr marL="0" indent="0" algn="just">
              <a:buNone/>
            </a:pPr>
            <a:r>
              <a:rPr lang="sr-Latn-RS" b="1" dirty="0" smtClean="0"/>
              <a:t>Prema </a:t>
            </a:r>
            <a:r>
              <a:rPr lang="sr-Latn-RS" b="1" dirty="0" err="1" smtClean="0"/>
              <a:t>Kordesu</a:t>
            </a:r>
            <a:r>
              <a:rPr lang="sr-Latn-RS" b="1" dirty="0" smtClean="0"/>
              <a:t>, voda se koristi u 6 </a:t>
            </a:r>
            <a:r>
              <a:rPr lang="sr-Latn-RS" b="1" dirty="0" err="1" smtClean="0"/>
              <a:t>hidrotermalnih</a:t>
            </a:r>
            <a:r>
              <a:rPr lang="sr-Latn-RS" b="1" dirty="0" smtClean="0"/>
              <a:t> skala tople i hladne </a:t>
            </a:r>
            <a:r>
              <a:rPr lang="sr-Latn-RS" b="1" dirty="0" err="1" smtClean="0"/>
              <a:t>diferentne</a:t>
            </a:r>
            <a:r>
              <a:rPr lang="sr-Latn-RS" b="1" dirty="0" smtClean="0"/>
              <a:t> zone.</a:t>
            </a:r>
          </a:p>
          <a:p>
            <a:pPr marL="0" indent="0" algn="just">
              <a:buNone/>
            </a:pPr>
            <a:endParaRPr lang="sr-Latn-RS" b="1" dirty="0"/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90584"/>
            <a:ext cx="8229600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7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UZROCI POVREĐIVANJA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799" cy="4724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Uzroci povređivanja su dosta kompleksi</a:t>
            </a:r>
            <a:r>
              <a:rPr lang="sr-Latn-RS" dirty="0" smtClean="0"/>
              <a:t>, ali se suštinski svode na : pravilan unos vide, vitamina, minerala, nepravilne ishrane, umor, </a:t>
            </a:r>
            <a:r>
              <a:rPr lang="sr-Latn-RS" dirty="0" err="1" smtClean="0"/>
              <a:t>pretreniranost</a:t>
            </a:r>
            <a:r>
              <a:rPr lang="sr-Latn-RS" dirty="0" smtClean="0"/>
              <a:t>, nedovoljna </a:t>
            </a:r>
            <a:r>
              <a:rPr lang="sr-Latn-RS" dirty="0" err="1" smtClean="0"/>
              <a:t>zagrejanost</a:t>
            </a:r>
            <a:r>
              <a:rPr lang="sr-Latn-RS" dirty="0" smtClean="0"/>
              <a:t>, nepažnja, pad motivacije, stres, gruba igra….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smtClean="0"/>
              <a:t>Na uzroke mogu indirektno uticati</a:t>
            </a:r>
            <a:r>
              <a:rPr lang="sr-Latn-RS" dirty="0" smtClean="0"/>
              <a:t>:</a:t>
            </a:r>
          </a:p>
          <a:p>
            <a:pPr marL="0" indent="0" algn="just">
              <a:buNone/>
            </a:pPr>
            <a:r>
              <a:rPr lang="sr-Latn-RS" dirty="0" smtClean="0"/>
              <a:t>neadekvatna sportska oprema, obuća i odeća, loši uslovi na sportskim terenima, halama, različite podloge, klimatski uslovi, slabi socijalno-ekonomski uslovi….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5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Terapija u indiferentnoj temperaturi može da traje satima. 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Od I do IV stepena </a:t>
            </a:r>
            <a:r>
              <a:rPr lang="sr-Latn-RS" b="1" dirty="0" err="1" smtClean="0"/>
              <a:t>termoskale</a:t>
            </a:r>
            <a:r>
              <a:rPr lang="sr-Latn-RS" b="1" dirty="0" smtClean="0"/>
              <a:t> terapija se dozira u minutima.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b="1" dirty="0" smtClean="0"/>
              <a:t>U  V i VI stepenu </a:t>
            </a:r>
            <a:r>
              <a:rPr lang="sr-Latn-RS" b="1" dirty="0" err="1" smtClean="0"/>
              <a:t>termoskale</a:t>
            </a:r>
            <a:r>
              <a:rPr lang="sr-Latn-RS" b="1" dirty="0" smtClean="0"/>
              <a:t> u sekundama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err="1" smtClean="0">
                <a:solidFill>
                  <a:srgbClr val="FF0000"/>
                </a:solidFill>
              </a:rPr>
              <a:t>Hidroterapijske</a:t>
            </a:r>
            <a:r>
              <a:rPr lang="sr-Latn-RS" b="1" dirty="0" smtClean="0">
                <a:solidFill>
                  <a:srgbClr val="FF0000"/>
                </a:solidFill>
              </a:rPr>
              <a:t> procedure značajno opterećuju </a:t>
            </a:r>
            <a:r>
              <a:rPr lang="sr-Latn-RS" b="1" dirty="0" err="1" smtClean="0">
                <a:solidFill>
                  <a:srgbClr val="FF0000"/>
                </a:solidFill>
              </a:rPr>
              <a:t>kardiovaskularni</a:t>
            </a:r>
            <a:r>
              <a:rPr lang="sr-Latn-RS" b="1" dirty="0" smtClean="0">
                <a:solidFill>
                  <a:srgbClr val="FF0000"/>
                </a:solidFill>
              </a:rPr>
              <a:t> sistem. </a:t>
            </a:r>
            <a:r>
              <a:rPr lang="sr-Latn-RS" dirty="0" smtClean="0"/>
              <a:t>Dugotrajne kupke od 40 stepeni mogu dovesti do </a:t>
            </a:r>
            <a:r>
              <a:rPr lang="sr-Latn-RS" b="1" dirty="0" smtClean="0"/>
              <a:t>popuštanja srca </a:t>
            </a:r>
            <a:r>
              <a:rPr lang="sr-Latn-RS" dirty="0" smtClean="0"/>
              <a:t>i </a:t>
            </a:r>
            <a:r>
              <a:rPr lang="sr-Latn-RS" b="1" dirty="0" smtClean="0"/>
              <a:t>akutne </a:t>
            </a:r>
            <a:r>
              <a:rPr lang="sr-Latn-RS" b="1" dirty="0" err="1" smtClean="0"/>
              <a:t>dilatacije</a:t>
            </a:r>
            <a:r>
              <a:rPr lang="sr-Latn-RS" b="1" dirty="0" smtClean="0"/>
              <a:t> srca. </a:t>
            </a:r>
          </a:p>
          <a:p>
            <a:pPr marL="0" indent="0" algn="just">
              <a:buNone/>
            </a:pPr>
            <a:r>
              <a:rPr lang="sr-Latn-RS" dirty="0" smtClean="0"/>
              <a:t>Treba naglasiti da su veća opterećenja ukoliko se tretiraju gornji ekstremiteti nego donji, zbog gušće </a:t>
            </a:r>
            <a:r>
              <a:rPr lang="sr-Latn-RS" dirty="0" err="1" smtClean="0"/>
              <a:t>inervacije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4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sr-Latn-RS" dirty="0" smtClean="0"/>
              <a:t>Delovanje </a:t>
            </a:r>
            <a:r>
              <a:rPr lang="sr-Latn-RS" dirty="0" err="1" smtClean="0"/>
              <a:t>hidrostatskog</a:t>
            </a:r>
            <a:r>
              <a:rPr lang="sr-Latn-RS" dirty="0" smtClean="0"/>
              <a:t> pritiska ogleda se u </a:t>
            </a:r>
            <a:r>
              <a:rPr lang="sr-Latn-RS" b="1" dirty="0" smtClean="0"/>
              <a:t>poboljšanju venske cirkulacije</a:t>
            </a:r>
            <a:r>
              <a:rPr lang="sr-Latn-RS" dirty="0" smtClean="0"/>
              <a:t>, boljeg pražnjenja perifernih venskih sistema i nakupljanja veće količine krvi u centralnoj venskoj mreži. </a:t>
            </a:r>
          </a:p>
          <a:p>
            <a:pPr marL="0" indent="0" algn="just">
              <a:buNone/>
            </a:pPr>
            <a:r>
              <a:rPr lang="sr-Latn-RS" b="1" dirty="0" smtClean="0"/>
              <a:t>Temperatura vode utiče na smanjenje spazma mišića </a:t>
            </a:r>
            <a:r>
              <a:rPr lang="sr-Latn-RS" dirty="0" smtClean="0"/>
              <a:t>i deluje </a:t>
            </a:r>
            <a:r>
              <a:rPr lang="sr-Latn-RS" b="1" dirty="0" smtClean="0"/>
              <a:t>na poboljšanje cirkulacije</a:t>
            </a:r>
            <a:r>
              <a:rPr lang="sr-Latn-RS" dirty="0" smtClean="0"/>
              <a:t>, što doprinosi bržem oporavku.  </a:t>
            </a:r>
            <a:endParaRPr lang="en-US" dirty="0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57"/>
          <a:stretch/>
        </p:blipFill>
        <p:spPr>
          <a:xfrm>
            <a:off x="3429000" y="4483826"/>
            <a:ext cx="5715000" cy="23741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2537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991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HVALA NA </a:t>
            </a:r>
            <a:r>
              <a:rPr lang="sr-Latn-R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PAŽNJI!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AutoShape 2" descr="Резултат слика за happy sport vision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514600"/>
            <a:ext cx="5628503" cy="347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8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533400" y="1447800"/>
            <a:ext cx="76200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Latn-RS" sz="2800" b="1" dirty="0" smtClean="0"/>
              <a:t>POVREDE PO DIJAGNOZI MOGU BITI:</a:t>
            </a:r>
            <a:endParaRPr lang="sr-Latn-RS" sz="2800" dirty="0" smtClean="0"/>
          </a:p>
          <a:p>
            <a:pPr marL="0" indent="0">
              <a:buNone/>
            </a:pPr>
            <a:endParaRPr lang="sr-Latn-RS" dirty="0" smtClean="0"/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rane</a:t>
            </a:r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kontuzije</a:t>
            </a:r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potresi</a:t>
            </a:r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povrede mišića</a:t>
            </a:r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distorzije</a:t>
            </a:r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iščašenja</a:t>
            </a:r>
          </a:p>
          <a:p>
            <a:pPr>
              <a:buFont typeface="Wingdings" pitchFamily="2" charset="2"/>
              <a:buChar char="§"/>
            </a:pPr>
            <a:r>
              <a:rPr lang="sr-Latn-RS" dirty="0" smtClean="0"/>
              <a:t>prelomi…</a:t>
            </a:r>
            <a:endParaRPr lang="en-US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634" y="2133600"/>
            <a:ext cx="4191000" cy="39934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3896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219200"/>
            <a:ext cx="3016976" cy="5105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399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RS" b="1" dirty="0" smtClean="0"/>
              <a:t>a) RANE</a:t>
            </a:r>
          </a:p>
          <a:p>
            <a:pPr marL="0" indent="0" algn="just">
              <a:buNone/>
            </a:pPr>
            <a:r>
              <a:rPr lang="sr-Latn-RS" dirty="0"/>
              <a:t>R</a:t>
            </a:r>
            <a:r>
              <a:rPr lang="sr-Latn-RS" dirty="0" smtClean="0"/>
              <a:t>ane mogu biti </a:t>
            </a:r>
            <a:r>
              <a:rPr lang="sr-Latn-RS" dirty="0" err="1" smtClean="0"/>
              <a:t>oguline</a:t>
            </a:r>
            <a:r>
              <a:rPr lang="sr-Latn-RS" dirty="0" smtClean="0"/>
              <a:t>, </a:t>
            </a:r>
            <a:r>
              <a:rPr lang="sr-Latn-RS" dirty="0" err="1" smtClean="0"/>
              <a:t>razderine</a:t>
            </a:r>
            <a:r>
              <a:rPr lang="sr-Latn-RS" dirty="0" smtClean="0"/>
              <a:t>, </a:t>
            </a:r>
            <a:r>
              <a:rPr lang="sr-Latn-RS" dirty="0" err="1" smtClean="0"/>
              <a:t>rascepi</a:t>
            </a:r>
            <a:r>
              <a:rPr lang="sr-Latn-RS" dirty="0" smtClean="0"/>
              <a:t>, </a:t>
            </a:r>
            <a:r>
              <a:rPr lang="sr-Latn-RS" dirty="0" err="1" smtClean="0"/>
              <a:t>ijedi</a:t>
            </a:r>
            <a:r>
              <a:rPr lang="sr-Latn-RS" dirty="0" smtClean="0"/>
              <a:t>, opekotine, žuljevi, krvarenja usled povreda. Ranu treba sterilno očistiti, okolinu rane namazati jodom i staviti sterilan zavoj. Pravilo je da se svakom povređenom da vakcina tetanusa.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smtClean="0"/>
              <a:t>b) KONTUZIJE</a:t>
            </a:r>
          </a:p>
          <a:p>
            <a:pPr marL="0" indent="0" algn="just">
              <a:buNone/>
            </a:pPr>
            <a:r>
              <a:rPr lang="sr-Latn-RS" dirty="0" smtClean="0"/>
              <a:t>To je tup udar koji ne stvara ranu na telu.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smtClean="0"/>
              <a:t>c) POTRESI</a:t>
            </a:r>
          </a:p>
          <a:p>
            <a:pPr marL="0" indent="0" algn="just">
              <a:buNone/>
            </a:pPr>
            <a:r>
              <a:rPr lang="sr-Latn-RS" dirty="0" smtClean="0"/>
              <a:t>Oni najčešće nastaju usled direktnog sudara sportista,a srećemo ih u skoro svim sportskim disciplinama.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1" y="914400"/>
            <a:ext cx="5410200" cy="5638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b="1" dirty="0" smtClean="0"/>
              <a:t>d) POVREDA MIŠIĆA </a:t>
            </a:r>
          </a:p>
          <a:p>
            <a:pPr marL="0" indent="0" algn="just">
              <a:buNone/>
            </a:pPr>
            <a:r>
              <a:rPr lang="sr-Latn-RS" dirty="0" smtClean="0"/>
              <a:t>Nastaje tupim udarom. Osnovni uzroci povrede su zamor i nedovoljno zagrevanje.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smtClean="0"/>
              <a:t>c) DISTORZIJA</a:t>
            </a:r>
          </a:p>
          <a:p>
            <a:pPr marL="0" indent="0" algn="just">
              <a:buNone/>
            </a:pPr>
            <a:r>
              <a:rPr lang="sr-Latn-RS" dirty="0" smtClean="0"/>
              <a:t>Nastaju direktnim udarcem ili prekomernim pokretima koji su izvan fiziološkog pokreta zgloba.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b="1" dirty="0" smtClean="0"/>
              <a:t>f) LUKSACIJA</a:t>
            </a:r>
          </a:p>
          <a:p>
            <a:pPr marL="0" indent="0" algn="just">
              <a:buNone/>
            </a:pPr>
            <a:r>
              <a:rPr lang="sr-Latn-RS" dirty="0" smtClean="0"/>
              <a:t>Nastaje usled odvajanja zglobnih površina i iskakanja iz anatomskog položaja. Oseća se jak bol, deo tela potpuno klone i odmah se vrši </a:t>
            </a:r>
            <a:r>
              <a:rPr lang="sr-Latn-RS" dirty="0" err="1" smtClean="0"/>
              <a:t>repozicija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447800"/>
            <a:ext cx="2857500" cy="17240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812" y="3581400"/>
            <a:ext cx="2847861" cy="1828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449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4145</Words>
  <Application>Microsoft Office PowerPoint</Application>
  <PresentationFormat>On-screen Show (4:3)</PresentationFormat>
  <Paragraphs>339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  </vt:lpstr>
      <vt:lpstr>SPORTSKA REHABILITACIJA</vt:lpstr>
      <vt:lpstr>POVREDA</vt:lpstr>
      <vt:lpstr>Slide 4</vt:lpstr>
      <vt:lpstr>Slide 5</vt:lpstr>
      <vt:lpstr>UZROCI POVREĐIVANJA</vt:lpstr>
      <vt:lpstr>Slide 7</vt:lpstr>
      <vt:lpstr>Slide 8</vt:lpstr>
      <vt:lpstr>Slide 9</vt:lpstr>
      <vt:lpstr>Slide 10</vt:lpstr>
      <vt:lpstr>Slide 11</vt:lpstr>
      <vt:lpstr>Slide 12</vt:lpstr>
      <vt:lpstr>KARAKTERISTIČNE POVREDE NA POJEDINIM DELOVIMA TELA SPORTISTA</vt:lpstr>
      <vt:lpstr>KARAKTERISTIČNE POVREDE NA POJEDINIM DELOVIMA TELA SPORTISTA</vt:lpstr>
      <vt:lpstr>KARAKTERISTIČNE POVREDE NA POJEDINIM DELOVIMA TELA SPORTISTA</vt:lpstr>
      <vt:lpstr>Slide 16</vt:lpstr>
      <vt:lpstr>KARAKTERISTIČNE POVREDE NA POJEDINIM DELOVIMA TELA SPORTISTA</vt:lpstr>
      <vt:lpstr>Slide 18</vt:lpstr>
      <vt:lpstr>KARAKTERISTIČNE POVREDE NA POJEDINIM DELOVIMA TELA SPORTISTA</vt:lpstr>
      <vt:lpstr>KARAKTERISTIČNE POVREDE NA POJEDINIM DELOVIMA TELA SPORTISTA</vt:lpstr>
      <vt:lpstr>KARAKTERISTIČNE POVREDE NA POJEDINIM DELOVIMA TELA SPORTISTA</vt:lpstr>
      <vt:lpstr>Slide 22</vt:lpstr>
      <vt:lpstr>KARAKTERISTIČNE POVREDE NA POJEDINIM DELOVIMA TELA SPORTISTA</vt:lpstr>
      <vt:lpstr>KARAKTERISTIČNE POVREDE NA POJEDINIM DELOVIMA TELA SPORTISTA</vt:lpstr>
      <vt:lpstr>KARAKTERISTIČNE POVREDE NA POJEDINIM DELOVIMA TELA SPORTISTA</vt:lpstr>
      <vt:lpstr>Slide 26</vt:lpstr>
      <vt:lpstr>KARAKTERISTIČNE POVREDE NA POJEDINIM DELOVIMA TELA SPORTISTA</vt:lpstr>
      <vt:lpstr>Slide 28</vt:lpstr>
      <vt:lpstr>KARAKTERISTIČNE POVREDE NA POJEDINIM DELOVIMA TELA SPORTISTA</vt:lpstr>
      <vt:lpstr>Slide 30</vt:lpstr>
      <vt:lpstr>KARAKTERISTIČNE POVREDE PO SPORTOVIMA</vt:lpstr>
      <vt:lpstr>ATLETIKA</vt:lpstr>
      <vt:lpstr>BIZIKLIZAM</vt:lpstr>
      <vt:lpstr>BOKS</vt:lpstr>
      <vt:lpstr>FUDBAL</vt:lpstr>
      <vt:lpstr>Slide 36</vt:lpstr>
      <vt:lpstr>GIMNASTIKA</vt:lpstr>
      <vt:lpstr>KOŠARKA</vt:lpstr>
      <vt:lpstr>ODBOJKA</vt:lpstr>
      <vt:lpstr>PLIVANJE</vt:lpstr>
      <vt:lpstr>RUKOMET</vt:lpstr>
      <vt:lpstr>SMUČANJE</vt:lpstr>
      <vt:lpstr>Slide 43</vt:lpstr>
      <vt:lpstr>STONI TENIS</vt:lpstr>
      <vt:lpstr>TENIS</vt:lpstr>
      <vt:lpstr>VATERPOLO</vt:lpstr>
      <vt:lpstr>VESLANJE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HVALA NA PAŽNJI!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 dr Milorad Jerkan</dc:creator>
  <cp:lastModifiedBy>Prof dr Milorad Jerkan</cp:lastModifiedBy>
  <cp:revision>17</cp:revision>
  <dcterms:created xsi:type="dcterms:W3CDTF">2006-08-16T00:00:00Z</dcterms:created>
  <dcterms:modified xsi:type="dcterms:W3CDTF">2018-03-11T11:49:53Z</dcterms:modified>
</cp:coreProperties>
</file>