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378" r:id="rId3"/>
    <p:sldId id="259" r:id="rId4"/>
    <p:sldId id="37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9" r:id="rId35"/>
    <p:sldId id="300" r:id="rId36"/>
    <p:sldId id="302" r:id="rId37"/>
    <p:sldId id="308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77" r:id="rId47"/>
    <p:sldId id="500" r:id="rId48"/>
    <p:sldId id="501" r:id="rId49"/>
    <p:sldId id="502" r:id="rId50"/>
    <p:sldId id="503" r:id="rId51"/>
    <p:sldId id="504" r:id="rId52"/>
    <p:sldId id="505" r:id="rId53"/>
    <p:sldId id="506" r:id="rId54"/>
    <p:sldId id="507" r:id="rId55"/>
    <p:sldId id="508" r:id="rId56"/>
    <p:sldId id="509" r:id="rId57"/>
    <p:sldId id="510" r:id="rId58"/>
    <p:sldId id="511" r:id="rId59"/>
    <p:sldId id="512" r:id="rId60"/>
    <p:sldId id="519" r:id="rId61"/>
    <p:sldId id="513" r:id="rId62"/>
    <p:sldId id="514" r:id="rId63"/>
    <p:sldId id="520" r:id="rId64"/>
    <p:sldId id="515" r:id="rId65"/>
    <p:sldId id="516" r:id="rId66"/>
    <p:sldId id="518" r:id="rId67"/>
    <p:sldId id="517" r:id="rId68"/>
    <p:sldId id="374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29BE8-1D41-4AD7-A3BC-427385DCCF2E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91954-B3BD-47D8-9636-4849DB64D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9EF6-14E4-4364-AA6D-4863E2D452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124200" y="5105400"/>
            <a:ext cx="54864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            Prof.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Jerkan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7239000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NASTAVNI PREDMET-</a:t>
            </a:r>
          </a:p>
          <a:p>
            <a:r>
              <a:rPr lang="en-US" sz="4000" dirty="0" smtClean="0"/>
              <a:t>REHABILITACIJA U SPORTU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4286250" cy="10287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2971800"/>
            <a:ext cx="777240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XI PREDAVANJE</a:t>
            </a:r>
            <a:r>
              <a:rPr lang="en-US" sz="2800" dirty="0" smtClean="0"/>
              <a:t> </a:t>
            </a:r>
            <a:endParaRPr lang="sr-Latn-RS" sz="2800" dirty="0" smtClean="0"/>
          </a:p>
          <a:p>
            <a:r>
              <a:rPr lang="en-US" sz="2800" dirty="0" err="1" smtClean="0"/>
              <a:t>Specifičnosti</a:t>
            </a:r>
            <a:r>
              <a:rPr lang="en-US" sz="2800" dirty="0" smtClean="0"/>
              <a:t> </a:t>
            </a:r>
            <a:r>
              <a:rPr lang="en-US" sz="2800" dirty="0" err="1" smtClean="0"/>
              <a:t>povreda</a:t>
            </a:r>
            <a:r>
              <a:rPr lang="en-US" sz="2800" dirty="0" smtClean="0"/>
              <a:t> </a:t>
            </a:r>
            <a:r>
              <a:rPr lang="en-US" sz="2800" dirty="0" err="1" smtClean="0"/>
              <a:t>ručnog</a:t>
            </a:r>
            <a:r>
              <a:rPr lang="en-US" sz="2800" dirty="0" smtClean="0"/>
              <a:t> </a:t>
            </a:r>
            <a:r>
              <a:rPr lang="en-US" sz="2800" dirty="0" err="1" smtClean="0"/>
              <a:t>zgloba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šake</a:t>
            </a:r>
            <a:r>
              <a:rPr lang="en-US" sz="2800" dirty="0" smtClean="0"/>
              <a:t> u </a:t>
            </a:r>
            <a:r>
              <a:rPr lang="en-US" sz="2800" dirty="0" err="1" smtClean="0"/>
              <a:t>sportu</a:t>
            </a:r>
            <a:r>
              <a:rPr lang="en-US" sz="2800" dirty="0" smtClean="0"/>
              <a:t> </a:t>
            </a:r>
            <a:r>
              <a:rPr lang="en-US" sz="2800" dirty="0" err="1" smtClean="0"/>
              <a:t>evaluacija</a:t>
            </a:r>
            <a:r>
              <a:rPr lang="en-US" sz="2800" dirty="0" smtClean="0"/>
              <a:t> - </a:t>
            </a:r>
            <a:r>
              <a:rPr lang="en-US" sz="2800" dirty="0" err="1" smtClean="0"/>
              <a:t>dijagnostika</a:t>
            </a:r>
            <a:r>
              <a:rPr lang="en-US" sz="2800" dirty="0" smtClean="0"/>
              <a:t>, </a:t>
            </a:r>
            <a:r>
              <a:rPr lang="en-US" sz="2800" dirty="0" err="1" smtClean="0"/>
              <a:t>klinička</a:t>
            </a:r>
            <a:r>
              <a:rPr lang="en-US" sz="2800" dirty="0" smtClean="0"/>
              <a:t> </a:t>
            </a:r>
            <a:r>
              <a:rPr lang="en-US" sz="2800" dirty="0" err="1" smtClean="0"/>
              <a:t>slika</a:t>
            </a:r>
            <a:r>
              <a:rPr lang="en-US" sz="2800" dirty="0" smtClean="0"/>
              <a:t> 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terapija</a:t>
            </a:r>
            <a:endParaRPr lang="en-US" sz="2800" b="1" dirty="0" smtClean="0"/>
          </a:p>
        </p:txBody>
      </p:sp>
      <p:pic>
        <p:nvPicPr>
          <p:cNvPr id="10" name="Content Placeholder 3" descr="manuelni-misicni-test-misici-sake-hand-muscle-testing-4-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29718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Z</a:t>
            </a:r>
            <a:r>
              <a:rPr lang="sr-Latn-RS" dirty="0" smtClean="0"/>
              <a:t>glob ručja (art.radiocarpalis)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87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sr-Latn-RS" dirty="0" smtClean="0"/>
              <a:t>istalni okrajak radijusa </a:t>
            </a:r>
            <a:r>
              <a:rPr lang="sr-Latn-RS" i="1" dirty="0" smtClean="0"/>
              <a:t>facies articularis carpalis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iscus articularis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s scaphoideum, os lunatum, os triquertum</a:t>
            </a:r>
          </a:p>
        </p:txBody>
      </p:sp>
      <p:pic>
        <p:nvPicPr>
          <p:cNvPr id="6" name="Content Placeholder 5" descr="radiokar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524000"/>
            <a:ext cx="3657600" cy="5334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yglobo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59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li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le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763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va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274638"/>
            <a:ext cx="19050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28600"/>
            <a:ext cx="5029200" cy="6400800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m.fleksor carpi radialis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-</a:t>
            </a:r>
            <a:r>
              <a:rPr lang="sr-Latn-RS" u="sng" dirty="0" smtClean="0">
                <a:solidFill>
                  <a:srgbClr val="00B050"/>
                </a:solidFill>
              </a:rPr>
              <a:t>epicondilus medialis humeri  </a:t>
            </a:r>
            <a:r>
              <a:rPr lang="sr-Latn-RS" dirty="0" smtClean="0"/>
              <a:t>-prednja strana baze </a:t>
            </a:r>
            <a:r>
              <a:rPr lang="sr-Latn-RS" u="sng" dirty="0" smtClean="0">
                <a:solidFill>
                  <a:srgbClr val="00B050"/>
                </a:solidFill>
              </a:rPr>
              <a:t>druge kosti doručja </a:t>
            </a:r>
            <a:r>
              <a:rPr lang="sr-Latn-RS" dirty="0" smtClean="0"/>
              <a:t>(fleksija i radijalna devijacija šake, fleksija u laktu i pronacija)</a:t>
            </a:r>
          </a:p>
          <a:p>
            <a:r>
              <a:rPr lang="sr-Latn-RS" u="sng" dirty="0" smtClean="0"/>
              <a:t>n.medianus</a:t>
            </a:r>
          </a:p>
          <a:p>
            <a:r>
              <a:rPr lang="sr-Latn-RS" sz="3200" b="1" dirty="0" smtClean="0"/>
              <a:t>m.fleksor carpi uln</a:t>
            </a:r>
            <a:r>
              <a:rPr lang="en-US" sz="3200" b="1" dirty="0" smtClean="0"/>
              <a:t>a</a:t>
            </a:r>
            <a:r>
              <a:rPr lang="sr-Latn-RS" sz="3200" b="1" dirty="0" smtClean="0"/>
              <a:t>ris </a:t>
            </a:r>
            <a:r>
              <a:rPr lang="sr-Latn-RS" b="1" dirty="0" smtClean="0"/>
              <a:t>-</a:t>
            </a:r>
            <a:r>
              <a:rPr lang="sr-Latn-RS" u="sng" dirty="0" smtClean="0">
                <a:solidFill>
                  <a:srgbClr val="0070C0"/>
                </a:solidFill>
              </a:rPr>
              <a:t>epicondilus medialis humeri   </a:t>
            </a:r>
            <a:r>
              <a:rPr lang="sr-Latn-RS" dirty="0" smtClean="0"/>
              <a:t>zadnja ivica ulne                    prednja strana </a:t>
            </a:r>
            <a:r>
              <a:rPr lang="sr-Latn-RS" u="sng" dirty="0" smtClean="0">
                <a:solidFill>
                  <a:srgbClr val="0070C0"/>
                </a:solidFill>
              </a:rPr>
              <a:t>graškaste kosti </a:t>
            </a:r>
          </a:p>
          <a:p>
            <a:r>
              <a:rPr lang="sr-Latn-RS" b="1" u="sng" dirty="0" smtClean="0">
                <a:solidFill>
                  <a:srgbClr val="FF0000"/>
                </a:solidFill>
              </a:rPr>
              <a:t>n.ulnaris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flexor-carpi-radial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219200"/>
            <a:ext cx="3581400" cy="5257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RZALNI FLEKSORI ZGLOBA RUČJA &#10;(art. radiocarpalis) &#10;m. extensor carpi radialis longus &#10;m. extensor carpi radialis brevi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4488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išići koji izvode dorzalnu fleksiju šake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63880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m.extensor carpi ulnaris </a:t>
            </a:r>
          </a:p>
          <a:p>
            <a:r>
              <a:rPr lang="sr-Latn-RS" dirty="0" smtClean="0"/>
              <a:t>m.extensor carpi radialis brevis </a:t>
            </a:r>
          </a:p>
          <a:p>
            <a:r>
              <a:rPr lang="sr-Latn-RS" dirty="0" smtClean="0"/>
              <a:t>m.extensor carpi radialis longus</a:t>
            </a:r>
          </a:p>
          <a:p>
            <a:r>
              <a:rPr lang="sr-Latn-RS" dirty="0" smtClean="0"/>
              <a:t>m.extensor digitorum</a:t>
            </a:r>
          </a:p>
          <a:p>
            <a:r>
              <a:rPr lang="sr-Latn-RS" dirty="0" smtClean="0"/>
              <a:t>m.extensor policis longus et brevis</a:t>
            </a:r>
          </a:p>
          <a:p>
            <a:r>
              <a:rPr lang="sr-Latn-RS" dirty="0" smtClean="0"/>
              <a:t>m.extensor indicis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 se odvija u  radiokarpalnom i mediokarpalnom zglobu a iznosi 70-80˚</a:t>
            </a:r>
          </a:p>
          <a:p>
            <a:endParaRPr lang="sr-Latn-RS" dirty="0" smtClean="0"/>
          </a:p>
        </p:txBody>
      </p:sp>
      <p:pic>
        <p:nvPicPr>
          <p:cNvPr id="5" name="Content Placeholder 4" descr="elbowanatom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219200"/>
            <a:ext cx="4419600" cy="5638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229600" cy="566738"/>
          </a:xfrm>
        </p:spPr>
        <p:txBody>
          <a:bodyPr>
            <a:noAutofit/>
          </a:bodyPr>
          <a:lstStyle/>
          <a:p>
            <a:r>
              <a:rPr lang="sr-Latn-RS" sz="3200" dirty="0" smtClean="0"/>
              <a:t>m.ekstenzor carpi ulnaris – </a:t>
            </a:r>
            <a:r>
              <a:rPr lang="sr-Latn-RS" sz="3200" dirty="0" smtClean="0">
                <a:solidFill>
                  <a:srgbClr val="FF0000"/>
                </a:solidFill>
              </a:rPr>
              <a:t>n.radialis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Placeholder 9" descr="exten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2" b="52"/>
          <a:stretch>
            <a:fillRect/>
          </a:stretch>
        </p:blipFill>
        <p:spPr>
          <a:xfrm>
            <a:off x="762000" y="0"/>
            <a:ext cx="7467600" cy="472757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382000" cy="1262062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E</a:t>
            </a:r>
            <a:r>
              <a:rPr lang="sr-Latn-RS" sz="2800" u="sng" dirty="0" smtClean="0"/>
              <a:t>picondilus  lateralis humeri </a:t>
            </a:r>
          </a:p>
          <a:p>
            <a:r>
              <a:rPr lang="en-US" sz="2800" dirty="0" smtClean="0"/>
              <a:t>K</a:t>
            </a:r>
            <a:r>
              <a:rPr lang="sr-Latn-RS" sz="2800" dirty="0" smtClean="0"/>
              <a:t>vrga proksimalnog okrajka </a:t>
            </a:r>
            <a:r>
              <a:rPr lang="sr-Latn-RS" sz="2800" u="sng" dirty="0" smtClean="0"/>
              <a:t>V metakarpalne kosti</a:t>
            </a:r>
            <a:endParaRPr lang="en-US" sz="2800" u="sng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0"/>
            <a:ext cx="8305800" cy="5334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sz="3100" dirty="0" smtClean="0"/>
              <a:t>pripoji</a:t>
            </a:r>
            <a:endParaRPr lang="en-US" sz="3100" dirty="0"/>
          </a:p>
        </p:txBody>
      </p:sp>
      <p:pic>
        <p:nvPicPr>
          <p:cNvPr id="5" name="Picture Placeholder 4" descr="exten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2" b="52"/>
          <a:stretch>
            <a:fillRect/>
          </a:stretch>
        </p:blipFill>
        <p:spPr>
          <a:xfrm>
            <a:off x="838200" y="1"/>
            <a:ext cx="7620000" cy="4267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800600"/>
            <a:ext cx="9144000" cy="2057400"/>
          </a:xfrm>
        </p:spPr>
        <p:txBody>
          <a:bodyPr>
            <a:noAutofit/>
          </a:bodyPr>
          <a:lstStyle/>
          <a:p>
            <a:r>
              <a:rPr lang="sr-Latn-RS" sz="2400" b="1" dirty="0" smtClean="0"/>
              <a:t>m.extensor carpi radialis longus </a:t>
            </a:r>
            <a:r>
              <a:rPr lang="sr-Latn-RS" sz="2400" dirty="0" smtClean="0"/>
              <a:t>– </a:t>
            </a:r>
            <a:r>
              <a:rPr lang="sr-Latn-RS" sz="2400" u="sng" dirty="0" smtClean="0"/>
              <a:t>margo lateralis humeri</a:t>
            </a:r>
            <a:r>
              <a:rPr lang="sr-Latn-RS" sz="2400" dirty="0" smtClean="0"/>
              <a:t>, baza </a:t>
            </a:r>
            <a:r>
              <a:rPr lang="sr-Latn-RS" sz="2400" b="1" dirty="0" smtClean="0"/>
              <a:t>lll</a:t>
            </a:r>
            <a:r>
              <a:rPr lang="sr-Latn-RS" sz="2400" dirty="0" smtClean="0"/>
              <a:t> metakarpalne kosti (n.radialis)</a:t>
            </a:r>
          </a:p>
          <a:p>
            <a:r>
              <a:rPr lang="sr-Latn-RS" sz="2400" b="1" dirty="0" smtClean="0"/>
              <a:t>m.extensor carpi radialis brevis </a:t>
            </a:r>
            <a:r>
              <a:rPr lang="sr-Latn-RS" sz="2400" dirty="0" smtClean="0"/>
              <a:t>– </a:t>
            </a:r>
            <a:r>
              <a:rPr lang="sr-Latn-RS" sz="2400" u="sng" dirty="0" smtClean="0"/>
              <a:t>epicondilus lateralis </a:t>
            </a:r>
            <a:r>
              <a:rPr lang="sr-Latn-RS" sz="2400" dirty="0" smtClean="0"/>
              <a:t>humeri, baza </a:t>
            </a:r>
            <a:r>
              <a:rPr lang="sr-Latn-RS" sz="2400" b="1" dirty="0" smtClean="0"/>
              <a:t>ll</a:t>
            </a:r>
            <a:r>
              <a:rPr lang="sr-Latn-RS" sz="2400" dirty="0" smtClean="0"/>
              <a:t> metakarpalne kosti (n.radialis)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Povrede ručja i šake kod sportista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Ru</a:t>
            </a:r>
            <a:r>
              <a:rPr lang="sr-Latn-RS" sz="2800" dirty="0" smtClean="0"/>
              <a:t>čje i šaka se povređuju u mnogim sportovima.</a:t>
            </a:r>
          </a:p>
          <a:p>
            <a:r>
              <a:rPr lang="sr-Latn-RS" sz="2800" dirty="0" smtClean="0"/>
              <a:t>Mnogi sportovi kao što su :tenis, golf,mačevanje,bacanje koplja zahtevaju šaku i ručje u savršenom stanju</a:t>
            </a:r>
          </a:p>
          <a:p>
            <a:r>
              <a:rPr lang="sr-Latn-RS" sz="2800" dirty="0" smtClean="0"/>
              <a:t>Postoji i grupa sportova kao što su:košarka, rukomet,odbojka,bejzbol,rvanje i boks koji obiluju povredama u regionu ručja i šake</a:t>
            </a:r>
            <a:endParaRPr lang="en-US" sz="2800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648200"/>
            <a:ext cx="26289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ex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sr-Latn-RS" dirty="0" smtClean="0"/>
              <a:t>bductori šake</a:t>
            </a:r>
            <a:endParaRPr lang="en-US" dirty="0"/>
          </a:p>
        </p:txBody>
      </p:sp>
      <p:pic>
        <p:nvPicPr>
          <p:cNvPr id="4" name="Content Placeholder 3" descr="a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R</a:t>
            </a:r>
            <a:r>
              <a:rPr lang="sr-Latn-RS" dirty="0" smtClean="0"/>
              <a:t>adijalna devijacija šake - abdukcija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m.extensor carpi radialis brevis et longus</a:t>
            </a:r>
          </a:p>
          <a:p>
            <a:r>
              <a:rPr lang="sr-Latn-RS" dirty="0" smtClean="0"/>
              <a:t>m.flexor carpi radialis</a:t>
            </a:r>
          </a:p>
          <a:p>
            <a:r>
              <a:rPr lang="sr-Latn-RS" dirty="0" smtClean="0"/>
              <a:t>m.abductor pollicis longus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bim pokreta - 20˚</a:t>
            </a:r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adu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2" b="52"/>
          <a:stretch>
            <a:fillRect/>
          </a:stretch>
        </p:blipFill>
        <p:spPr>
          <a:xfrm>
            <a:off x="0" y="0"/>
            <a:ext cx="9144000" cy="57912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2400" y="5943600"/>
            <a:ext cx="89916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U</a:t>
            </a:r>
            <a:r>
              <a:rPr lang="sr-Latn-RS" sz="2800" b="1" dirty="0" smtClean="0"/>
              <a:t>lnarna devijacija. </a:t>
            </a:r>
            <a:r>
              <a:rPr lang="en-US" sz="2800" dirty="0" smtClean="0"/>
              <a:t>O</a:t>
            </a:r>
            <a:r>
              <a:rPr lang="sr-Latn-RS" sz="2800" dirty="0" smtClean="0"/>
              <a:t>bim  pokreta iznosi 30˚ i odvija se u frontalnoj ravni oko horizontalne osovine koja prolazi kroz os.capitatum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osovin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rist-hand-runi-zglob-i-aka-5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atom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3999" cy="66294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unkcije šake i zglobovi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Š</a:t>
            </a:r>
            <a:r>
              <a:rPr lang="sr-Latn-RS" dirty="0" smtClean="0"/>
              <a:t>aka obezbeđuje precizne i fine pokrete, a sa druge strane snažne pokrete hvatanja predmeta.</a:t>
            </a:r>
          </a:p>
          <a:p>
            <a:pPr>
              <a:buNone/>
            </a:pPr>
            <a:r>
              <a:rPr lang="sr-Latn-RS" b="1" dirty="0" smtClean="0"/>
              <a:t>    </a:t>
            </a:r>
            <a:r>
              <a:rPr lang="en-US" b="1" dirty="0" smtClean="0"/>
              <a:t>Z</a:t>
            </a:r>
            <a:r>
              <a:rPr lang="sr-Latn-RS" b="1" dirty="0" smtClean="0"/>
              <a:t>globovi šake: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arpometakarpalni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etakarpofalangealni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roksimalni interfalangealni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istalni interfalangealni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rist-hand-runi-zglob-i-aka-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gl š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3999" cy="6553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 boji k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7772399" cy="5181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229600" cy="1143000"/>
          </a:xfrm>
        </p:spPr>
        <p:txBody>
          <a:bodyPr/>
          <a:lstStyle/>
          <a:p>
            <a:r>
              <a:rPr lang="en-US" dirty="0" err="1" smtClean="0"/>
              <a:t>Delovi</a:t>
            </a:r>
            <a:r>
              <a:rPr lang="en-US" dirty="0" smtClean="0"/>
              <a:t> </a:t>
            </a:r>
            <a:r>
              <a:rPr lang="sr-Latn-RS" dirty="0" smtClean="0"/>
              <a:t>šake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9968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Latn-RS" sz="4000" dirty="0" smtClean="0"/>
              <a:t>FUNKCIONALNA ANATOMIJA RUČJA I ŠAKE</a:t>
            </a:r>
            <a:endParaRPr lang="en-US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arpometakarpalni zglob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b="1" dirty="0" smtClean="0"/>
              <a:t>    l</a:t>
            </a:r>
            <a:r>
              <a:rPr lang="sr-Latn-RS" dirty="0" smtClean="0"/>
              <a:t> karpometakarpalni zglob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roksimalna komponenta je </a:t>
            </a:r>
            <a:r>
              <a:rPr lang="sr-Latn-RS" b="1" dirty="0" smtClean="0"/>
              <a:t>os trapezium i os trapezoideum</a:t>
            </a:r>
            <a:r>
              <a:rPr lang="sr-Latn-RS" dirty="0" smtClean="0"/>
              <a:t> a distalna baza </a:t>
            </a:r>
            <a:r>
              <a:rPr lang="sr-Latn-RS" b="1" dirty="0" smtClean="0"/>
              <a:t>l metakarpalne kosti.</a:t>
            </a:r>
            <a:endParaRPr lang="en-US" b="1" dirty="0" smtClean="0"/>
          </a:p>
          <a:p>
            <a:r>
              <a:rPr lang="en-US" dirty="0" err="1" smtClean="0"/>
              <a:t>Ostali</a:t>
            </a:r>
            <a:r>
              <a:rPr lang="en-US" dirty="0" smtClean="0"/>
              <a:t> </a:t>
            </a:r>
            <a:r>
              <a:rPr lang="sr-Latn-RS" dirty="0" smtClean="0"/>
              <a:t>karpometakarpalni zglobovi povezuju metakarpalne kosti i odgovarajuću karpalnu kost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mcp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477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etakarpofalangealni zglobovi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roksimalna komponenta: glava metakarpalne kosti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istalna: baza proksimalne falange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okreti u ovim zglobovima: fleksija, ekstenzija, abdukcija i adukcija.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CP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rist-hand-runi-zglob-i-aka-50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915399" cy="65532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leks palc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lac mi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8600" y="1"/>
            <a:ext cx="8686800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 inter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839200" cy="6477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adial ner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8534400" cy="28194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vi nerv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595" r="6595"/>
          <a:stretch>
            <a:fillRect/>
          </a:stretch>
        </p:blipFill>
        <p:spPr>
          <a:xfrm>
            <a:off x="838200" y="228600"/>
            <a:ext cx="7543800" cy="449897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Lečenje povreda ruke i šake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Lečenje povreda ručja i šake zahteva od lekara visok nivo poznavanja anatomskih i funkcionalnih karakteristika tog regiona </a:t>
            </a:r>
          </a:p>
          <a:p>
            <a:r>
              <a:rPr lang="sr-Latn-RS" dirty="0" smtClean="0"/>
              <a:t>Osnovni cilj u lečenju je da se očuva funkcionalno stanje kao što je bilo pre povrede za šta je uslov potpuna anatomska repozicija preloma ili luksacije u što kraćem vremenu od povrede.</a:t>
            </a:r>
            <a:endParaRPr lang="en-US" dirty="0"/>
          </a:p>
        </p:txBody>
      </p:sp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5029200"/>
            <a:ext cx="2781300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nervus-ulnaris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99" r="1499"/>
          <a:stretch>
            <a:fillRect/>
          </a:stretch>
        </p:blipFill>
        <p:spPr>
          <a:xfrm>
            <a:off x="1676400" y="1219200"/>
            <a:ext cx="5486400" cy="41148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.ulnar inerv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294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ervacija n.radiali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er.n.medi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056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erv pal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799" cy="6477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50px-Plexus_brachiali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143750" cy="357187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Tetive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r-Latn-RS" dirty="0" smtClean="0"/>
              <a:t>Tetive se pružaju duž prstiju i često su izložene povredama u sportista</a:t>
            </a:r>
            <a:r>
              <a:rPr lang="en-US" dirty="0" err="1" smtClean="0"/>
              <a:t>zglobovi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šarke</a:t>
            </a:r>
            <a:r>
              <a:rPr lang="en-US" dirty="0" smtClean="0"/>
              <a:t>, </a:t>
            </a:r>
            <a:r>
              <a:rPr lang="en-US" dirty="0" err="1" smtClean="0"/>
              <a:t>tanka</a:t>
            </a:r>
            <a:r>
              <a:rPr lang="en-US" dirty="0" smtClean="0"/>
              <a:t> </a:t>
            </a:r>
            <a:r>
              <a:rPr lang="en-US" dirty="0" err="1" smtClean="0"/>
              <a:t>kapsula</a:t>
            </a:r>
            <a:r>
              <a:rPr lang="en-US" dirty="0" smtClean="0"/>
              <a:t> je </a:t>
            </a:r>
            <a:r>
              <a:rPr lang="en-US" dirty="0" err="1" smtClean="0"/>
              <a:t>pojačana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Tetive</a:t>
            </a:r>
            <a:r>
              <a:rPr lang="en-US" dirty="0" smtClean="0"/>
              <a:t> </a:t>
            </a:r>
            <a:r>
              <a:rPr lang="en-US" dirty="0" err="1" smtClean="0"/>
              <a:t>površnog</a:t>
            </a:r>
            <a:r>
              <a:rPr lang="en-US" dirty="0" smtClean="0"/>
              <a:t> </a:t>
            </a:r>
            <a:r>
              <a:rPr lang="en-US" dirty="0" err="1" smtClean="0"/>
              <a:t>fleksora</a:t>
            </a:r>
            <a:r>
              <a:rPr lang="en-US" dirty="0" smtClean="0"/>
              <a:t> se dele u </a:t>
            </a:r>
            <a:r>
              <a:rPr lang="en-US" dirty="0" err="1" smtClean="0"/>
              <a:t>visini</a:t>
            </a:r>
            <a:r>
              <a:rPr lang="en-US" dirty="0" smtClean="0"/>
              <a:t> </a:t>
            </a:r>
            <a:r>
              <a:rPr lang="en-US" dirty="0" err="1" smtClean="0"/>
              <a:t>baze</a:t>
            </a:r>
            <a:r>
              <a:rPr lang="en-US" dirty="0" smtClean="0"/>
              <a:t> </a:t>
            </a:r>
            <a:r>
              <a:rPr lang="en-US" dirty="0" err="1" smtClean="0"/>
              <a:t>proksimalne</a:t>
            </a:r>
            <a:r>
              <a:rPr lang="en-US" dirty="0" smtClean="0"/>
              <a:t> </a:t>
            </a:r>
            <a:r>
              <a:rPr lang="en-US" dirty="0" err="1" smtClean="0"/>
              <a:t>falange</a:t>
            </a:r>
            <a:r>
              <a:rPr lang="en-US" dirty="0" smtClean="0"/>
              <a:t> </a:t>
            </a:r>
            <a:r>
              <a:rPr lang="en-US" dirty="0" err="1" smtClean="0"/>
              <a:t>tročlanih</a:t>
            </a:r>
            <a:r>
              <a:rPr lang="en-US" dirty="0" smtClean="0"/>
              <a:t> </a:t>
            </a:r>
            <a:r>
              <a:rPr lang="en-US" dirty="0" err="1" smtClean="0"/>
              <a:t>prstiju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kraka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pripajaju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bazi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falange</a:t>
            </a:r>
            <a:r>
              <a:rPr lang="en-US" dirty="0" smtClean="0"/>
              <a:t>, </a:t>
            </a:r>
            <a:r>
              <a:rPr lang="en-US" dirty="0" err="1" smtClean="0"/>
              <a:t>ostavljajući</a:t>
            </a:r>
            <a:r>
              <a:rPr lang="en-US" dirty="0" smtClean="0"/>
              <a:t> </a:t>
            </a:r>
            <a:r>
              <a:rPr lang="en-US" dirty="0" err="1" smtClean="0"/>
              <a:t>prolaz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tetivu</a:t>
            </a:r>
            <a:r>
              <a:rPr lang="en-US" dirty="0" smtClean="0"/>
              <a:t> </a:t>
            </a:r>
            <a:r>
              <a:rPr lang="en-US" dirty="0" err="1" smtClean="0"/>
              <a:t>dugog</a:t>
            </a:r>
            <a:r>
              <a:rPr lang="en-US" dirty="0" smtClean="0"/>
              <a:t> </a:t>
            </a:r>
            <a:r>
              <a:rPr lang="en-US" dirty="0" err="1" smtClean="0"/>
              <a:t>fleksora</a:t>
            </a:r>
            <a:r>
              <a:rPr lang="en-US" dirty="0" smtClean="0"/>
              <a:t> </a:t>
            </a:r>
            <a:r>
              <a:rPr lang="en-US" dirty="0" err="1" smtClean="0"/>
              <a:t>istog</a:t>
            </a:r>
            <a:r>
              <a:rPr lang="en-US" dirty="0" smtClean="0"/>
              <a:t> </a:t>
            </a:r>
            <a:r>
              <a:rPr lang="en-US" dirty="0" err="1" smtClean="0"/>
              <a:t>prsta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et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00200"/>
            <a:ext cx="3641059" cy="2209800"/>
          </a:xfrm>
          <a:prstGeom prst="rect">
            <a:avLst/>
          </a:prstGeom>
        </p:spPr>
      </p:pic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91000"/>
            <a:ext cx="2247900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mekih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 </a:t>
            </a:r>
            <a:r>
              <a:rPr lang="en-US" dirty="0" err="1" smtClean="0"/>
              <a:t>delova</a:t>
            </a:r>
            <a:r>
              <a:rPr lang="en-US" dirty="0" smtClean="0"/>
              <a:t> </a:t>
            </a:r>
            <a:r>
              <a:rPr lang="en-US" dirty="0" err="1" smtClean="0"/>
              <a:t>ru</a:t>
            </a:r>
            <a:r>
              <a:rPr lang="sr-Latn-RS" dirty="0" smtClean="0"/>
              <a:t>čja i šake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i="1" dirty="0" smtClean="0"/>
              <a:t>    </a:t>
            </a:r>
            <a:r>
              <a:rPr lang="en-US" sz="2800" i="1" dirty="0" err="1" smtClean="0">
                <a:solidFill>
                  <a:srgbClr val="FF0000"/>
                </a:solidFill>
              </a:rPr>
              <a:t>Kontuzije</a:t>
            </a:r>
            <a:r>
              <a:rPr lang="en-US" sz="2800" i="1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česte</a:t>
            </a:r>
            <a:r>
              <a:rPr lang="en-US" sz="2800" dirty="0" smtClean="0"/>
              <a:t> u </a:t>
            </a:r>
            <a:r>
              <a:rPr lang="en-US" sz="2800" dirty="0" err="1" smtClean="0"/>
              <a:t>sportskim</a:t>
            </a:r>
            <a:r>
              <a:rPr lang="en-US" sz="2800" dirty="0" smtClean="0"/>
              <a:t> </a:t>
            </a:r>
            <a:r>
              <a:rPr lang="en-US" sz="2800" dirty="0" err="1" smtClean="0"/>
              <a:t>aktivnostima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algn="just">
              <a:buNone/>
            </a:pPr>
            <a:r>
              <a:rPr lang="sr-Latn-RS" sz="2800" dirty="0" smtClean="0"/>
              <a:t>    </a:t>
            </a:r>
            <a:r>
              <a:rPr lang="en-US" sz="2800" dirty="0" smtClean="0"/>
              <a:t>S </a:t>
            </a:r>
            <a:r>
              <a:rPr lang="en-US" sz="2800" dirty="0" err="1" smtClean="0"/>
              <a:t>obzirom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izloženost</a:t>
            </a:r>
            <a:r>
              <a:rPr lang="en-US" sz="2800" dirty="0" smtClean="0"/>
              <a:t> </a:t>
            </a:r>
            <a:r>
              <a:rPr lang="en-US" sz="2800" dirty="0" err="1" smtClean="0"/>
              <a:t>ručja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 </a:t>
            </a:r>
            <a:r>
              <a:rPr lang="en-US" sz="2800" dirty="0" err="1" smtClean="0"/>
              <a:t>šake</a:t>
            </a:r>
            <a:r>
              <a:rPr lang="en-US" sz="2800" dirty="0" smtClean="0"/>
              <a:t> </a:t>
            </a:r>
            <a:r>
              <a:rPr lang="en-US" sz="2800" dirty="0" err="1" smtClean="0"/>
              <a:t>povredama</a:t>
            </a:r>
            <a:r>
              <a:rPr lang="en-US" sz="2800" dirty="0" smtClean="0"/>
              <a:t>, u </a:t>
            </a:r>
            <a:r>
              <a:rPr lang="en-US" sz="2800" dirty="0" err="1" smtClean="0"/>
              <a:t>sportovima</a:t>
            </a:r>
            <a:r>
              <a:rPr lang="en-US" sz="2800" dirty="0" smtClean="0"/>
              <a:t> </a:t>
            </a:r>
            <a:r>
              <a:rPr lang="en-US" sz="2800" dirty="0" err="1" smtClean="0"/>
              <a:t>gde</a:t>
            </a:r>
            <a:r>
              <a:rPr lang="en-US" sz="2800" dirty="0" smtClean="0"/>
              <a:t> je to </a:t>
            </a:r>
            <a:r>
              <a:rPr lang="en-US" sz="2800" dirty="0" err="1" smtClean="0"/>
              <a:t>naročito</a:t>
            </a:r>
            <a:r>
              <a:rPr lang="en-US" sz="2800" dirty="0" smtClean="0"/>
              <a:t> </a:t>
            </a:r>
            <a:r>
              <a:rPr lang="en-US" sz="2800" dirty="0" err="1" smtClean="0"/>
              <a:t>izraženo</a:t>
            </a:r>
            <a:r>
              <a:rPr lang="en-US" sz="2800" dirty="0" smtClean="0"/>
              <a:t>, </a:t>
            </a:r>
            <a:r>
              <a:rPr lang="en-US" sz="2800" dirty="0" err="1" smtClean="0"/>
              <a:t>primenjuju</a:t>
            </a:r>
            <a:r>
              <a:rPr lang="en-US" sz="2800" dirty="0" smtClean="0"/>
              <a:t> se </a:t>
            </a:r>
            <a:r>
              <a:rPr lang="en-US" sz="2800" dirty="0" err="1" smtClean="0"/>
              <a:t>bandažiranje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nošenje</a:t>
            </a:r>
            <a:r>
              <a:rPr lang="en-US" sz="2800" dirty="0" smtClean="0"/>
              <a:t> </a:t>
            </a:r>
            <a:r>
              <a:rPr lang="en-US" sz="2800" dirty="0" err="1" smtClean="0"/>
              <a:t>zaštitnih</a:t>
            </a:r>
            <a:r>
              <a:rPr lang="en-US" sz="2800" dirty="0" smtClean="0"/>
              <a:t> </a:t>
            </a:r>
            <a:r>
              <a:rPr lang="en-US" sz="2800" dirty="0" err="1" smtClean="0"/>
              <a:t>rukavica</a:t>
            </a:r>
            <a:r>
              <a:rPr lang="en-US" sz="2800" dirty="0" smtClean="0"/>
              <a:t>. </a:t>
            </a:r>
            <a:r>
              <a:rPr lang="en-US" sz="2800" dirty="0" err="1" smtClean="0"/>
              <a:t>Kontuzije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praćene</a:t>
            </a:r>
            <a:r>
              <a:rPr lang="en-US" sz="2800" dirty="0" smtClean="0"/>
              <a:t> </a:t>
            </a:r>
            <a:r>
              <a:rPr lang="en-US" sz="2800" dirty="0" err="1" smtClean="0"/>
              <a:t>bolom</a:t>
            </a:r>
            <a:r>
              <a:rPr lang="en-US" sz="2800" dirty="0" smtClean="0"/>
              <a:t> </a:t>
            </a:r>
            <a:r>
              <a:rPr lang="en-US" sz="2800" dirty="0" err="1" smtClean="0"/>
              <a:t>zbog</a:t>
            </a:r>
            <a:r>
              <a:rPr lang="en-US" sz="2800" dirty="0" smtClean="0"/>
              <a:t> </a:t>
            </a:r>
            <a:r>
              <a:rPr lang="en-US" sz="2800" dirty="0" err="1" smtClean="0"/>
              <a:t>hemoragije</a:t>
            </a:r>
            <a:r>
              <a:rPr lang="en-US" sz="2800" dirty="0" smtClean="0"/>
              <a:t>, a </a:t>
            </a:r>
            <a:r>
              <a:rPr lang="en-US" sz="2800" dirty="0" err="1" smtClean="0"/>
              <a:t>krv</a:t>
            </a:r>
            <a:r>
              <a:rPr lang="en-US" sz="2800" dirty="0" smtClean="0"/>
              <a:t> se </a:t>
            </a:r>
            <a:r>
              <a:rPr lang="en-US" sz="2800" dirty="0" err="1" smtClean="0"/>
              <a:t>sporije</a:t>
            </a:r>
            <a:r>
              <a:rPr lang="en-US" sz="2800" dirty="0" smtClean="0"/>
              <a:t> </a:t>
            </a:r>
            <a:r>
              <a:rPr lang="en-US" sz="2800" dirty="0" err="1" smtClean="0"/>
              <a:t>resorbuje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povlači</a:t>
            </a:r>
            <a:r>
              <a:rPr lang="en-US" sz="2800" dirty="0" smtClean="0"/>
              <a:t>, pa </a:t>
            </a:r>
            <a:r>
              <a:rPr lang="en-US" sz="2800" dirty="0" err="1" smtClean="0"/>
              <a:t>treba</a:t>
            </a:r>
            <a:r>
              <a:rPr lang="en-US" sz="2800" dirty="0" smtClean="0"/>
              <a:t> </a:t>
            </a:r>
            <a:r>
              <a:rPr lang="en-US" sz="2800" dirty="0" err="1" smtClean="0"/>
              <a:t>voditi</a:t>
            </a:r>
            <a:r>
              <a:rPr lang="en-US" sz="2800" dirty="0" smtClean="0"/>
              <a:t> </a:t>
            </a:r>
            <a:r>
              <a:rPr lang="en-US" sz="2800" dirty="0" err="1" smtClean="0"/>
              <a:t>računa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se ne </a:t>
            </a:r>
            <a:r>
              <a:rPr lang="en-US" sz="2800" dirty="0" err="1" smtClean="0"/>
              <a:t>razviju</a:t>
            </a:r>
            <a:r>
              <a:rPr lang="en-US" sz="2800" dirty="0" smtClean="0"/>
              <a:t> </a:t>
            </a:r>
            <a:r>
              <a:rPr lang="en-US" sz="2800" dirty="0" err="1" smtClean="0"/>
              <a:t>kontrakture</a:t>
            </a:r>
            <a:r>
              <a:rPr lang="en-US" sz="2800" dirty="0" smtClean="0"/>
              <a:t> </a:t>
            </a:r>
            <a:r>
              <a:rPr lang="en-US" sz="2800" dirty="0" err="1" smtClean="0"/>
              <a:t>šake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724400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i="1" dirty="0" err="1" smtClean="0">
                <a:solidFill>
                  <a:srgbClr val="FF0000"/>
                </a:solidFill>
              </a:rPr>
              <a:t>Distorzije</a:t>
            </a:r>
            <a:r>
              <a:rPr lang="en-US" i="1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česta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u </a:t>
            </a:r>
            <a:r>
              <a:rPr lang="en-US" dirty="0" err="1" smtClean="0"/>
              <a:t>ovom</a:t>
            </a:r>
            <a:r>
              <a:rPr lang="en-US" dirty="0" smtClean="0"/>
              <a:t> region</a:t>
            </a:r>
            <a:r>
              <a:rPr lang="sr-Latn-RS" dirty="0" smtClean="0"/>
              <a:t>u</a:t>
            </a:r>
            <a:r>
              <a:rPr lang="en-US" dirty="0" smtClean="0"/>
              <a:t>. </a:t>
            </a:r>
            <a:r>
              <a:rPr lang="en-US" dirty="0" err="1" smtClean="0"/>
              <a:t>Iako</a:t>
            </a:r>
            <a:r>
              <a:rPr lang="en-US" dirty="0" smtClean="0"/>
              <a:t> </a:t>
            </a:r>
            <a:r>
              <a:rPr lang="en-US" dirty="0" err="1" smtClean="0"/>
              <a:t>odaju</a:t>
            </a:r>
            <a:r>
              <a:rPr lang="en-US" dirty="0" smtClean="0"/>
              <a:t> </a:t>
            </a:r>
            <a:r>
              <a:rPr lang="en-US" dirty="0" err="1" smtClean="0"/>
              <a:t>utisak</a:t>
            </a:r>
            <a:r>
              <a:rPr lang="en-US" dirty="0" smtClean="0"/>
              <a:t> lake </a:t>
            </a:r>
            <a:r>
              <a:rPr lang="en-US" dirty="0" err="1" smtClean="0"/>
              <a:t>povrede</a:t>
            </a:r>
            <a:r>
              <a:rPr lang="en-US" dirty="0" smtClean="0"/>
              <a:t>,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ponekad</a:t>
            </a:r>
            <a:r>
              <a:rPr lang="en-US" dirty="0" smtClean="0"/>
              <a:t> </a:t>
            </a:r>
            <a:r>
              <a:rPr lang="en-US" dirty="0" err="1" smtClean="0"/>
              <a:t>sportiste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udalje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terena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duži</a:t>
            </a:r>
            <a:r>
              <a:rPr lang="en-US" dirty="0" smtClean="0"/>
              <a:t> </a:t>
            </a:r>
            <a:r>
              <a:rPr lang="en-US" dirty="0" err="1" smtClean="0"/>
              <a:t>vremenski</a:t>
            </a:r>
            <a:r>
              <a:rPr lang="en-US" dirty="0" smtClean="0"/>
              <a:t> period.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Distorzije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ručnog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zgloba</a:t>
            </a:r>
            <a:r>
              <a:rPr lang="en-US" dirty="0" smtClean="0"/>
              <a:t>, </a:t>
            </a:r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preteranom</a:t>
            </a:r>
            <a:r>
              <a:rPr lang="en-US" dirty="0" smtClean="0"/>
              <a:t> </a:t>
            </a:r>
            <a:r>
              <a:rPr lang="en-US" dirty="0" err="1" smtClean="0"/>
              <a:t>lateralnom</a:t>
            </a:r>
            <a:r>
              <a:rPr lang="en-US" dirty="0" smtClean="0"/>
              <a:t> </a:t>
            </a:r>
            <a:r>
              <a:rPr lang="en-US" dirty="0" err="1" smtClean="0"/>
              <a:t>stresu</a:t>
            </a:r>
            <a:r>
              <a:rPr lang="en-US" dirty="0" smtClean="0"/>
              <a:t>, </a:t>
            </a:r>
            <a:r>
              <a:rPr lang="en-US" dirty="0" err="1" smtClean="0"/>
              <a:t>praćene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bolom</a:t>
            </a:r>
            <a:r>
              <a:rPr lang="en-US" dirty="0" smtClean="0"/>
              <a:t>, </a:t>
            </a:r>
            <a:r>
              <a:rPr lang="en-US" dirty="0" err="1" smtClean="0"/>
              <a:t>otokom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ograničenjem</a:t>
            </a:r>
            <a:r>
              <a:rPr lang="en-US" dirty="0" smtClean="0"/>
              <a:t> </a:t>
            </a:r>
            <a:r>
              <a:rPr lang="en-US" dirty="0" err="1" smtClean="0"/>
              <a:t>pokreta</a:t>
            </a:r>
            <a:r>
              <a:rPr lang="en-US" dirty="0" smtClean="0"/>
              <a:t>.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ovim</a:t>
            </a:r>
            <a:r>
              <a:rPr lang="en-US" dirty="0" smtClean="0"/>
              <a:t> </a:t>
            </a:r>
            <a:r>
              <a:rPr lang="en-US" dirty="0" err="1" smtClean="0"/>
              <a:t>povredama</a:t>
            </a:r>
            <a:r>
              <a:rPr lang="en-US" dirty="0" smtClean="0"/>
              <a:t> </a:t>
            </a:r>
            <a:r>
              <a:rPr lang="en-US" dirty="0" err="1" smtClean="0"/>
              <a:t>isključiti</a:t>
            </a:r>
            <a:r>
              <a:rPr lang="en-US" dirty="0" smtClean="0"/>
              <a:t> </a:t>
            </a:r>
            <a:r>
              <a:rPr lang="en-US" dirty="0" err="1" smtClean="0"/>
              <a:t>koštane</a:t>
            </a:r>
            <a:r>
              <a:rPr lang="en-US" dirty="0" smtClean="0"/>
              <a:t> </a:t>
            </a:r>
            <a:r>
              <a:rPr lang="en-US" dirty="0" err="1" smtClean="0"/>
              <a:t>lezije</a:t>
            </a:r>
            <a:r>
              <a:rPr lang="en-US" dirty="0" smtClean="0"/>
              <a:t>, pre</a:t>
            </a:r>
            <a:r>
              <a:rPr lang="sr-Latn-RS" dirty="0" smtClean="0"/>
              <a:t>l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skafoidne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. </a:t>
            </a:r>
            <a:r>
              <a:rPr lang="en-US" dirty="0" err="1" smtClean="0"/>
              <a:t>Lečenje</a:t>
            </a:r>
            <a:r>
              <a:rPr lang="en-US" dirty="0" smtClean="0"/>
              <a:t> se </a:t>
            </a:r>
            <a:r>
              <a:rPr lang="en-US" dirty="0" err="1" smtClean="0"/>
              <a:t>sastoji</a:t>
            </a:r>
            <a:r>
              <a:rPr lang="en-US" dirty="0" smtClean="0"/>
              <a:t> u </a:t>
            </a:r>
            <a:r>
              <a:rPr lang="en-US" dirty="0" err="1" smtClean="0"/>
              <a:t>primeni</a:t>
            </a:r>
            <a:r>
              <a:rPr lang="en-US" dirty="0" smtClean="0"/>
              <a:t> </a:t>
            </a:r>
            <a:r>
              <a:rPr lang="en-US" dirty="0" err="1" smtClean="0"/>
              <a:t>bazičnih</a:t>
            </a:r>
            <a:r>
              <a:rPr lang="en-US" dirty="0" smtClean="0"/>
              <a:t> </a:t>
            </a:r>
            <a:r>
              <a:rPr lang="en-US" dirty="0" err="1" smtClean="0"/>
              <a:t>principa</a:t>
            </a:r>
            <a:r>
              <a:rPr lang="en-US" dirty="0" smtClean="0"/>
              <a:t> </a:t>
            </a:r>
            <a:r>
              <a:rPr lang="en-US" dirty="0" err="1" smtClean="0"/>
              <a:t>lečenja</a:t>
            </a:r>
            <a:r>
              <a:rPr lang="en-US" dirty="0" smtClean="0"/>
              <a:t> </a:t>
            </a:r>
            <a:r>
              <a:rPr lang="en-US" dirty="0" err="1" smtClean="0"/>
              <a:t>sportskih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Distorzije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interfalangealnih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zglobova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delovanja</a:t>
            </a:r>
            <a:r>
              <a:rPr lang="en-US" dirty="0" smtClean="0"/>
              <a:t> </a:t>
            </a:r>
            <a:r>
              <a:rPr lang="en-US" dirty="0" err="1" smtClean="0"/>
              <a:t>bočne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. </a:t>
            </a:r>
            <a:r>
              <a:rPr lang="en-US" dirty="0" err="1" smtClean="0"/>
              <a:t>Pošto</a:t>
            </a:r>
            <a:r>
              <a:rPr lang="en-US" dirty="0" smtClean="0"/>
              <a:t> </a:t>
            </a:r>
            <a:r>
              <a:rPr lang="en-US" dirty="0" err="1" smtClean="0"/>
              <a:t>ovde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kompezatorne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lumbrikalnih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interosalnih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, </a:t>
            </a:r>
            <a:r>
              <a:rPr lang="en-US" dirty="0" err="1" smtClean="0"/>
              <a:t>rezidualne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sr-Latn-R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poremete</a:t>
            </a:r>
            <a:r>
              <a:rPr lang="en-US" dirty="0" smtClean="0"/>
              <a:t> </a:t>
            </a:r>
            <a:r>
              <a:rPr lang="en-US" dirty="0" err="1" smtClean="0"/>
              <a:t>funkciju</a:t>
            </a:r>
            <a:r>
              <a:rPr lang="en-US" dirty="0" smtClean="0"/>
              <a:t> </a:t>
            </a:r>
            <a:r>
              <a:rPr lang="en-US" dirty="0" err="1" smtClean="0"/>
              <a:t>prsta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mekih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 </a:t>
            </a:r>
            <a:r>
              <a:rPr lang="en-US" dirty="0" err="1" smtClean="0"/>
              <a:t>delova</a:t>
            </a:r>
            <a:r>
              <a:rPr lang="en-US" dirty="0" smtClean="0"/>
              <a:t> </a:t>
            </a:r>
            <a:r>
              <a:rPr lang="en-US" dirty="0" err="1" smtClean="0"/>
              <a:t>ru</a:t>
            </a:r>
            <a:r>
              <a:rPr lang="sr-Latn-RS" dirty="0" smtClean="0"/>
              <a:t>čja i šake</a:t>
            </a:r>
            <a:endParaRPr lang="en-US" dirty="0"/>
          </a:p>
        </p:txBody>
      </p:sp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5486400"/>
            <a:ext cx="22860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Zatvorene povrede tetiva šake u sportista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Latn-RS" dirty="0" smtClean="0"/>
              <a:t>      </a:t>
            </a:r>
            <a:r>
              <a:rPr lang="en-US" sz="3400" dirty="0" err="1" smtClean="0"/>
              <a:t>Kod</a:t>
            </a:r>
            <a:r>
              <a:rPr lang="en-US" sz="3400" dirty="0" smtClean="0"/>
              <a:t> </a:t>
            </a:r>
            <a:r>
              <a:rPr lang="en-US" sz="3400" dirty="0" err="1" smtClean="0"/>
              <a:t>sportista</a:t>
            </a:r>
            <a:r>
              <a:rPr lang="en-US" sz="3400" dirty="0" smtClean="0"/>
              <a:t> se </a:t>
            </a:r>
            <a:r>
              <a:rPr lang="en-US" sz="3400" dirty="0" err="1" smtClean="0"/>
              <a:t>sreću</a:t>
            </a:r>
            <a:r>
              <a:rPr lang="en-US" sz="3400" dirty="0" smtClean="0"/>
              <a:t> </a:t>
            </a:r>
            <a:r>
              <a:rPr lang="en-US" sz="3400" dirty="0" err="1" smtClean="0"/>
              <a:t>najčešće</a:t>
            </a:r>
            <a:r>
              <a:rPr lang="en-US" sz="3400" dirty="0" smtClean="0"/>
              <a:t> </a:t>
            </a:r>
            <a:r>
              <a:rPr lang="en-US" sz="3400" dirty="0" err="1" smtClean="0"/>
              <a:t>sledeće</a:t>
            </a:r>
            <a:r>
              <a:rPr lang="en-US" sz="3400" dirty="0" smtClean="0"/>
              <a:t> </a:t>
            </a:r>
            <a:r>
              <a:rPr lang="en-US" sz="3400" dirty="0" err="1" smtClean="0"/>
              <a:t>vrste</a:t>
            </a:r>
            <a:r>
              <a:rPr lang="en-US" sz="3400" dirty="0" smtClean="0"/>
              <a:t> </a:t>
            </a:r>
            <a:r>
              <a:rPr lang="en-US" sz="3400" dirty="0" err="1" smtClean="0"/>
              <a:t>zatvorenih</a:t>
            </a:r>
            <a:r>
              <a:rPr lang="en-US" sz="3400" dirty="0" smtClean="0"/>
              <a:t> </a:t>
            </a:r>
            <a:r>
              <a:rPr lang="en-US" sz="3400" dirty="0" err="1" smtClean="0"/>
              <a:t>povreda</a:t>
            </a:r>
            <a:r>
              <a:rPr lang="en-US" sz="3400" dirty="0" smtClean="0"/>
              <a:t> </a:t>
            </a:r>
            <a:r>
              <a:rPr lang="en-US" sz="3400" dirty="0" err="1" smtClean="0"/>
              <a:t>tetiva</a:t>
            </a:r>
            <a:r>
              <a:rPr lang="en-US" sz="3400" dirty="0" smtClean="0"/>
              <a:t>:</a:t>
            </a:r>
          </a:p>
          <a:p>
            <a:pPr>
              <a:buNone/>
            </a:pPr>
            <a:r>
              <a:rPr lang="en-US" sz="3400" dirty="0" smtClean="0"/>
              <a:t> </a:t>
            </a:r>
          </a:p>
          <a:p>
            <a:pPr lvl="0"/>
            <a:r>
              <a:rPr lang="en-US" sz="3400" dirty="0" err="1" smtClean="0"/>
              <a:t>Maljičasti</a:t>
            </a:r>
            <a:r>
              <a:rPr lang="en-US" sz="3400" dirty="0" smtClean="0"/>
              <a:t> </a:t>
            </a:r>
            <a:r>
              <a:rPr lang="en-US" sz="3400" dirty="0" err="1" smtClean="0"/>
              <a:t>ili</a:t>
            </a:r>
            <a:r>
              <a:rPr lang="en-US" sz="3400" dirty="0" smtClean="0"/>
              <a:t> </a:t>
            </a:r>
            <a:r>
              <a:rPr lang="en-US" sz="3400" dirty="0" err="1" smtClean="0"/>
              <a:t>čekićasti</a:t>
            </a:r>
            <a:r>
              <a:rPr lang="en-US" sz="3400" dirty="0" smtClean="0"/>
              <a:t> </a:t>
            </a:r>
            <a:r>
              <a:rPr lang="en-US" sz="3400" dirty="0" err="1" smtClean="0"/>
              <a:t>deformitet</a:t>
            </a:r>
            <a:r>
              <a:rPr lang="en-US" sz="3400" dirty="0" smtClean="0"/>
              <a:t> (</a:t>
            </a:r>
            <a:r>
              <a:rPr lang="en-US" sz="3400" dirty="0" err="1" smtClean="0"/>
              <a:t>Malet</a:t>
            </a:r>
            <a:r>
              <a:rPr lang="en-US" sz="3400" dirty="0" smtClean="0"/>
              <a:t> finger, baseball finger)</a:t>
            </a:r>
          </a:p>
          <a:p>
            <a:pPr lvl="0"/>
            <a:r>
              <a:rPr lang="en-US" sz="3400" dirty="0" err="1" smtClean="0"/>
              <a:t>Deformitet</a:t>
            </a:r>
            <a:r>
              <a:rPr lang="en-US" sz="3400" dirty="0" smtClean="0"/>
              <a:t> u </a:t>
            </a:r>
            <a:r>
              <a:rPr lang="en-US" sz="3400" dirty="0" err="1" smtClean="0"/>
              <a:t>vidu</a:t>
            </a:r>
            <a:r>
              <a:rPr lang="en-US" sz="3400" dirty="0" smtClean="0"/>
              <a:t> </a:t>
            </a:r>
            <a:r>
              <a:rPr lang="en-US" sz="3400" dirty="0" err="1" smtClean="0"/>
              <a:t>rupice</a:t>
            </a:r>
            <a:r>
              <a:rPr lang="en-US" sz="3400" dirty="0" smtClean="0"/>
              <a:t> </a:t>
            </a:r>
            <a:r>
              <a:rPr lang="en-US" sz="3400" dirty="0" err="1" smtClean="0"/>
              <a:t>za</a:t>
            </a:r>
            <a:r>
              <a:rPr lang="en-US" sz="3400" dirty="0" smtClean="0"/>
              <a:t> </a:t>
            </a:r>
            <a:r>
              <a:rPr lang="en-US" sz="3400" dirty="0" err="1" smtClean="0"/>
              <a:t>dugme</a:t>
            </a:r>
            <a:r>
              <a:rPr lang="en-US" sz="3400" dirty="0" smtClean="0"/>
              <a:t> (Boutonniere, </a:t>
            </a:r>
            <a:r>
              <a:rPr lang="en-US" sz="3400" dirty="0" err="1" smtClean="0"/>
              <a:t>buttonbole</a:t>
            </a:r>
            <a:r>
              <a:rPr lang="en-US" sz="3400" dirty="0" smtClean="0"/>
              <a:t> deformity)</a:t>
            </a:r>
          </a:p>
          <a:p>
            <a:pPr lvl="0"/>
            <a:r>
              <a:rPr lang="en-US" sz="3400" dirty="0" err="1" smtClean="0"/>
              <a:t>Ruptura</a:t>
            </a:r>
            <a:r>
              <a:rPr lang="en-US" sz="3400" dirty="0" smtClean="0"/>
              <a:t> </a:t>
            </a:r>
            <a:r>
              <a:rPr lang="en-US" sz="3400" dirty="0" err="1" smtClean="0"/>
              <a:t>završnog</a:t>
            </a:r>
            <a:r>
              <a:rPr lang="en-US" sz="3400" dirty="0" smtClean="0"/>
              <a:t> </a:t>
            </a:r>
            <a:r>
              <a:rPr lang="en-US" sz="3400" dirty="0" err="1" smtClean="0"/>
              <a:t>dela</a:t>
            </a:r>
            <a:r>
              <a:rPr lang="en-US" sz="3400" dirty="0" smtClean="0"/>
              <a:t> </a:t>
            </a:r>
            <a:r>
              <a:rPr lang="en-US" sz="3400" dirty="0" err="1" smtClean="0"/>
              <a:t>fleksornog</a:t>
            </a:r>
            <a:r>
              <a:rPr lang="en-US" sz="3400" dirty="0" smtClean="0"/>
              <a:t> </a:t>
            </a:r>
            <a:r>
              <a:rPr lang="en-US" sz="3400" dirty="0" err="1" smtClean="0"/>
              <a:t>sistema</a:t>
            </a:r>
            <a:endParaRPr lang="en-US" sz="3400" dirty="0" smtClean="0"/>
          </a:p>
          <a:p>
            <a:pPr lvl="0"/>
            <a:r>
              <a:rPr lang="en-US" sz="3400" dirty="0" err="1" smtClean="0"/>
              <a:t>Morbus</a:t>
            </a:r>
            <a:r>
              <a:rPr lang="en-US" sz="3400" dirty="0" smtClean="0"/>
              <a:t> De </a:t>
            </a:r>
            <a:r>
              <a:rPr lang="en-US" sz="3400" dirty="0" err="1" smtClean="0"/>
              <a:t>Quervaine</a:t>
            </a:r>
            <a:endParaRPr lang="en-US" sz="3400" dirty="0" smtClean="0"/>
          </a:p>
          <a:p>
            <a:pPr lvl="0"/>
            <a:r>
              <a:rPr lang="en-US" sz="3400" dirty="0" err="1" smtClean="0"/>
              <a:t>Peritendinitis</a:t>
            </a:r>
            <a:r>
              <a:rPr lang="en-US" sz="3400" dirty="0" smtClean="0"/>
              <a:t> </a:t>
            </a:r>
            <a:r>
              <a:rPr lang="en-US" sz="3400" dirty="0" err="1" smtClean="0"/>
              <a:t>crepitans</a:t>
            </a:r>
            <a:endParaRPr lang="en-US" sz="3400" dirty="0" smtClean="0"/>
          </a:p>
          <a:p>
            <a:pPr lvl="0"/>
            <a:r>
              <a:rPr lang="en-US" sz="3400" dirty="0" err="1" smtClean="0"/>
              <a:t>Tendovaginitis</a:t>
            </a:r>
            <a:r>
              <a:rPr lang="en-US" sz="3400" dirty="0" smtClean="0"/>
              <a:t> </a:t>
            </a:r>
            <a:r>
              <a:rPr lang="en-US" sz="3400" dirty="0" err="1" smtClean="0"/>
              <a:t>stenosans</a:t>
            </a:r>
            <a:endParaRPr lang="en-US" sz="3400" dirty="0" smtClean="0"/>
          </a:p>
          <a:p>
            <a:pPr lvl="0"/>
            <a:r>
              <a:rPr lang="en-US" sz="3400" dirty="0" err="1" smtClean="0"/>
              <a:t>Prekid</a:t>
            </a:r>
            <a:r>
              <a:rPr lang="en-US" sz="3400" dirty="0" smtClean="0"/>
              <a:t> </a:t>
            </a:r>
            <a:r>
              <a:rPr lang="en-US" sz="3400" dirty="0" err="1" smtClean="0"/>
              <a:t>tetive</a:t>
            </a:r>
            <a:r>
              <a:rPr lang="en-US" sz="3400" dirty="0" smtClean="0"/>
              <a:t> </a:t>
            </a:r>
            <a:r>
              <a:rPr lang="en-US" sz="3400" dirty="0" err="1" smtClean="0"/>
              <a:t>dugog</a:t>
            </a:r>
            <a:r>
              <a:rPr lang="en-US" sz="3400" dirty="0" smtClean="0"/>
              <a:t> </a:t>
            </a:r>
            <a:r>
              <a:rPr lang="en-US" sz="3400" dirty="0" err="1" smtClean="0"/>
              <a:t>opružača</a:t>
            </a:r>
            <a:r>
              <a:rPr lang="en-US" sz="3400" dirty="0" smtClean="0"/>
              <a:t> </a:t>
            </a:r>
            <a:r>
              <a:rPr lang="en-US" sz="3400" dirty="0" err="1" smtClean="0"/>
              <a:t>palca</a:t>
            </a: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 </a:t>
            </a:r>
          </a:p>
          <a:p>
            <a:endParaRPr lang="en-US" dirty="0"/>
          </a:p>
        </p:txBody>
      </p:sp>
      <p:pic>
        <p:nvPicPr>
          <p:cNvPr id="5" name="Picture 4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191000"/>
            <a:ext cx="3114675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nuelni-misicni-test-misici-sake-hand-muscle-testing-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Maljičasti ili čekićasti deformitet prsta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3000" dirty="0" smtClean="0"/>
              <a:t>Ova </a:t>
            </a:r>
            <a:r>
              <a:rPr lang="en-US" sz="3000" dirty="0" err="1" smtClean="0"/>
              <a:t>vrsta</a:t>
            </a:r>
            <a:r>
              <a:rPr lang="en-US" sz="3000" dirty="0" smtClean="0"/>
              <a:t> </a:t>
            </a:r>
            <a:r>
              <a:rPr lang="en-US" sz="3000" dirty="0" err="1" smtClean="0"/>
              <a:t>deformiteta</a:t>
            </a:r>
            <a:r>
              <a:rPr lang="en-US" sz="3000" dirty="0" smtClean="0"/>
              <a:t> se </a:t>
            </a:r>
            <a:r>
              <a:rPr lang="en-US" sz="3000" dirty="0" err="1" smtClean="0"/>
              <a:t>najčešće</a:t>
            </a:r>
            <a:r>
              <a:rPr lang="en-US" sz="3000" dirty="0" smtClean="0"/>
              <a:t> </a:t>
            </a:r>
            <a:r>
              <a:rPr lang="en-US" sz="3000" dirty="0" err="1" smtClean="0"/>
              <a:t>sreće</a:t>
            </a:r>
            <a:r>
              <a:rPr lang="en-US" sz="3000" dirty="0" smtClean="0"/>
              <a:t> u </a:t>
            </a:r>
            <a:r>
              <a:rPr lang="en-US" sz="3000" dirty="0" err="1" smtClean="0"/>
              <a:t>sportskim</a:t>
            </a:r>
            <a:r>
              <a:rPr lang="en-US" sz="3000" dirty="0" smtClean="0"/>
              <a:t> </a:t>
            </a:r>
            <a:r>
              <a:rPr lang="en-US" sz="3000" dirty="0" err="1" smtClean="0"/>
              <a:t>igrama</a:t>
            </a:r>
            <a:r>
              <a:rPr lang="en-US" sz="3000" dirty="0" smtClean="0"/>
              <a:t> </a:t>
            </a:r>
            <a:r>
              <a:rPr lang="en-US" sz="3000" dirty="0" err="1" smtClean="0"/>
              <a:t>sa</a:t>
            </a:r>
            <a:r>
              <a:rPr lang="en-US" sz="3000" dirty="0" smtClean="0"/>
              <a:t> </a:t>
            </a:r>
            <a:r>
              <a:rPr lang="en-US" sz="3000" dirty="0" err="1" smtClean="0"/>
              <a:t>loptom</a:t>
            </a:r>
            <a:r>
              <a:rPr lang="en-US" sz="3000" dirty="0" smtClean="0"/>
              <a:t>. </a:t>
            </a:r>
            <a:r>
              <a:rPr lang="en-US" sz="3000" dirty="0" err="1" smtClean="0"/>
              <a:t>Ovo</a:t>
            </a:r>
            <a:r>
              <a:rPr lang="en-US" sz="3000" dirty="0" smtClean="0"/>
              <a:t> se </a:t>
            </a:r>
            <a:r>
              <a:rPr lang="en-US" sz="3000" dirty="0" err="1" smtClean="0"/>
              <a:t>dešava</a:t>
            </a:r>
            <a:r>
              <a:rPr lang="en-US" sz="3000" dirty="0" smtClean="0"/>
              <a:t> </a:t>
            </a:r>
            <a:r>
              <a:rPr lang="en-US" sz="3000" dirty="0" err="1" smtClean="0"/>
              <a:t>zato</a:t>
            </a:r>
            <a:r>
              <a:rPr lang="en-US" sz="3000" dirty="0" smtClean="0"/>
              <a:t> </a:t>
            </a:r>
            <a:r>
              <a:rPr lang="en-US" sz="3000" dirty="0" err="1" smtClean="0"/>
              <a:t>što</a:t>
            </a:r>
            <a:r>
              <a:rPr lang="en-US" sz="3000" dirty="0" smtClean="0"/>
              <a:t> se </a:t>
            </a:r>
            <a:r>
              <a:rPr lang="en-US" sz="3000" dirty="0" err="1" smtClean="0"/>
              <a:t>longitudinalna</a:t>
            </a:r>
            <a:r>
              <a:rPr lang="en-US" sz="3000" dirty="0" smtClean="0"/>
              <a:t> </a:t>
            </a:r>
            <a:r>
              <a:rPr lang="en-US" sz="3000" dirty="0" err="1" smtClean="0"/>
              <a:t>sila</a:t>
            </a:r>
            <a:r>
              <a:rPr lang="en-US" sz="3000" dirty="0" smtClean="0"/>
              <a:t> </a:t>
            </a:r>
            <a:r>
              <a:rPr lang="en-US" sz="3000" dirty="0" err="1" smtClean="0"/>
              <a:t>koja</a:t>
            </a:r>
            <a:r>
              <a:rPr lang="en-US" sz="3000" dirty="0" smtClean="0"/>
              <a:t> </a:t>
            </a:r>
            <a:r>
              <a:rPr lang="en-US" sz="3000" dirty="0" err="1" smtClean="0"/>
              <a:t>deluje</a:t>
            </a:r>
            <a:r>
              <a:rPr lang="en-US" sz="3000" dirty="0" smtClean="0"/>
              <a:t> </a:t>
            </a:r>
            <a:r>
              <a:rPr lang="en-US" sz="3000" dirty="0" err="1" smtClean="0"/>
              <a:t>od</a:t>
            </a:r>
            <a:r>
              <a:rPr lang="en-US" sz="3000" dirty="0" smtClean="0"/>
              <a:t> </a:t>
            </a:r>
            <a:r>
              <a:rPr lang="en-US" sz="3000" dirty="0" err="1" smtClean="0"/>
              <a:t>vrha</a:t>
            </a:r>
            <a:r>
              <a:rPr lang="en-US" sz="3000" dirty="0" smtClean="0"/>
              <a:t> </a:t>
            </a:r>
            <a:r>
              <a:rPr lang="en-US" sz="3000" dirty="0" err="1" smtClean="0"/>
              <a:t>prsta</a:t>
            </a:r>
            <a:r>
              <a:rPr lang="en-US" sz="3000" dirty="0" smtClean="0"/>
              <a:t>, </a:t>
            </a:r>
            <a:r>
              <a:rPr lang="en-US" sz="3000" dirty="0" err="1" smtClean="0"/>
              <a:t>pretvara</a:t>
            </a:r>
            <a:r>
              <a:rPr lang="en-US" sz="3000" dirty="0" smtClean="0"/>
              <a:t> u </a:t>
            </a:r>
            <a:r>
              <a:rPr lang="en-US" sz="3000" dirty="0" err="1" smtClean="0"/>
              <a:t>akutnu</a:t>
            </a:r>
            <a:r>
              <a:rPr lang="en-US" sz="3000" dirty="0" smtClean="0"/>
              <a:t> </a:t>
            </a:r>
            <a:r>
              <a:rPr lang="en-US" sz="3000" dirty="0" err="1" smtClean="0"/>
              <a:t>fleksionu</a:t>
            </a:r>
            <a:r>
              <a:rPr lang="en-US" sz="3000" dirty="0" smtClean="0"/>
              <a:t> </a:t>
            </a:r>
            <a:r>
              <a:rPr lang="en-US" sz="3000" dirty="0" err="1" smtClean="0"/>
              <a:t>silu</a:t>
            </a:r>
            <a:r>
              <a:rPr lang="en-US" sz="3000" dirty="0" smtClean="0"/>
              <a:t>. </a:t>
            </a:r>
            <a:r>
              <a:rPr lang="en-US" sz="3000" dirty="0" err="1" smtClean="0"/>
              <a:t>Deformitet</a:t>
            </a:r>
            <a:r>
              <a:rPr lang="en-US" sz="3000" dirty="0" smtClean="0"/>
              <a:t> se </a:t>
            </a:r>
            <a:r>
              <a:rPr lang="en-US" sz="3000" dirty="0" err="1" smtClean="0"/>
              <a:t>karakteriše</a:t>
            </a:r>
            <a:r>
              <a:rPr lang="en-US" sz="3000" dirty="0" smtClean="0"/>
              <a:t> time </a:t>
            </a:r>
            <a:r>
              <a:rPr lang="en-US" sz="3000" dirty="0" err="1" smtClean="0"/>
              <a:t>što</a:t>
            </a:r>
            <a:r>
              <a:rPr lang="en-US" sz="3000" dirty="0" smtClean="0"/>
              <a:t> </a:t>
            </a:r>
            <a:r>
              <a:rPr lang="en-US" sz="3000" dirty="0" err="1" smtClean="0"/>
              <a:t>distalna</a:t>
            </a:r>
            <a:r>
              <a:rPr lang="en-US" sz="3000" dirty="0" smtClean="0"/>
              <a:t> </a:t>
            </a:r>
            <a:r>
              <a:rPr lang="en-US" sz="3000" dirty="0" err="1" smtClean="0"/>
              <a:t>falanga</a:t>
            </a:r>
            <a:r>
              <a:rPr lang="en-US" sz="3000" dirty="0" smtClean="0"/>
              <a:t> </a:t>
            </a:r>
            <a:r>
              <a:rPr lang="en-US" sz="3000" dirty="0" err="1" smtClean="0"/>
              <a:t>prsta</a:t>
            </a:r>
            <a:r>
              <a:rPr lang="en-US" sz="3000" dirty="0" smtClean="0"/>
              <a:t> </a:t>
            </a:r>
            <a:r>
              <a:rPr lang="en-US" sz="3000" dirty="0" err="1" smtClean="0"/>
              <a:t>klone</a:t>
            </a:r>
            <a:r>
              <a:rPr lang="en-US" sz="3000" dirty="0" smtClean="0"/>
              <a:t> u </a:t>
            </a:r>
            <a:r>
              <a:rPr lang="en-US" sz="3000" dirty="0" err="1" smtClean="0"/>
              <a:t>fleksiju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ne </a:t>
            </a:r>
            <a:r>
              <a:rPr lang="en-US" sz="3000" dirty="0" err="1" smtClean="0"/>
              <a:t>može</a:t>
            </a:r>
            <a:r>
              <a:rPr lang="en-US" sz="3000" dirty="0" smtClean="0"/>
              <a:t> se </a:t>
            </a:r>
            <a:r>
              <a:rPr lang="en-US" sz="3000" dirty="0" err="1" smtClean="0"/>
              <a:t>aktivno</a:t>
            </a:r>
            <a:r>
              <a:rPr lang="en-US" sz="3000" dirty="0" smtClean="0"/>
              <a:t> </a:t>
            </a:r>
            <a:r>
              <a:rPr lang="en-US" sz="3000" dirty="0" err="1" smtClean="0"/>
              <a:t>opružiti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err="1" smtClean="0"/>
              <a:t>Ukoliko</a:t>
            </a:r>
            <a:r>
              <a:rPr lang="en-US" sz="3000" dirty="0" smtClean="0"/>
              <a:t> je fragment </a:t>
            </a:r>
            <a:r>
              <a:rPr lang="en-US" sz="3000" dirty="0" err="1" smtClean="0"/>
              <a:t>kosti</a:t>
            </a:r>
            <a:r>
              <a:rPr lang="en-US" sz="3000" dirty="0" smtClean="0"/>
              <a:t> </a:t>
            </a:r>
            <a:r>
              <a:rPr lang="en-US" sz="3000" dirty="0" err="1" smtClean="0"/>
              <a:t>na</a:t>
            </a:r>
            <a:r>
              <a:rPr lang="en-US" sz="3000" dirty="0" smtClean="0"/>
              <a:t> </a:t>
            </a:r>
            <a:r>
              <a:rPr lang="en-US" sz="3000" dirty="0" err="1" smtClean="0"/>
              <a:t>tetivi</a:t>
            </a:r>
            <a:r>
              <a:rPr lang="en-US" sz="3000" dirty="0" smtClean="0"/>
              <a:t> </a:t>
            </a:r>
            <a:r>
              <a:rPr lang="en-US" sz="3000" dirty="0" err="1" smtClean="0"/>
              <a:t>mali</a:t>
            </a:r>
            <a:r>
              <a:rPr lang="en-US" sz="3000" dirty="0" smtClean="0"/>
              <a:t> </a:t>
            </a:r>
            <a:r>
              <a:rPr lang="en-US" sz="3000" dirty="0" err="1" smtClean="0"/>
              <a:t>lečenje</a:t>
            </a:r>
            <a:r>
              <a:rPr lang="en-US" sz="3000" dirty="0" smtClean="0"/>
              <a:t> je </a:t>
            </a:r>
            <a:r>
              <a:rPr lang="en-US" sz="3000" dirty="0" err="1" smtClean="0"/>
              <a:t>neoperativno</a:t>
            </a:r>
            <a:r>
              <a:rPr lang="en-US" sz="3000" dirty="0" smtClean="0"/>
              <a:t>.</a:t>
            </a:r>
          </a:p>
          <a:p>
            <a:pPr algn="just"/>
            <a:r>
              <a:rPr lang="sr-Latn-RS" sz="3000" dirty="0" smtClean="0"/>
              <a:t> </a:t>
            </a:r>
            <a:r>
              <a:rPr lang="en-US" sz="3000" dirty="0" err="1" smtClean="0"/>
              <a:t>Imobilizacija</a:t>
            </a:r>
            <a:r>
              <a:rPr lang="en-US" sz="3000" dirty="0" smtClean="0"/>
              <a:t> se </a:t>
            </a:r>
            <a:r>
              <a:rPr lang="en-US" sz="3000" dirty="0" err="1" smtClean="0"/>
              <a:t>preporučuje</a:t>
            </a:r>
            <a:r>
              <a:rPr lang="en-US" sz="3000" dirty="0" smtClean="0"/>
              <a:t> u </a:t>
            </a:r>
            <a:r>
              <a:rPr lang="en-US" sz="3000" dirty="0" err="1" smtClean="0"/>
              <a:t>trajanju</a:t>
            </a:r>
            <a:r>
              <a:rPr lang="en-US" sz="3000" dirty="0" smtClean="0"/>
              <a:t> </a:t>
            </a:r>
            <a:r>
              <a:rPr lang="en-US" sz="3000" dirty="0" err="1" smtClean="0"/>
              <a:t>od</a:t>
            </a:r>
            <a:r>
              <a:rPr lang="en-US" sz="3000" dirty="0" smtClean="0"/>
              <a:t> 3 do 4 </a:t>
            </a:r>
            <a:r>
              <a:rPr lang="en-US" sz="3000" dirty="0" err="1" smtClean="0"/>
              <a:t>nedelje</a:t>
            </a:r>
            <a:r>
              <a:rPr lang="en-US" sz="3000" dirty="0" smtClean="0"/>
              <a:t>, </a:t>
            </a:r>
            <a:r>
              <a:rPr lang="en-US" sz="3000" dirty="0" err="1" smtClean="0"/>
              <a:t>maksimum</a:t>
            </a:r>
            <a:r>
              <a:rPr lang="en-US" sz="3000" dirty="0" smtClean="0"/>
              <a:t> 6 </a:t>
            </a:r>
            <a:r>
              <a:rPr lang="en-US" sz="3000" dirty="0" err="1" smtClean="0"/>
              <a:t>nedelja</a:t>
            </a:r>
            <a:r>
              <a:rPr lang="en-US" sz="30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5562600"/>
            <a:ext cx="3359198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Deformitet u vidu rupice za dugme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en-US" dirty="0" smtClean="0"/>
          </a:p>
          <a:p>
            <a:pPr algn="just"/>
            <a:r>
              <a:rPr lang="en-US" sz="3000" dirty="0" smtClean="0"/>
              <a:t>Je </a:t>
            </a:r>
            <a:r>
              <a:rPr lang="en-US" sz="3000" dirty="0" err="1" smtClean="0"/>
              <a:t>druga</a:t>
            </a:r>
            <a:r>
              <a:rPr lang="en-US" sz="3000" dirty="0" smtClean="0"/>
              <a:t> </a:t>
            </a:r>
            <a:r>
              <a:rPr lang="en-US" sz="3000" dirty="0" err="1" smtClean="0"/>
              <a:t>po</a:t>
            </a:r>
            <a:r>
              <a:rPr lang="en-US" sz="3000" dirty="0" smtClean="0"/>
              <a:t> </a:t>
            </a:r>
            <a:r>
              <a:rPr lang="en-US" sz="3000" dirty="0" err="1" smtClean="0"/>
              <a:t>učestalosti</a:t>
            </a:r>
            <a:r>
              <a:rPr lang="en-US" sz="3000" dirty="0" smtClean="0"/>
              <a:t> </a:t>
            </a:r>
            <a:r>
              <a:rPr lang="en-US" sz="3000" dirty="0" err="1" smtClean="0"/>
              <a:t>povreda</a:t>
            </a:r>
            <a:r>
              <a:rPr lang="en-US" sz="3000" dirty="0" smtClean="0"/>
              <a:t> </a:t>
            </a:r>
            <a:r>
              <a:rPr lang="en-US" sz="3000" dirty="0" err="1" smtClean="0"/>
              <a:t>ekstenzionog</a:t>
            </a:r>
            <a:r>
              <a:rPr lang="en-US" sz="3000" dirty="0" smtClean="0"/>
              <a:t> </a:t>
            </a:r>
            <a:r>
              <a:rPr lang="en-US" sz="3000" dirty="0" err="1" smtClean="0"/>
              <a:t>aparata</a:t>
            </a:r>
            <a:r>
              <a:rPr lang="en-US" sz="3000" dirty="0" smtClean="0"/>
              <a:t> </a:t>
            </a:r>
            <a:r>
              <a:rPr lang="en-US" sz="3000" dirty="0" err="1" smtClean="0"/>
              <a:t>prstiju</a:t>
            </a:r>
            <a:r>
              <a:rPr lang="en-US" sz="3000" dirty="0" smtClean="0"/>
              <a:t>. </a:t>
            </a:r>
            <a:r>
              <a:rPr lang="en-US" sz="3000" dirty="0" err="1" smtClean="0"/>
              <a:t>Nastaje</a:t>
            </a:r>
            <a:r>
              <a:rPr lang="en-US" sz="3000" dirty="0" smtClean="0"/>
              <a:t> </a:t>
            </a:r>
            <a:r>
              <a:rPr lang="en-US" sz="3000" dirty="0" err="1" smtClean="0"/>
              <a:t>pri</a:t>
            </a:r>
            <a:r>
              <a:rPr lang="en-US" sz="3000" dirty="0" smtClean="0"/>
              <a:t> </a:t>
            </a:r>
            <a:r>
              <a:rPr lang="en-US" sz="3000" dirty="0" err="1" smtClean="0"/>
              <a:t>nagloj</a:t>
            </a:r>
            <a:r>
              <a:rPr lang="en-US" sz="3000" dirty="0" smtClean="0"/>
              <a:t> </a:t>
            </a:r>
            <a:r>
              <a:rPr lang="en-US" sz="3000" dirty="0" err="1" smtClean="0"/>
              <a:t>forsiranoj</a:t>
            </a:r>
            <a:r>
              <a:rPr lang="en-US" sz="3000" dirty="0" smtClean="0"/>
              <a:t> </a:t>
            </a:r>
            <a:r>
              <a:rPr lang="en-US" sz="3000" dirty="0" err="1" smtClean="0"/>
              <a:t>fleksiji</a:t>
            </a:r>
            <a:r>
              <a:rPr lang="en-US" sz="3000" dirty="0" smtClean="0"/>
              <a:t> </a:t>
            </a:r>
            <a:r>
              <a:rPr lang="en-US" sz="3000" dirty="0" err="1" smtClean="0"/>
              <a:t>prsta</a:t>
            </a:r>
            <a:r>
              <a:rPr lang="en-US" sz="3000" dirty="0" smtClean="0"/>
              <a:t> </a:t>
            </a:r>
            <a:r>
              <a:rPr lang="en-US" sz="3000" dirty="0" err="1" smtClean="0"/>
              <a:t>ili</a:t>
            </a:r>
            <a:r>
              <a:rPr lang="en-US" sz="3000" dirty="0" smtClean="0"/>
              <a:t> </a:t>
            </a:r>
            <a:r>
              <a:rPr lang="en-US" sz="3000" dirty="0" err="1" smtClean="0"/>
              <a:t>prignječenj</a:t>
            </a:r>
            <a:r>
              <a:rPr lang="sr-Latn-RS" sz="3000" dirty="0" smtClean="0"/>
              <a:t>a</a:t>
            </a:r>
            <a:r>
              <a:rPr lang="en-US" sz="3000" dirty="0" smtClean="0"/>
              <a:t>,</a:t>
            </a:r>
            <a:r>
              <a:rPr lang="sr-Latn-RS" sz="3000" dirty="0" smtClean="0"/>
              <a:t> </a:t>
            </a:r>
            <a:r>
              <a:rPr lang="en-US" sz="3000" dirty="0" err="1" smtClean="0"/>
              <a:t>kada</a:t>
            </a:r>
            <a:r>
              <a:rPr lang="en-US" sz="3000" dirty="0" smtClean="0"/>
              <a:t> </a:t>
            </a:r>
            <a:r>
              <a:rPr lang="en-US" sz="3000" dirty="0" err="1" smtClean="0"/>
              <a:t>dolazi</a:t>
            </a:r>
            <a:r>
              <a:rPr lang="en-US" sz="3000" dirty="0" smtClean="0"/>
              <a:t> do </a:t>
            </a:r>
            <a:r>
              <a:rPr lang="en-US" sz="3000" dirty="0" err="1" smtClean="0"/>
              <a:t>centralnog</a:t>
            </a:r>
            <a:r>
              <a:rPr lang="en-US" sz="3000" dirty="0" smtClean="0"/>
              <a:t> </a:t>
            </a:r>
            <a:r>
              <a:rPr lang="en-US" sz="3000" dirty="0" err="1" smtClean="0"/>
              <a:t>rascepa</a:t>
            </a:r>
            <a:r>
              <a:rPr lang="en-US" sz="3000" dirty="0" smtClean="0"/>
              <a:t> </a:t>
            </a:r>
            <a:r>
              <a:rPr lang="en-US" sz="3000" dirty="0" err="1" smtClean="0"/>
              <a:t>ekstenzorne</a:t>
            </a:r>
            <a:r>
              <a:rPr lang="en-US" sz="3000" dirty="0" smtClean="0"/>
              <a:t> </a:t>
            </a:r>
            <a:r>
              <a:rPr lang="en-US" sz="3000" dirty="0" err="1" smtClean="0"/>
              <a:t>kapuljače</a:t>
            </a:r>
            <a:r>
              <a:rPr lang="en-US" sz="3000" dirty="0" smtClean="0"/>
              <a:t> u </a:t>
            </a:r>
            <a:r>
              <a:rPr lang="en-US" sz="3000" dirty="0" err="1" smtClean="0"/>
              <a:t>nivou</a:t>
            </a:r>
            <a:r>
              <a:rPr lang="en-US" sz="3000" dirty="0" smtClean="0"/>
              <a:t> </a:t>
            </a:r>
            <a:r>
              <a:rPr lang="en-US" sz="3000" dirty="0" err="1" smtClean="0"/>
              <a:t>proksimalnog</a:t>
            </a:r>
            <a:r>
              <a:rPr lang="en-US" sz="3000" dirty="0" smtClean="0"/>
              <a:t> </a:t>
            </a:r>
            <a:r>
              <a:rPr lang="en-US" sz="3000" dirty="0" err="1" smtClean="0"/>
              <a:t>interfalangealnog</a:t>
            </a:r>
            <a:r>
              <a:rPr lang="en-US" sz="3000" dirty="0" smtClean="0"/>
              <a:t> </a:t>
            </a:r>
            <a:r>
              <a:rPr lang="en-US" sz="3000" dirty="0" err="1" smtClean="0"/>
              <a:t>zgloba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err="1" smtClean="0"/>
              <a:t>Lečenje</a:t>
            </a:r>
            <a:r>
              <a:rPr lang="en-US" sz="3000" dirty="0" smtClean="0"/>
              <a:t> se </a:t>
            </a:r>
            <a:r>
              <a:rPr lang="en-US" sz="3000" dirty="0" err="1" smtClean="0"/>
              <a:t>sastoji</a:t>
            </a:r>
            <a:r>
              <a:rPr lang="en-US" sz="3000" dirty="0" smtClean="0"/>
              <a:t> u </a:t>
            </a:r>
            <a:r>
              <a:rPr lang="en-US" sz="3000" dirty="0" err="1" smtClean="0"/>
              <a:t>imobilizaciji</a:t>
            </a:r>
            <a:r>
              <a:rPr lang="en-US" sz="3000" dirty="0" smtClean="0"/>
              <a:t> </a:t>
            </a:r>
            <a:r>
              <a:rPr lang="en-US" sz="3000" dirty="0" err="1" smtClean="0"/>
              <a:t>proksimalnog</a:t>
            </a:r>
            <a:r>
              <a:rPr lang="en-US" sz="3000" dirty="0" smtClean="0"/>
              <a:t> </a:t>
            </a:r>
            <a:r>
              <a:rPr lang="en-US" sz="3000" dirty="0" err="1" smtClean="0"/>
              <a:t>iterfalangealnog</a:t>
            </a:r>
            <a:r>
              <a:rPr lang="en-US" sz="3000" dirty="0" smtClean="0"/>
              <a:t> </a:t>
            </a:r>
            <a:r>
              <a:rPr lang="en-US" sz="3000" dirty="0" err="1" smtClean="0"/>
              <a:t>zgloba</a:t>
            </a:r>
            <a:r>
              <a:rPr lang="en-US" sz="3000" dirty="0" smtClean="0"/>
              <a:t> u </a:t>
            </a:r>
            <a:r>
              <a:rPr lang="en-US" sz="3000" dirty="0" err="1" smtClean="0"/>
              <a:t>punoj</a:t>
            </a:r>
            <a:r>
              <a:rPr lang="en-US" sz="3000" dirty="0" smtClean="0"/>
              <a:t> </a:t>
            </a:r>
            <a:r>
              <a:rPr lang="en-US" sz="3000" dirty="0" err="1" smtClean="0"/>
              <a:t>ekstenziji</a:t>
            </a:r>
            <a:r>
              <a:rPr lang="en-US" sz="3000" dirty="0" smtClean="0"/>
              <a:t> u </a:t>
            </a:r>
            <a:r>
              <a:rPr lang="en-US" sz="3000" dirty="0" err="1" smtClean="0"/>
              <a:t>trajanju</a:t>
            </a:r>
            <a:r>
              <a:rPr lang="en-US" sz="3000" dirty="0" smtClean="0"/>
              <a:t> </a:t>
            </a:r>
            <a:r>
              <a:rPr lang="en-US" sz="3000" dirty="0" err="1" smtClean="0"/>
              <a:t>od</a:t>
            </a:r>
            <a:r>
              <a:rPr lang="en-US" sz="3000" dirty="0" smtClean="0"/>
              <a:t> 8 </a:t>
            </a:r>
            <a:r>
              <a:rPr lang="en-US" sz="3000" dirty="0" err="1" smtClean="0"/>
              <a:t>nedelja</a:t>
            </a:r>
            <a:r>
              <a:rPr lang="en-US" sz="3000" dirty="0" smtClean="0"/>
              <a:t>, </a:t>
            </a:r>
            <a:r>
              <a:rPr lang="en-US" sz="3000" dirty="0" err="1" smtClean="0"/>
              <a:t>posle</a:t>
            </a:r>
            <a:r>
              <a:rPr lang="en-US" sz="3000" dirty="0" smtClean="0"/>
              <a:t> </a:t>
            </a:r>
            <a:r>
              <a:rPr lang="en-US" sz="3000" dirty="0" err="1" smtClean="0"/>
              <a:t>još</a:t>
            </a:r>
            <a:r>
              <a:rPr lang="en-US" sz="3000" dirty="0" smtClean="0"/>
              <a:t> 4 </a:t>
            </a:r>
            <a:r>
              <a:rPr lang="en-US" sz="3000" dirty="0" err="1" smtClean="0"/>
              <a:t>nedelje</a:t>
            </a:r>
            <a:r>
              <a:rPr lang="en-US" sz="3000" dirty="0" smtClean="0"/>
              <a:t> se </a:t>
            </a:r>
            <a:r>
              <a:rPr lang="en-US" sz="3000" dirty="0" err="1" smtClean="0"/>
              <a:t>nosi</a:t>
            </a:r>
            <a:r>
              <a:rPr lang="en-US" sz="3000" dirty="0" smtClean="0"/>
              <a:t> </a:t>
            </a:r>
            <a:r>
              <a:rPr lang="en-US" sz="3000" dirty="0" err="1" smtClean="0"/>
              <a:t>imobilizacija</a:t>
            </a:r>
            <a:r>
              <a:rPr lang="en-US" sz="3000" dirty="0" smtClean="0"/>
              <a:t> </a:t>
            </a:r>
            <a:r>
              <a:rPr lang="en-US" sz="3000" dirty="0" err="1" smtClean="0"/>
              <a:t>noću</a:t>
            </a:r>
            <a:r>
              <a:rPr lang="en-US" sz="30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sr-Latn-RS" dirty="0" smtClean="0">
                <a:latin typeface="+mn-lt"/>
              </a:rPr>
              <a:t/>
            </a:r>
            <a:br>
              <a:rPr lang="sr-Latn-R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Ruptura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završnog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fleksornog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sistema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Prekidi</a:t>
            </a:r>
            <a:r>
              <a:rPr lang="en-US" sz="2800" dirty="0" smtClean="0"/>
              <a:t> </a:t>
            </a:r>
            <a:r>
              <a:rPr lang="en-US" sz="2800" dirty="0" err="1" smtClean="0"/>
              <a:t>fleksornih</a:t>
            </a:r>
            <a:r>
              <a:rPr lang="en-US" sz="2800" dirty="0" smtClean="0"/>
              <a:t> </a:t>
            </a:r>
            <a:r>
              <a:rPr lang="en-US" sz="2800" dirty="0" err="1" smtClean="0"/>
              <a:t>tetiva</a:t>
            </a:r>
            <a:r>
              <a:rPr lang="en-US" sz="2800" dirty="0" smtClean="0"/>
              <a:t> </a:t>
            </a:r>
            <a:r>
              <a:rPr lang="en-US" sz="2800" dirty="0" err="1" smtClean="0"/>
              <a:t>prstiju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retke</a:t>
            </a:r>
            <a:r>
              <a:rPr lang="en-US" sz="2800" dirty="0" smtClean="0"/>
              <a:t> </a:t>
            </a:r>
            <a:r>
              <a:rPr lang="en-US" sz="2800" dirty="0" err="1" smtClean="0"/>
              <a:t>povrede</a:t>
            </a:r>
            <a:r>
              <a:rPr lang="en-US" sz="2800" dirty="0" smtClean="0"/>
              <a:t>. </a:t>
            </a:r>
            <a:r>
              <a:rPr lang="en-US" sz="2800" dirty="0" err="1" smtClean="0"/>
              <a:t>Obično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avulzionog</a:t>
            </a:r>
            <a:r>
              <a:rPr lang="en-US" sz="2800" dirty="0" smtClean="0"/>
              <a:t> </a:t>
            </a:r>
            <a:r>
              <a:rPr lang="en-US" sz="2800" dirty="0" err="1" smtClean="0"/>
              <a:t>tipa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javljaju</a:t>
            </a:r>
            <a:r>
              <a:rPr lang="en-US" sz="2800" dirty="0" smtClean="0"/>
              <a:t> se </a:t>
            </a:r>
            <a:r>
              <a:rPr lang="en-US" sz="2800" dirty="0" err="1" smtClean="0"/>
              <a:t>najčešće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distalnim</a:t>
            </a:r>
            <a:r>
              <a:rPr lang="en-US" sz="2800" dirty="0" smtClean="0"/>
              <a:t> </a:t>
            </a:r>
            <a:r>
              <a:rPr lang="en-US" sz="2800" dirty="0" err="1" smtClean="0"/>
              <a:t>falangama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err="1" smtClean="0"/>
              <a:t>Najčešća</a:t>
            </a:r>
            <a:r>
              <a:rPr lang="en-US" sz="2800" dirty="0" smtClean="0"/>
              <a:t> </a:t>
            </a:r>
            <a:r>
              <a:rPr lang="en-US" sz="2800" dirty="0" err="1" smtClean="0"/>
              <a:t>lokalizacija</a:t>
            </a:r>
            <a:r>
              <a:rPr lang="en-US" sz="2800" dirty="0" smtClean="0"/>
              <a:t> </a:t>
            </a:r>
            <a:r>
              <a:rPr lang="en-US" sz="2800" dirty="0" err="1" smtClean="0"/>
              <a:t>povrede</a:t>
            </a:r>
            <a:r>
              <a:rPr lang="en-US" sz="2800" dirty="0" smtClean="0"/>
              <a:t> je IV </a:t>
            </a:r>
            <a:r>
              <a:rPr lang="en-US" sz="2800" dirty="0" err="1" smtClean="0"/>
              <a:t>prst</a:t>
            </a:r>
            <a:r>
              <a:rPr lang="en-US" sz="2800" dirty="0" smtClean="0"/>
              <a:t> </a:t>
            </a:r>
            <a:r>
              <a:rPr lang="en-US" sz="2800" dirty="0" err="1" smtClean="0"/>
              <a:t>šake</a:t>
            </a:r>
            <a:r>
              <a:rPr lang="en-US" sz="2800" dirty="0" smtClean="0"/>
              <a:t>. </a:t>
            </a:r>
            <a:r>
              <a:rPr lang="en-US" sz="2800" dirty="0" err="1" smtClean="0"/>
              <a:t>Bol</a:t>
            </a:r>
            <a:r>
              <a:rPr lang="en-US" sz="2800" dirty="0" smtClean="0"/>
              <a:t>, </a:t>
            </a:r>
            <a:r>
              <a:rPr lang="en-US" sz="2800" dirty="0" err="1" smtClean="0"/>
              <a:t>kao</a:t>
            </a:r>
            <a:r>
              <a:rPr lang="en-US" sz="2800" dirty="0" smtClean="0"/>
              <a:t> </a:t>
            </a:r>
            <a:r>
              <a:rPr lang="en-US" sz="2800" dirty="0" err="1" smtClean="0"/>
              <a:t>jedan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kliničkih</a:t>
            </a:r>
            <a:r>
              <a:rPr lang="en-US" sz="2800" dirty="0" smtClean="0"/>
              <a:t> </a:t>
            </a:r>
            <a:r>
              <a:rPr lang="en-US" sz="2800" dirty="0" err="1" smtClean="0"/>
              <a:t>znakova</a:t>
            </a:r>
            <a:r>
              <a:rPr lang="en-US" sz="2800" dirty="0" smtClean="0"/>
              <a:t> </a:t>
            </a:r>
            <a:r>
              <a:rPr lang="en-US" sz="2800" dirty="0" err="1" smtClean="0"/>
              <a:t>ove</a:t>
            </a:r>
            <a:r>
              <a:rPr lang="en-US" sz="2800" dirty="0" smtClean="0"/>
              <a:t> </a:t>
            </a:r>
            <a:r>
              <a:rPr lang="en-US" sz="2800" dirty="0" err="1" smtClean="0"/>
              <a:t>povrede</a:t>
            </a:r>
            <a:r>
              <a:rPr lang="en-US" sz="2800" dirty="0" smtClean="0"/>
              <a:t>, </a:t>
            </a:r>
            <a:r>
              <a:rPr lang="en-US" sz="2800" dirty="0" err="1" smtClean="0"/>
              <a:t>iradira</a:t>
            </a:r>
            <a:r>
              <a:rPr lang="en-US" sz="2800" dirty="0" smtClean="0"/>
              <a:t> ka </a:t>
            </a:r>
            <a:r>
              <a:rPr lang="en-US" sz="2800" dirty="0" err="1" smtClean="0"/>
              <a:t>dlanu</a:t>
            </a:r>
            <a:r>
              <a:rPr lang="en-US" sz="2800" dirty="0" smtClean="0"/>
              <a:t> </a:t>
            </a:r>
            <a:r>
              <a:rPr lang="en-US" sz="2800" dirty="0" err="1" smtClean="0"/>
              <a:t>šake</a:t>
            </a:r>
            <a:r>
              <a:rPr lang="en-US" sz="2800" dirty="0" smtClean="0"/>
              <a:t>. </a:t>
            </a:r>
            <a:r>
              <a:rPr lang="en-US" sz="2800" dirty="0" err="1" smtClean="0"/>
              <a:t>Terapija</a:t>
            </a:r>
            <a:r>
              <a:rPr lang="en-US" sz="2800" dirty="0" smtClean="0"/>
              <a:t> je </a:t>
            </a:r>
            <a:r>
              <a:rPr lang="en-US" sz="2800" dirty="0" err="1" smtClean="0"/>
              <a:t>konzervativna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podrazumeva</a:t>
            </a:r>
            <a:r>
              <a:rPr lang="en-US" sz="2800" dirty="0" smtClean="0"/>
              <a:t> </a:t>
            </a:r>
            <a:r>
              <a:rPr lang="en-US" sz="2800" dirty="0" err="1" smtClean="0"/>
              <a:t>imobilizaciju</a:t>
            </a:r>
            <a:r>
              <a:rPr lang="en-US" sz="2800" dirty="0" smtClean="0"/>
              <a:t> </a:t>
            </a:r>
            <a:r>
              <a:rPr lang="en-US" sz="2800" dirty="0" err="1" smtClean="0"/>
              <a:t>šake</a:t>
            </a:r>
            <a:r>
              <a:rPr lang="en-US" sz="2800" dirty="0" smtClean="0"/>
              <a:t> u </a:t>
            </a:r>
            <a:r>
              <a:rPr lang="en-US" sz="2800" dirty="0" err="1" smtClean="0"/>
              <a:t>funkcionalnom</a:t>
            </a:r>
            <a:r>
              <a:rPr lang="en-US" sz="2800" dirty="0" smtClean="0"/>
              <a:t> </a:t>
            </a:r>
            <a:r>
              <a:rPr lang="en-US" sz="2800" dirty="0" err="1" smtClean="0"/>
              <a:t>položaju</a:t>
            </a:r>
            <a:r>
              <a:rPr lang="en-US" sz="2800" dirty="0" smtClean="0"/>
              <a:t> 6 do 8 </a:t>
            </a:r>
            <a:r>
              <a:rPr lang="en-US" sz="2800" dirty="0" err="1" smtClean="0"/>
              <a:t>nedelja</a:t>
            </a:r>
            <a:r>
              <a:rPr lang="en-US" sz="2800" dirty="0" smtClean="0"/>
              <a:t>.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Morbus</a:t>
            </a:r>
            <a:r>
              <a:rPr lang="en-US" dirty="0" smtClean="0"/>
              <a:t> De </a:t>
            </a:r>
            <a:r>
              <a:rPr lang="en-US" dirty="0" err="1" smtClean="0"/>
              <a:t>Quervaine</a:t>
            </a:r>
            <a:r>
              <a:rPr lang="en-US" dirty="0" smtClean="0"/>
              <a:t>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(Tendinitis </a:t>
            </a:r>
            <a:r>
              <a:rPr lang="en-US" dirty="0" err="1" smtClean="0"/>
              <a:t>stenosans</a:t>
            </a:r>
            <a:r>
              <a:rPr lang="sr-Latn-R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/>
              <a:t>Oboljenje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se </a:t>
            </a:r>
            <a:r>
              <a:rPr lang="en-US" dirty="0" err="1" smtClean="0"/>
              <a:t>ponekad</a:t>
            </a:r>
            <a:r>
              <a:rPr lang="en-US" dirty="0" smtClean="0"/>
              <a:t> </a:t>
            </a:r>
            <a:r>
              <a:rPr lang="en-US" dirty="0" err="1" smtClean="0"/>
              <a:t>javi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igrača</a:t>
            </a:r>
            <a:r>
              <a:rPr lang="en-US" dirty="0" smtClean="0"/>
              <a:t> </a:t>
            </a:r>
            <a:r>
              <a:rPr lang="en-US" dirty="0" err="1" smtClean="0"/>
              <a:t>golfa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tenisa</a:t>
            </a:r>
            <a:r>
              <a:rPr lang="en-US" dirty="0" smtClean="0"/>
              <a:t>. </a:t>
            </a:r>
            <a:r>
              <a:rPr lang="en-US" dirty="0" err="1" smtClean="0"/>
              <a:t>Karakteriše</a:t>
            </a:r>
            <a:r>
              <a:rPr lang="en-US" dirty="0" smtClean="0"/>
              <a:t> se </a:t>
            </a:r>
            <a:r>
              <a:rPr lang="en-US" dirty="0" err="1" smtClean="0"/>
              <a:t>bolom</a:t>
            </a:r>
            <a:r>
              <a:rPr lang="en-US" dirty="0" smtClean="0"/>
              <a:t> u </a:t>
            </a:r>
            <a:r>
              <a:rPr lang="en-US" dirty="0" err="1" smtClean="0"/>
              <a:t>predelu</a:t>
            </a:r>
            <a:r>
              <a:rPr lang="en-US" dirty="0" smtClean="0"/>
              <a:t> </a:t>
            </a:r>
            <a:r>
              <a:rPr lang="en-US" dirty="0" err="1" smtClean="0"/>
              <a:t>donjeg</a:t>
            </a:r>
            <a:r>
              <a:rPr lang="en-US" dirty="0" smtClean="0"/>
              <a:t> </a:t>
            </a:r>
            <a:r>
              <a:rPr lang="en-US" dirty="0" err="1" smtClean="0"/>
              <a:t>okrajka</a:t>
            </a:r>
            <a:r>
              <a:rPr lang="en-US" dirty="0" smtClean="0"/>
              <a:t> </a:t>
            </a:r>
            <a:r>
              <a:rPr lang="en-US" dirty="0" err="1" smtClean="0"/>
              <a:t>radijusa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kad</a:t>
            </a:r>
            <a:r>
              <a:rPr lang="en-US" dirty="0" smtClean="0"/>
              <a:t> se </a:t>
            </a:r>
            <a:r>
              <a:rPr lang="en-US" dirty="0" err="1" smtClean="0"/>
              <a:t>forsirano</a:t>
            </a:r>
            <a:r>
              <a:rPr lang="en-US" dirty="0" smtClean="0"/>
              <a:t> </a:t>
            </a:r>
            <a:r>
              <a:rPr lang="en-US" dirty="0" err="1" smtClean="0"/>
              <a:t>sprečava</a:t>
            </a:r>
            <a:r>
              <a:rPr lang="en-US" dirty="0" smtClean="0"/>
              <a:t> </a:t>
            </a:r>
            <a:r>
              <a:rPr lang="en-US" dirty="0" err="1" smtClean="0"/>
              <a:t>pokret</a:t>
            </a:r>
            <a:r>
              <a:rPr lang="en-US" dirty="0" smtClean="0"/>
              <a:t> </a:t>
            </a:r>
            <a:r>
              <a:rPr lang="en-US" dirty="0" err="1" smtClean="0"/>
              <a:t>abdukcije</a:t>
            </a:r>
            <a:r>
              <a:rPr lang="en-US" dirty="0" smtClean="0"/>
              <a:t> </a:t>
            </a:r>
            <a:r>
              <a:rPr lang="en-US" dirty="0" err="1" smtClean="0"/>
              <a:t>palca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Terapija</a:t>
            </a:r>
            <a:r>
              <a:rPr lang="en-US" dirty="0" smtClean="0"/>
              <a:t> </a:t>
            </a:r>
            <a:r>
              <a:rPr lang="en-US" dirty="0" err="1" smtClean="0"/>
              <a:t>oboljenja</a:t>
            </a:r>
            <a:r>
              <a:rPr lang="en-US" dirty="0" smtClean="0"/>
              <a:t>, </a:t>
            </a: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tegobe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, je </a:t>
            </a:r>
            <a:r>
              <a:rPr lang="en-US" dirty="0" err="1" smtClean="0"/>
              <a:t>operativna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sastoji</a:t>
            </a:r>
            <a:r>
              <a:rPr lang="en-US" dirty="0" smtClean="0"/>
              <a:t> se u </a:t>
            </a:r>
            <a:r>
              <a:rPr lang="en-US" dirty="0" err="1" smtClean="0"/>
              <a:t>presecanju</a:t>
            </a:r>
            <a:r>
              <a:rPr lang="en-US" dirty="0" smtClean="0"/>
              <a:t> </a:t>
            </a:r>
            <a:r>
              <a:rPr lang="en-US" dirty="0" err="1" smtClean="0"/>
              <a:t>tetivnog</a:t>
            </a:r>
            <a:r>
              <a:rPr lang="en-US" dirty="0" smtClean="0"/>
              <a:t> </a:t>
            </a:r>
            <a:r>
              <a:rPr lang="en-US" dirty="0" err="1" smtClean="0"/>
              <a:t>omotača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 descr="hand-triggerfing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447800"/>
            <a:ext cx="2819048" cy="5130159"/>
          </a:xfrm>
          <a:prstGeom prst="rect">
            <a:avLst/>
          </a:prstGeom>
        </p:spPr>
      </p:pic>
      <p:pic>
        <p:nvPicPr>
          <p:cNvPr id="6" name="Picture 5" descr="download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616" y="0"/>
            <a:ext cx="1782384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err="1" smtClean="0"/>
              <a:t>Peritendinitis</a:t>
            </a:r>
            <a:r>
              <a:rPr lang="en-US" dirty="0" smtClean="0"/>
              <a:t> </a:t>
            </a:r>
            <a:r>
              <a:rPr lang="en-US" dirty="0" err="1" smtClean="0"/>
              <a:t>crepitans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Zanimljivo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zapaljenje</a:t>
            </a:r>
            <a:r>
              <a:rPr lang="en-US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češće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sportistkinja</a:t>
            </a:r>
            <a:r>
              <a:rPr lang="en-US" dirty="0" smtClean="0"/>
              <a:t> </a:t>
            </a:r>
            <a:r>
              <a:rPr lang="en-US" dirty="0" err="1" smtClean="0"/>
              <a:t>četiri</a:t>
            </a:r>
            <a:r>
              <a:rPr lang="en-US" dirty="0" smtClean="0"/>
              <a:t> </a:t>
            </a:r>
            <a:r>
              <a:rPr lang="en-US" dirty="0" err="1" smtClean="0"/>
              <a:t>puta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sr-Latn-RS" dirty="0" smtClean="0"/>
              <a:t>    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lokalizacije</a:t>
            </a:r>
            <a:r>
              <a:rPr lang="en-US" dirty="0" smtClean="0"/>
              <a:t> </a:t>
            </a:r>
            <a:r>
              <a:rPr lang="en-US" dirty="0" err="1" smtClean="0"/>
              <a:t>peritendinitisa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sledeća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podlaktica</a:t>
            </a:r>
            <a:r>
              <a:rPr lang="en-US" dirty="0" smtClean="0"/>
              <a:t> u </a:t>
            </a:r>
            <a:r>
              <a:rPr lang="en-US" dirty="0" err="1" smtClean="0"/>
              <a:t>području</a:t>
            </a:r>
            <a:r>
              <a:rPr lang="en-US" dirty="0" smtClean="0"/>
              <a:t> </a:t>
            </a:r>
            <a:r>
              <a:rPr lang="en-US" dirty="0" err="1" smtClean="0"/>
              <a:t>m.extenstor</a:t>
            </a:r>
            <a:r>
              <a:rPr lang="en-US" dirty="0" smtClean="0"/>
              <a:t>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mm.ekstenzora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abduktora</a:t>
            </a:r>
            <a:r>
              <a:rPr lang="en-US" dirty="0" smtClean="0"/>
              <a:t> </a:t>
            </a:r>
            <a:r>
              <a:rPr lang="en-US" dirty="0" err="1" smtClean="0"/>
              <a:t>palca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veslača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kajakaša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se </a:t>
            </a:r>
            <a:r>
              <a:rPr lang="en-US" dirty="0" err="1" smtClean="0"/>
              <a:t>sreće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tenisera</a:t>
            </a:r>
            <a:r>
              <a:rPr lang="en-US" dirty="0" smtClean="0"/>
              <a:t>, </a:t>
            </a:r>
            <a:r>
              <a:rPr lang="en-US" dirty="0" err="1" smtClean="0"/>
              <a:t>hokejaša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mačevalaca</a:t>
            </a:r>
            <a:endParaRPr lang="en-US" dirty="0" smtClean="0"/>
          </a:p>
          <a:p>
            <a:pPr lvl="0"/>
            <a:r>
              <a:rPr lang="en-US" dirty="0" err="1" smtClean="0"/>
              <a:t>područje</a:t>
            </a:r>
            <a:r>
              <a:rPr lang="en-US" dirty="0" smtClean="0"/>
              <a:t> </a:t>
            </a:r>
            <a:r>
              <a:rPr lang="en-US" dirty="0" err="1" smtClean="0"/>
              <a:t>ekstenzora</a:t>
            </a:r>
            <a:r>
              <a:rPr lang="en-US" dirty="0" smtClean="0"/>
              <a:t> u </a:t>
            </a:r>
            <a:r>
              <a:rPr lang="en-US" dirty="0" err="1" smtClean="0"/>
              <a:t>karpalnim</a:t>
            </a:r>
            <a:r>
              <a:rPr lang="en-US" dirty="0" smtClean="0"/>
              <a:t> </a:t>
            </a:r>
            <a:r>
              <a:rPr lang="en-US" dirty="0" err="1" smtClean="0"/>
              <a:t>kanalima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skijaša</a:t>
            </a:r>
            <a:endParaRPr lang="en-US" dirty="0" smtClean="0"/>
          </a:p>
          <a:p>
            <a:pPr lvl="0"/>
            <a:r>
              <a:rPr lang="en-US" dirty="0" err="1" smtClean="0"/>
              <a:t>tetiva</a:t>
            </a:r>
            <a:r>
              <a:rPr lang="en-US" dirty="0" smtClean="0"/>
              <a:t> </a:t>
            </a:r>
            <a:r>
              <a:rPr lang="en-US" dirty="0" err="1" smtClean="0"/>
              <a:t>duge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i="1" dirty="0" smtClean="0"/>
              <a:t>m. biceps </a:t>
            </a:r>
            <a:r>
              <a:rPr lang="en-US" i="1" dirty="0" err="1" smtClean="0"/>
              <a:t>brachi</a:t>
            </a:r>
            <a:r>
              <a:rPr lang="en-US" i="1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ramenom</a:t>
            </a:r>
            <a:r>
              <a:rPr lang="en-US" dirty="0" smtClean="0"/>
              <a:t> </a:t>
            </a:r>
            <a:r>
              <a:rPr lang="en-US" dirty="0" err="1" smtClean="0"/>
              <a:t>zglobu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igrača</a:t>
            </a:r>
            <a:r>
              <a:rPr lang="en-US" dirty="0" smtClean="0"/>
              <a:t> </a:t>
            </a:r>
            <a:r>
              <a:rPr lang="en-US" dirty="0" err="1" smtClean="0"/>
              <a:t>golfa</a:t>
            </a:r>
            <a:r>
              <a:rPr lang="en-US" dirty="0" smtClean="0"/>
              <a:t> (</a:t>
            </a:r>
            <a:r>
              <a:rPr lang="en-US" dirty="0" err="1" smtClean="0"/>
              <a:t>takozvano</a:t>
            </a:r>
            <a:r>
              <a:rPr lang="en-US" dirty="0" smtClean="0"/>
              <a:t> </a:t>
            </a:r>
            <a:r>
              <a:rPr lang="en-US" dirty="0" err="1" smtClean="0"/>
              <a:t>golfsko</a:t>
            </a:r>
            <a:r>
              <a:rPr lang="en-US" dirty="0" smtClean="0"/>
              <a:t> </a:t>
            </a:r>
            <a:r>
              <a:rPr lang="en-US" dirty="0" err="1" smtClean="0"/>
              <a:t>rame</a:t>
            </a:r>
            <a:r>
              <a:rPr lang="en-US" dirty="0" smtClean="0"/>
              <a:t>), a </a:t>
            </a:r>
            <a:r>
              <a:rPr lang="en-US" dirty="0" err="1" smtClean="0"/>
              <a:t>ponekad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veslača</a:t>
            </a:r>
            <a:r>
              <a:rPr lang="en-US" dirty="0" smtClean="0"/>
              <a:t>, </a:t>
            </a:r>
            <a:r>
              <a:rPr lang="en-US" dirty="0" err="1" smtClean="0"/>
              <a:t>bacača</a:t>
            </a:r>
            <a:r>
              <a:rPr lang="en-US" dirty="0" smtClean="0"/>
              <a:t>, </a:t>
            </a:r>
            <a:r>
              <a:rPr lang="en-US" dirty="0" err="1" smtClean="0"/>
              <a:t>dizača</a:t>
            </a:r>
            <a:r>
              <a:rPr lang="en-US" dirty="0" smtClean="0"/>
              <a:t> </a:t>
            </a:r>
            <a:r>
              <a:rPr lang="en-US" dirty="0" err="1" smtClean="0"/>
              <a:t>tegova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mačevalaca</a:t>
            </a:r>
            <a:r>
              <a:rPr lang="en-US" dirty="0" smtClean="0"/>
              <a:t> (</a:t>
            </a:r>
            <a:r>
              <a:rPr lang="en-US" dirty="0" err="1" smtClean="0"/>
              <a:t>sablja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5181600"/>
            <a:ext cx="2301839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err="1" smtClean="0"/>
              <a:t>Tendovaginitis</a:t>
            </a:r>
            <a:r>
              <a:rPr lang="en-US" dirty="0" smtClean="0"/>
              <a:t> </a:t>
            </a:r>
            <a:r>
              <a:rPr lang="en-US" dirty="0" err="1" smtClean="0"/>
              <a:t>stenosans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 smtClean="0"/>
              <a:t>Uzrok</a:t>
            </a:r>
            <a:r>
              <a:rPr lang="en-US" sz="2800" dirty="0" smtClean="0"/>
              <a:t> </a:t>
            </a:r>
            <a:r>
              <a:rPr lang="en-US" sz="2800" dirty="0" err="1" smtClean="0"/>
              <a:t>povremenih</a:t>
            </a:r>
            <a:r>
              <a:rPr lang="en-US" sz="2800" dirty="0" smtClean="0"/>
              <a:t> </a:t>
            </a:r>
            <a:r>
              <a:rPr lang="en-US" sz="2800" dirty="0" err="1" smtClean="0"/>
              <a:t>blokada</a:t>
            </a:r>
            <a:r>
              <a:rPr lang="en-US" sz="2800" dirty="0" smtClean="0"/>
              <a:t> </a:t>
            </a:r>
            <a:r>
              <a:rPr lang="en-US" sz="2800" dirty="0" err="1" smtClean="0"/>
              <a:t>klizanja</a:t>
            </a:r>
            <a:r>
              <a:rPr lang="en-US" sz="2800" dirty="0" smtClean="0"/>
              <a:t> </a:t>
            </a:r>
            <a:r>
              <a:rPr lang="en-US" sz="2800" dirty="0" err="1" smtClean="0"/>
              <a:t>tetiva</a:t>
            </a:r>
            <a:r>
              <a:rPr lang="en-US" sz="2800" dirty="0" smtClean="0"/>
              <a:t> </a:t>
            </a:r>
            <a:r>
              <a:rPr lang="en-US" sz="2800" dirty="0" err="1" smtClean="0"/>
              <a:t>kroz</a:t>
            </a:r>
            <a:r>
              <a:rPr lang="en-US" sz="2800" dirty="0" smtClean="0"/>
              <a:t> </a:t>
            </a:r>
            <a:r>
              <a:rPr lang="en-US" sz="2800" dirty="0" err="1" smtClean="0"/>
              <a:t>tetivne</a:t>
            </a:r>
            <a:r>
              <a:rPr lang="en-US" sz="2800" dirty="0" smtClean="0"/>
              <a:t> </a:t>
            </a:r>
            <a:r>
              <a:rPr lang="en-US" sz="2800" dirty="0" err="1" smtClean="0"/>
              <a:t>omotače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fibrozna</a:t>
            </a:r>
            <a:r>
              <a:rPr lang="en-US" sz="2800" dirty="0" smtClean="0"/>
              <a:t> </a:t>
            </a:r>
            <a:r>
              <a:rPr lang="en-US" sz="2800" dirty="0" err="1" smtClean="0"/>
              <a:t>zapaljenja</a:t>
            </a:r>
            <a:r>
              <a:rPr lang="en-US" sz="2800" dirty="0" smtClean="0"/>
              <a:t> </a:t>
            </a:r>
            <a:r>
              <a:rPr lang="en-US" sz="2800" dirty="0" err="1" smtClean="0"/>
              <a:t>omotača</a:t>
            </a:r>
            <a:r>
              <a:rPr lang="en-US" sz="2800" dirty="0" smtClean="0"/>
              <a:t>(</a:t>
            </a:r>
            <a:r>
              <a:rPr lang="en-US" sz="2800" dirty="0" err="1" smtClean="0"/>
              <a:t>obično</a:t>
            </a:r>
            <a:r>
              <a:rPr lang="en-US" sz="2800" dirty="0" smtClean="0"/>
              <a:t> u </a:t>
            </a:r>
            <a:r>
              <a:rPr lang="en-US" sz="2800" dirty="0" err="1" smtClean="0"/>
              <a:t>visini</a:t>
            </a:r>
            <a:r>
              <a:rPr lang="sr-Latn-RS" sz="2800" dirty="0" smtClean="0"/>
              <a:t> </a:t>
            </a:r>
            <a:r>
              <a:rPr lang="en-US" sz="2800" dirty="0" err="1" smtClean="0"/>
              <a:t>metakarpofalangealnih</a:t>
            </a:r>
            <a:r>
              <a:rPr lang="en-US" sz="2800" dirty="0" smtClean="0"/>
              <a:t> </a:t>
            </a:r>
            <a:r>
              <a:rPr lang="sr-Latn-RS" sz="2800" dirty="0" smtClean="0"/>
              <a:t> </a:t>
            </a:r>
            <a:r>
              <a:rPr lang="en-US" sz="2800" dirty="0" err="1" smtClean="0"/>
              <a:t>zglobova</a:t>
            </a:r>
            <a:r>
              <a:rPr lang="en-US" sz="2800" dirty="0" smtClean="0"/>
              <a:t>)</a:t>
            </a:r>
            <a:r>
              <a:rPr lang="sr-Latn-RS" sz="2800" dirty="0" smtClean="0"/>
              <a:t> 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Lečenje</a:t>
            </a:r>
            <a:r>
              <a:rPr lang="en-US" sz="2800" dirty="0" smtClean="0"/>
              <a:t> je </a:t>
            </a:r>
            <a:r>
              <a:rPr lang="en-US" sz="2800" dirty="0" err="1" smtClean="0"/>
              <a:t>operativno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tendovaginit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91000"/>
            <a:ext cx="3938806" cy="175453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n-US" dirty="0" err="1" smtClean="0"/>
              <a:t>Prekid</a:t>
            </a:r>
            <a:r>
              <a:rPr lang="en-US" dirty="0" smtClean="0"/>
              <a:t> </a:t>
            </a:r>
            <a:r>
              <a:rPr lang="en-US" dirty="0" err="1" smtClean="0"/>
              <a:t>tetive</a:t>
            </a:r>
            <a:r>
              <a:rPr lang="en-US" dirty="0" smtClean="0"/>
              <a:t> </a:t>
            </a:r>
            <a:r>
              <a:rPr lang="en-US" dirty="0" err="1" smtClean="0"/>
              <a:t>m.extensor</a:t>
            </a:r>
            <a:r>
              <a:rPr lang="en-US" dirty="0" smtClean="0"/>
              <a:t>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sr-Latn-RS" dirty="0" smtClean="0"/>
              <a:t>j</a:t>
            </a:r>
            <a:r>
              <a:rPr lang="en-US" dirty="0" smtClean="0"/>
              <a:t>e </a:t>
            </a:r>
            <a:r>
              <a:rPr lang="en-US" dirty="0" err="1" smtClean="0"/>
              <a:t>poznat</a:t>
            </a:r>
            <a:r>
              <a:rPr lang="en-US" dirty="0" smtClean="0"/>
              <a:t> u </a:t>
            </a:r>
            <a:r>
              <a:rPr lang="en-US" dirty="0" err="1" smtClean="0"/>
              <a:t>različitim</a:t>
            </a:r>
            <a:r>
              <a:rPr lang="en-US" dirty="0" smtClean="0"/>
              <a:t> </a:t>
            </a:r>
            <a:r>
              <a:rPr lang="en-US" dirty="0" err="1" smtClean="0"/>
              <a:t>zemljama</a:t>
            </a:r>
            <a:r>
              <a:rPr lang="en-US" dirty="0" smtClean="0"/>
              <a:t> pod </a:t>
            </a:r>
            <a:r>
              <a:rPr lang="en-US" dirty="0" err="1" smtClean="0"/>
              <a:t>različitim</a:t>
            </a:r>
            <a:r>
              <a:rPr lang="en-US" dirty="0" smtClean="0"/>
              <a:t> </a:t>
            </a:r>
            <a:r>
              <a:rPr lang="en-US" dirty="0" err="1" smtClean="0"/>
              <a:t>nadimcima</a:t>
            </a:r>
            <a:r>
              <a:rPr lang="en-US" dirty="0" smtClean="0"/>
              <a:t>, u </a:t>
            </a:r>
            <a:r>
              <a:rPr lang="en-US" dirty="0" err="1" smtClean="0"/>
              <a:t>Nemačkoj</a:t>
            </a:r>
            <a:r>
              <a:rPr lang="en-US" dirty="0" smtClean="0"/>
              <a:t> se </a:t>
            </a:r>
            <a:r>
              <a:rPr lang="en-US" dirty="0" err="1" smtClean="0"/>
              <a:t>naziva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paraliza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dobošara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en-US" dirty="0" smtClean="0"/>
              <a:t> </a:t>
            </a:r>
            <a:r>
              <a:rPr lang="en-US" dirty="0" err="1" smtClean="0"/>
              <a:t>pošto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dobošari</a:t>
            </a:r>
            <a:r>
              <a:rPr lang="en-US" dirty="0" smtClean="0"/>
              <a:t> </a:t>
            </a:r>
            <a:r>
              <a:rPr lang="en-US" dirty="0" err="1" smtClean="0"/>
              <a:t>nemačke</a:t>
            </a:r>
            <a:r>
              <a:rPr lang="en-US" dirty="0" smtClean="0"/>
              <a:t> </a:t>
            </a:r>
            <a:r>
              <a:rPr lang="en-US" dirty="0" err="1" smtClean="0"/>
              <a:t>armije</a:t>
            </a:r>
            <a:r>
              <a:rPr lang="en-US" dirty="0" smtClean="0"/>
              <a:t> 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dugogodišnjeg</a:t>
            </a:r>
            <a:r>
              <a:rPr lang="en-US" dirty="0" smtClean="0"/>
              <a:t> </a:t>
            </a:r>
            <a:r>
              <a:rPr lang="en-US" dirty="0" err="1" smtClean="0"/>
              <a:t>dobovanja</a:t>
            </a:r>
            <a:r>
              <a:rPr lang="en-US" dirty="0" smtClean="0"/>
              <a:t> </a:t>
            </a:r>
            <a:r>
              <a:rPr lang="en-US" dirty="0" err="1" smtClean="0"/>
              <a:t>gubili</a:t>
            </a:r>
            <a:r>
              <a:rPr lang="en-US" dirty="0" smtClean="0"/>
              <a:t> </a:t>
            </a:r>
            <a:r>
              <a:rPr lang="en-US" dirty="0" err="1" smtClean="0"/>
              <a:t>sposobnost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ispruže</a:t>
            </a:r>
            <a:r>
              <a:rPr lang="en-US" dirty="0" smtClean="0"/>
              <a:t> </a:t>
            </a:r>
            <a:r>
              <a:rPr lang="en-US" dirty="0" err="1" smtClean="0"/>
              <a:t>palac</a:t>
            </a:r>
            <a:r>
              <a:rPr lang="en-US" dirty="0" smtClean="0"/>
              <a:t>, u </a:t>
            </a:r>
            <a:r>
              <a:rPr lang="en-US" dirty="0" err="1" smtClean="0"/>
              <a:t>Francuskoj</a:t>
            </a:r>
            <a:r>
              <a:rPr lang="en-US" dirty="0" smtClean="0"/>
              <a:t> se </a:t>
            </a:r>
            <a:r>
              <a:rPr lang="en-US" dirty="0" err="1" smtClean="0"/>
              <a:t>naziva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bolest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gitarista</a:t>
            </a:r>
            <a:r>
              <a:rPr lang="en-US" dirty="0" smtClean="0">
                <a:solidFill>
                  <a:srgbClr val="FF0000"/>
                </a:solidFill>
              </a:rPr>
              <a:t>”.</a:t>
            </a:r>
          </a:p>
          <a:p>
            <a:endParaRPr lang="en-US" dirty="0"/>
          </a:p>
        </p:txBody>
      </p:sp>
      <p:pic>
        <p:nvPicPr>
          <p:cNvPr id="4" name="Picture 3" descr="download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48200"/>
            <a:ext cx="1733550" cy="1903665"/>
          </a:xfrm>
          <a:prstGeom prst="rect">
            <a:avLst/>
          </a:prstGeom>
        </p:spPr>
      </p:pic>
      <p:pic>
        <p:nvPicPr>
          <p:cNvPr id="5" name="Picture 4" descr="download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8006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Šaka boksera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 </a:t>
            </a:r>
            <a:r>
              <a:rPr lang="en-US" dirty="0" err="1" smtClean="0"/>
              <a:t>Iskrivljeni</a:t>
            </a:r>
            <a:r>
              <a:rPr lang="en-US" dirty="0" smtClean="0"/>
              <a:t> </a:t>
            </a:r>
            <a:r>
              <a:rPr lang="en-US" dirty="0" err="1" smtClean="0"/>
              <a:t>palac</a:t>
            </a:r>
            <a:r>
              <a:rPr lang="en-US" dirty="0" smtClean="0"/>
              <a:t> </a:t>
            </a:r>
            <a:r>
              <a:rPr lang="en-US" dirty="0" err="1" smtClean="0"/>
              <a:t>karakteriše</a:t>
            </a:r>
            <a:r>
              <a:rPr lang="en-US" dirty="0" smtClean="0"/>
              <a:t> </a:t>
            </a:r>
            <a:r>
              <a:rPr lang="en-US" dirty="0" err="1" smtClean="0"/>
              <a:t>povećanje</a:t>
            </a:r>
            <a:r>
              <a:rPr lang="en-US" dirty="0" smtClean="0"/>
              <a:t> </a:t>
            </a:r>
            <a:r>
              <a:rPr lang="en-US" dirty="0" err="1" smtClean="0"/>
              <a:t>obima</a:t>
            </a:r>
            <a:r>
              <a:rPr lang="en-US" dirty="0" smtClean="0"/>
              <a:t>, </a:t>
            </a:r>
            <a:r>
              <a:rPr lang="en-US" dirty="0" err="1" smtClean="0"/>
              <a:t>proširenje</a:t>
            </a:r>
            <a:r>
              <a:rPr lang="en-US" dirty="0" smtClean="0"/>
              <a:t>,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bazi</a:t>
            </a:r>
            <a:r>
              <a:rPr lang="en-US" dirty="0" smtClean="0"/>
              <a:t> </a:t>
            </a:r>
            <a:r>
              <a:rPr lang="en-US" dirty="0" err="1" smtClean="0"/>
              <a:t>prve</a:t>
            </a:r>
            <a:r>
              <a:rPr lang="en-US" dirty="0" smtClean="0"/>
              <a:t> </a:t>
            </a:r>
            <a:r>
              <a:rPr lang="en-US" dirty="0" err="1" smtClean="0"/>
              <a:t>metakarpalne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palace </a:t>
            </a:r>
            <a:r>
              <a:rPr lang="en-US" dirty="0" err="1" smtClean="0"/>
              <a:t>klinički</a:t>
            </a:r>
            <a:r>
              <a:rPr lang="en-US" dirty="0" smtClean="0"/>
              <a:t> </a:t>
            </a:r>
            <a:r>
              <a:rPr lang="en-US" dirty="0" err="1" smtClean="0"/>
              <a:t>izgleda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subluksiran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njegova</a:t>
            </a:r>
            <a:r>
              <a:rPr lang="en-US" dirty="0" smtClean="0"/>
              <a:t> </a:t>
            </a:r>
            <a:r>
              <a:rPr lang="en-US" dirty="0" err="1" smtClean="0"/>
              <a:t>pokretljivost</a:t>
            </a:r>
            <a:r>
              <a:rPr lang="en-US" dirty="0" smtClean="0"/>
              <a:t> je </a:t>
            </a:r>
            <a:r>
              <a:rPr lang="en-US" dirty="0" err="1" smtClean="0"/>
              <a:t>ograničena</a:t>
            </a:r>
            <a:r>
              <a:rPr lang="en-US" dirty="0" smtClean="0"/>
              <a:t> u </a:t>
            </a:r>
            <a:r>
              <a:rPr lang="en-US" dirty="0" err="1" smtClean="0"/>
              <a:t>nivou</a:t>
            </a:r>
            <a:r>
              <a:rPr lang="en-US" dirty="0" smtClean="0"/>
              <a:t> </a:t>
            </a:r>
            <a:r>
              <a:rPr lang="en-US" dirty="0" err="1" smtClean="0"/>
              <a:t>trapezo-metakarpalnog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. Ta </a:t>
            </a:r>
            <a:r>
              <a:rPr lang="en-US" dirty="0" err="1" smtClean="0"/>
              <a:t>kompleksna</a:t>
            </a:r>
            <a:r>
              <a:rPr lang="en-US" dirty="0" smtClean="0"/>
              <a:t> </a:t>
            </a:r>
            <a:r>
              <a:rPr lang="en-US" dirty="0" err="1" smtClean="0"/>
              <a:t>koštana</a:t>
            </a:r>
            <a:r>
              <a:rPr lang="en-US" dirty="0" smtClean="0"/>
              <a:t> </a:t>
            </a:r>
            <a:r>
              <a:rPr lang="en-US" dirty="0" err="1" smtClean="0"/>
              <a:t>deformacija</a:t>
            </a:r>
            <a:r>
              <a:rPr lang="en-US" dirty="0" smtClean="0"/>
              <a:t> je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loše</a:t>
            </a:r>
            <a:r>
              <a:rPr lang="en-US" dirty="0" smtClean="0"/>
              <a:t> </a:t>
            </a:r>
            <a:r>
              <a:rPr lang="en-US" dirty="0" err="1" smtClean="0"/>
              <a:t>sraslog</a:t>
            </a:r>
            <a:r>
              <a:rPr lang="en-US" dirty="0" smtClean="0"/>
              <a:t> Bennett-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preloma</a:t>
            </a:r>
            <a:r>
              <a:rPr lang="en-US" dirty="0" smtClean="0"/>
              <a:t>.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rukavice</a:t>
            </a:r>
            <a:r>
              <a:rPr lang="en-US" dirty="0" smtClean="0"/>
              <a:t>, 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loša</a:t>
            </a:r>
            <a:r>
              <a:rPr lang="en-US" dirty="0" smtClean="0"/>
              <a:t> </a:t>
            </a:r>
            <a:r>
              <a:rPr lang="en-US" dirty="0" err="1" smtClean="0"/>
              <a:t>tehnika</a:t>
            </a:r>
            <a:r>
              <a:rPr lang="en-US" dirty="0" smtClean="0"/>
              <a:t> </a:t>
            </a:r>
            <a:r>
              <a:rPr lang="en-US" dirty="0" err="1" smtClean="0"/>
              <a:t>udaranja</a:t>
            </a:r>
            <a:r>
              <a:rPr lang="en-US" dirty="0" smtClean="0"/>
              <a:t>, </a:t>
            </a:r>
            <a:r>
              <a:rPr lang="en-US" dirty="0" err="1" smtClean="0"/>
              <a:t>udarac</a:t>
            </a:r>
            <a:r>
              <a:rPr lang="en-US" dirty="0" smtClean="0"/>
              <a:t> “</a:t>
            </a:r>
            <a:r>
              <a:rPr lang="en-US" dirty="0" err="1" smtClean="0"/>
              <a:t>otvorenom</a:t>
            </a:r>
            <a:r>
              <a:rPr lang="en-US" dirty="0" smtClean="0"/>
              <a:t>” </a:t>
            </a:r>
            <a:r>
              <a:rPr lang="en-US" dirty="0" err="1" smtClean="0"/>
              <a:t>šakom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Ali </a:t>
            </a:r>
            <a:r>
              <a:rPr lang="en-US" dirty="0" err="1" smtClean="0"/>
              <a:t>čestih</a:t>
            </a:r>
            <a:r>
              <a:rPr lang="en-US" dirty="0" smtClean="0"/>
              <a:t> </a:t>
            </a:r>
            <a:r>
              <a:rPr lang="en-US" dirty="0" err="1" smtClean="0"/>
              <a:t>parcijalnih</a:t>
            </a:r>
            <a:r>
              <a:rPr lang="en-US" dirty="0" smtClean="0"/>
              <a:t> </a:t>
            </a:r>
            <a:r>
              <a:rPr lang="en-US" dirty="0" err="1" smtClean="0"/>
              <a:t>prekida</a:t>
            </a:r>
            <a:r>
              <a:rPr lang="en-US" dirty="0" smtClean="0"/>
              <a:t> </a:t>
            </a:r>
            <a:r>
              <a:rPr lang="en-US" dirty="0" err="1" smtClean="0"/>
              <a:t>tetivnih</a:t>
            </a:r>
            <a:r>
              <a:rPr lang="en-US" dirty="0" smtClean="0"/>
              <a:t> </a:t>
            </a:r>
            <a:r>
              <a:rPr lang="en-US" dirty="0" err="1" smtClean="0"/>
              <a:t>vlakana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njihovoj</a:t>
            </a:r>
            <a:r>
              <a:rPr lang="en-US" dirty="0" smtClean="0"/>
              <a:t> </a:t>
            </a:r>
            <a:r>
              <a:rPr lang="en-US" dirty="0" err="1" smtClean="0"/>
              <a:t>periostalnoj</a:t>
            </a:r>
            <a:r>
              <a:rPr lang="en-US" dirty="0" smtClean="0"/>
              <a:t> </a:t>
            </a:r>
            <a:r>
              <a:rPr lang="en-US" dirty="0" err="1" smtClean="0"/>
              <a:t>inserciji</a:t>
            </a:r>
            <a:r>
              <a:rPr lang="en-US" dirty="0" smtClean="0"/>
              <a:t>. </a:t>
            </a:r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deformitet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, </a:t>
            </a:r>
            <a:r>
              <a:rPr lang="en-US" dirty="0" err="1" smtClean="0"/>
              <a:t>slično</a:t>
            </a:r>
            <a:r>
              <a:rPr lang="en-US" dirty="0" smtClean="0"/>
              <a:t> Bennett-</a:t>
            </a:r>
            <a:r>
              <a:rPr lang="en-US" dirty="0" err="1" smtClean="0"/>
              <a:t>ovom</a:t>
            </a:r>
            <a:r>
              <a:rPr lang="en-US" dirty="0" smtClean="0"/>
              <a:t> </a:t>
            </a:r>
            <a:r>
              <a:rPr lang="en-US" dirty="0" err="1" smtClean="0"/>
              <a:t>prelomu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loše</a:t>
            </a:r>
            <a:r>
              <a:rPr lang="en-US" dirty="0" smtClean="0"/>
              <a:t> </a:t>
            </a:r>
            <a:r>
              <a:rPr lang="en-US" dirty="0" err="1" smtClean="0"/>
              <a:t>tehnike</a:t>
            </a:r>
            <a:r>
              <a:rPr lang="en-US" dirty="0" smtClean="0"/>
              <a:t> </a:t>
            </a:r>
            <a:r>
              <a:rPr lang="en-US" dirty="0" err="1" smtClean="0"/>
              <a:t>udaranja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5334000"/>
            <a:ext cx="1952625" cy="135740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Prelomi i iščašenje šake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 smtClean="0"/>
          </a:p>
          <a:p>
            <a:pPr algn="just"/>
            <a:r>
              <a:rPr lang="en-US" sz="5100" dirty="0" smtClean="0"/>
              <a:t> </a:t>
            </a:r>
            <a:r>
              <a:rPr lang="en-US" sz="5100" dirty="0" err="1" smtClean="0"/>
              <a:t>Pri</a:t>
            </a:r>
            <a:r>
              <a:rPr lang="en-US" sz="5100" dirty="0" smtClean="0"/>
              <a:t> </a:t>
            </a:r>
            <a:r>
              <a:rPr lang="en-US" sz="5100" dirty="0" err="1" smtClean="0"/>
              <a:t>fizikalnom</a:t>
            </a:r>
            <a:r>
              <a:rPr lang="en-US" sz="5100" dirty="0" smtClean="0"/>
              <a:t> </a:t>
            </a:r>
            <a:r>
              <a:rPr lang="en-US" sz="5100" dirty="0" err="1" smtClean="0"/>
              <a:t>pregledu</a:t>
            </a:r>
            <a:r>
              <a:rPr lang="en-US" sz="5100" dirty="0" smtClean="0"/>
              <a:t> </a:t>
            </a:r>
            <a:r>
              <a:rPr lang="en-US" sz="5100" dirty="0" err="1" smtClean="0"/>
              <a:t>jedna</a:t>
            </a:r>
            <a:r>
              <a:rPr lang="en-US" sz="5100" dirty="0" smtClean="0"/>
              <a:t> </a:t>
            </a:r>
            <a:r>
              <a:rPr lang="en-US" sz="5100" dirty="0" err="1" smtClean="0"/>
              <a:t>od</a:t>
            </a:r>
            <a:r>
              <a:rPr lang="en-US" sz="5100" dirty="0" smtClean="0"/>
              <a:t> </a:t>
            </a:r>
            <a:r>
              <a:rPr lang="en-US" sz="5100" dirty="0" err="1" smtClean="0"/>
              <a:t>najvažnijih</a:t>
            </a:r>
            <a:r>
              <a:rPr lang="en-US" sz="5100" dirty="0" smtClean="0"/>
              <a:t> </a:t>
            </a:r>
            <a:r>
              <a:rPr lang="en-US" sz="5100" dirty="0" err="1" smtClean="0"/>
              <a:t>procena</a:t>
            </a:r>
            <a:r>
              <a:rPr lang="en-US" sz="5100" dirty="0" smtClean="0"/>
              <a:t> je </a:t>
            </a:r>
            <a:r>
              <a:rPr lang="en-US" sz="5100" dirty="0" err="1" smtClean="0"/>
              <a:t>procena</a:t>
            </a:r>
            <a:r>
              <a:rPr lang="en-US" sz="5100" dirty="0" smtClean="0"/>
              <a:t> </a:t>
            </a:r>
            <a:r>
              <a:rPr lang="en-US" sz="5100" dirty="0" err="1" smtClean="0"/>
              <a:t>mogućnosti</a:t>
            </a:r>
            <a:r>
              <a:rPr lang="en-US" sz="5100" dirty="0" smtClean="0"/>
              <a:t> </a:t>
            </a:r>
            <a:r>
              <a:rPr lang="en-US" sz="5100" dirty="0" err="1" smtClean="0"/>
              <a:t>pokretanja</a:t>
            </a:r>
            <a:r>
              <a:rPr lang="en-US" sz="5100" dirty="0" smtClean="0"/>
              <a:t> </a:t>
            </a:r>
            <a:r>
              <a:rPr lang="en-US" sz="5100" dirty="0" err="1" smtClean="0"/>
              <a:t>povređenog</a:t>
            </a:r>
            <a:r>
              <a:rPr lang="en-US" sz="5100" dirty="0" smtClean="0"/>
              <a:t> </a:t>
            </a:r>
            <a:r>
              <a:rPr lang="en-US" sz="5100" dirty="0" err="1" smtClean="0"/>
              <a:t>segmenta</a:t>
            </a:r>
            <a:r>
              <a:rPr lang="en-US" sz="5100" dirty="0" smtClean="0"/>
              <a:t>.</a:t>
            </a:r>
          </a:p>
          <a:p>
            <a:pPr algn="just"/>
            <a:r>
              <a:rPr lang="en-US" sz="5100" dirty="0" smtClean="0"/>
              <a:t> </a:t>
            </a:r>
            <a:r>
              <a:rPr lang="en-US" sz="5100" dirty="0" err="1" smtClean="0"/>
              <a:t>Radiografski</a:t>
            </a:r>
            <a:r>
              <a:rPr lang="en-US" sz="5100" dirty="0" smtClean="0"/>
              <a:t> </a:t>
            </a:r>
            <a:r>
              <a:rPr lang="en-US" sz="5100" dirty="0" err="1" smtClean="0"/>
              <a:t>pregled</a:t>
            </a:r>
            <a:r>
              <a:rPr lang="en-US" sz="5100" dirty="0" smtClean="0"/>
              <a:t> </a:t>
            </a:r>
            <a:r>
              <a:rPr lang="en-US" sz="5100" dirty="0" err="1" smtClean="0"/>
              <a:t>nam</a:t>
            </a:r>
            <a:r>
              <a:rPr lang="en-US" sz="5100" dirty="0" smtClean="0"/>
              <a:t> </a:t>
            </a:r>
            <a:r>
              <a:rPr lang="en-US" sz="5100" dirty="0" err="1" smtClean="0"/>
              <a:t>daje</a:t>
            </a:r>
            <a:r>
              <a:rPr lang="en-US" sz="5100" dirty="0" smtClean="0"/>
              <a:t> </a:t>
            </a:r>
            <a:r>
              <a:rPr lang="en-US" sz="5100" dirty="0" err="1" smtClean="0"/>
              <a:t>potvrdu</a:t>
            </a:r>
            <a:r>
              <a:rPr lang="en-US" sz="5100" dirty="0" smtClean="0"/>
              <a:t> </a:t>
            </a:r>
            <a:r>
              <a:rPr lang="en-US" sz="5100" dirty="0" err="1" smtClean="0"/>
              <a:t>ili</a:t>
            </a:r>
            <a:r>
              <a:rPr lang="en-US" sz="5100" dirty="0" smtClean="0"/>
              <a:t> </a:t>
            </a:r>
            <a:r>
              <a:rPr lang="en-US" sz="5100" dirty="0" err="1" smtClean="0"/>
              <a:t>negaciju</a:t>
            </a:r>
            <a:r>
              <a:rPr lang="en-US" sz="5100" dirty="0" smtClean="0"/>
              <a:t> </a:t>
            </a:r>
            <a:r>
              <a:rPr lang="en-US" sz="5100" dirty="0" err="1" smtClean="0"/>
              <a:t>naših</a:t>
            </a:r>
            <a:r>
              <a:rPr lang="en-US" sz="5100" dirty="0" smtClean="0"/>
              <a:t> </a:t>
            </a:r>
            <a:r>
              <a:rPr lang="en-US" sz="5100" dirty="0" err="1" smtClean="0"/>
              <a:t>kliničkih</a:t>
            </a:r>
            <a:r>
              <a:rPr lang="en-US" sz="5100" dirty="0" smtClean="0"/>
              <a:t> </a:t>
            </a:r>
            <a:r>
              <a:rPr lang="en-US" sz="5100" dirty="0" err="1" smtClean="0"/>
              <a:t>pretpostavki</a:t>
            </a:r>
            <a:r>
              <a:rPr lang="en-US" sz="5100" dirty="0" smtClean="0"/>
              <a:t> o </a:t>
            </a:r>
            <a:r>
              <a:rPr lang="en-US" sz="5100" dirty="0" err="1" smtClean="0"/>
              <a:t>povređivanju</a:t>
            </a:r>
            <a:r>
              <a:rPr lang="en-US" sz="5100" dirty="0" smtClean="0"/>
              <a:t> </a:t>
            </a:r>
            <a:r>
              <a:rPr lang="en-US" sz="5100" dirty="0" err="1" smtClean="0"/>
              <a:t>kosti</a:t>
            </a:r>
            <a:r>
              <a:rPr lang="en-US" sz="5100" dirty="0" smtClean="0"/>
              <a:t>. U </a:t>
            </a:r>
            <a:r>
              <a:rPr lang="en-US" sz="5100" dirty="0" err="1" smtClean="0"/>
              <a:t>dve</a:t>
            </a:r>
            <a:r>
              <a:rPr lang="en-US" sz="5100" dirty="0" smtClean="0"/>
              <a:t> </a:t>
            </a:r>
            <a:r>
              <a:rPr lang="en-US" sz="5100" dirty="0" err="1" smtClean="0"/>
              <a:t>osnovne</a:t>
            </a:r>
            <a:r>
              <a:rPr lang="en-US" sz="5100" dirty="0" smtClean="0"/>
              <a:t> </a:t>
            </a:r>
            <a:r>
              <a:rPr lang="en-US" sz="5100" dirty="0" err="1" smtClean="0"/>
              <a:t>pozicije</a:t>
            </a:r>
            <a:r>
              <a:rPr lang="sr-Latn-RS" sz="5100" dirty="0" smtClean="0"/>
              <a:t>.</a:t>
            </a:r>
          </a:p>
          <a:p>
            <a:pPr algn="just"/>
            <a:r>
              <a:rPr lang="en-US" sz="5100" dirty="0" err="1" smtClean="0"/>
              <a:t>Lečenje</a:t>
            </a:r>
            <a:r>
              <a:rPr lang="en-US" sz="5100" dirty="0" smtClean="0"/>
              <a:t> </a:t>
            </a:r>
            <a:r>
              <a:rPr lang="en-US" sz="5100" dirty="0" err="1" smtClean="0"/>
              <a:t>preloma</a:t>
            </a:r>
            <a:r>
              <a:rPr lang="en-US" sz="5100" dirty="0" smtClean="0"/>
              <a:t> </a:t>
            </a:r>
            <a:r>
              <a:rPr lang="en-US" sz="5100" dirty="0" err="1" smtClean="0"/>
              <a:t>na</a:t>
            </a:r>
            <a:r>
              <a:rPr lang="en-US" sz="5100" dirty="0" smtClean="0"/>
              <a:t> </a:t>
            </a:r>
            <a:r>
              <a:rPr lang="en-US" sz="5100" dirty="0" err="1" smtClean="0"/>
              <a:t>šaci</a:t>
            </a:r>
            <a:r>
              <a:rPr lang="en-US" sz="5100" dirty="0" smtClean="0"/>
              <a:t> </a:t>
            </a:r>
            <a:r>
              <a:rPr lang="en-US" sz="5100" dirty="0" err="1" smtClean="0"/>
              <a:t>može</a:t>
            </a:r>
            <a:r>
              <a:rPr lang="en-US" sz="5100" dirty="0" smtClean="0"/>
              <a:t> </a:t>
            </a:r>
            <a:r>
              <a:rPr lang="en-US" sz="5100" dirty="0" err="1" smtClean="0"/>
              <a:t>biti</a:t>
            </a:r>
            <a:r>
              <a:rPr lang="en-US" sz="5100" dirty="0" smtClean="0"/>
              <a:t> </a:t>
            </a:r>
            <a:r>
              <a:rPr lang="en-US" sz="5100" dirty="0" err="1" smtClean="0"/>
              <a:t>operativno</a:t>
            </a:r>
            <a:r>
              <a:rPr lang="en-US" sz="5100" dirty="0" smtClean="0"/>
              <a:t> </a:t>
            </a:r>
            <a:r>
              <a:rPr lang="en-US" sz="5100" dirty="0" err="1" smtClean="0"/>
              <a:t>i</a:t>
            </a:r>
            <a:r>
              <a:rPr lang="en-US" sz="5100" dirty="0" smtClean="0"/>
              <a:t> </a:t>
            </a:r>
            <a:r>
              <a:rPr lang="en-US" sz="5100" dirty="0" err="1" smtClean="0"/>
              <a:t>neoperativno</a:t>
            </a:r>
            <a:r>
              <a:rPr lang="en-US" sz="5100" dirty="0" smtClean="0"/>
              <a:t>.</a:t>
            </a:r>
          </a:p>
          <a:p>
            <a:pPr algn="just">
              <a:buNone/>
            </a:pPr>
            <a:r>
              <a:rPr lang="sr-Latn-RS" sz="5100" dirty="0" smtClean="0"/>
              <a:t>      </a:t>
            </a:r>
            <a:r>
              <a:rPr lang="en-US" sz="5100" dirty="0" err="1" smtClean="0"/>
              <a:t>Anestezija</a:t>
            </a:r>
            <a:r>
              <a:rPr lang="en-US" sz="5100" dirty="0" smtClean="0"/>
              <a:t> je </a:t>
            </a:r>
            <a:r>
              <a:rPr lang="en-US" sz="5100" dirty="0" err="1" smtClean="0"/>
              <a:t>osnovni</a:t>
            </a:r>
            <a:r>
              <a:rPr lang="en-US" sz="5100" dirty="0" smtClean="0"/>
              <a:t> </a:t>
            </a:r>
            <a:r>
              <a:rPr lang="en-US" sz="5100" dirty="0" err="1" smtClean="0"/>
              <a:t>uslov</a:t>
            </a:r>
            <a:r>
              <a:rPr lang="en-US" sz="5100" dirty="0" smtClean="0"/>
              <a:t> </a:t>
            </a:r>
            <a:r>
              <a:rPr lang="en-US" sz="5100" dirty="0" err="1" smtClean="0"/>
              <a:t>za</a:t>
            </a:r>
            <a:r>
              <a:rPr lang="en-US" sz="5100" dirty="0" smtClean="0"/>
              <a:t> </a:t>
            </a:r>
            <a:r>
              <a:rPr lang="en-US" sz="5100" dirty="0" err="1" smtClean="0"/>
              <a:t>bilo</a:t>
            </a:r>
            <a:r>
              <a:rPr lang="en-US" sz="5100" dirty="0" smtClean="0"/>
              <a:t> </a:t>
            </a:r>
            <a:r>
              <a:rPr lang="en-US" sz="5100" dirty="0" err="1" smtClean="0"/>
              <a:t>kakvu</a:t>
            </a:r>
            <a:r>
              <a:rPr lang="en-US" sz="5100" dirty="0" smtClean="0"/>
              <a:t> </a:t>
            </a:r>
            <a:r>
              <a:rPr lang="en-US" sz="5100" dirty="0" err="1" smtClean="0"/>
              <a:t>manipulaciju</a:t>
            </a:r>
            <a:r>
              <a:rPr lang="en-US" sz="5100" dirty="0" smtClean="0"/>
              <a:t> </a:t>
            </a:r>
            <a:r>
              <a:rPr lang="en-US" sz="5100" dirty="0" err="1" smtClean="0"/>
              <a:t>i</a:t>
            </a:r>
            <a:r>
              <a:rPr lang="en-US" sz="5100" dirty="0" smtClean="0"/>
              <a:t> </a:t>
            </a:r>
            <a:r>
              <a:rPr lang="en-US" sz="5100" dirty="0" err="1" smtClean="0"/>
              <a:t>rad</a:t>
            </a:r>
            <a:r>
              <a:rPr lang="en-US" sz="5100" dirty="0" smtClean="0"/>
              <a:t>, </a:t>
            </a:r>
            <a:r>
              <a:rPr lang="en-US" sz="5100" dirty="0" err="1" smtClean="0"/>
              <a:t>jer</a:t>
            </a:r>
            <a:r>
              <a:rPr lang="en-US" sz="5100" dirty="0" smtClean="0"/>
              <a:t> </a:t>
            </a:r>
            <a:r>
              <a:rPr lang="en-US" sz="5100" dirty="0" err="1" smtClean="0"/>
              <a:t>su</a:t>
            </a:r>
            <a:r>
              <a:rPr lang="en-US" sz="5100" dirty="0" smtClean="0"/>
              <a:t> </a:t>
            </a:r>
            <a:r>
              <a:rPr lang="en-US" sz="5100" dirty="0" err="1" smtClean="0"/>
              <a:t>na</a:t>
            </a:r>
            <a:r>
              <a:rPr lang="en-US" sz="5100" dirty="0" smtClean="0"/>
              <a:t> </a:t>
            </a:r>
            <a:r>
              <a:rPr lang="en-US" sz="5100" dirty="0" err="1" smtClean="0"/>
              <a:t>šaci</a:t>
            </a:r>
            <a:r>
              <a:rPr lang="en-US" sz="5100" dirty="0" smtClean="0"/>
              <a:t> </a:t>
            </a:r>
            <a:r>
              <a:rPr lang="en-US" sz="5100" dirty="0" err="1" smtClean="0"/>
              <a:t>veoma</a:t>
            </a:r>
            <a:r>
              <a:rPr lang="en-US" sz="5100" dirty="0" smtClean="0"/>
              <a:t> </a:t>
            </a:r>
            <a:r>
              <a:rPr lang="en-US" sz="5100" dirty="0" err="1" smtClean="0"/>
              <a:t>gusti</a:t>
            </a:r>
            <a:r>
              <a:rPr lang="en-US" sz="5100" dirty="0" smtClean="0"/>
              <a:t> </a:t>
            </a:r>
            <a:r>
              <a:rPr lang="en-US" sz="5100" dirty="0" err="1" smtClean="0"/>
              <a:t>nervni</a:t>
            </a:r>
            <a:r>
              <a:rPr lang="en-US" sz="5100" dirty="0" smtClean="0"/>
              <a:t> </a:t>
            </a:r>
            <a:r>
              <a:rPr lang="en-US" sz="5100" dirty="0" err="1" smtClean="0"/>
              <a:t>završeci</a:t>
            </a:r>
            <a:r>
              <a:rPr lang="en-US" sz="5100" dirty="0" smtClean="0"/>
              <a:t> </a:t>
            </a:r>
            <a:r>
              <a:rPr lang="en-US" sz="5100" dirty="0" err="1" smtClean="0"/>
              <a:t>i</a:t>
            </a:r>
            <a:r>
              <a:rPr lang="en-US" sz="5100" dirty="0" smtClean="0"/>
              <a:t> </a:t>
            </a:r>
            <a:r>
              <a:rPr lang="en-US" sz="5100" dirty="0" err="1" smtClean="0"/>
              <a:t>receptori</a:t>
            </a:r>
            <a:r>
              <a:rPr lang="en-US" sz="5100" dirty="0" smtClean="0"/>
              <a:t> </a:t>
            </a:r>
            <a:r>
              <a:rPr lang="en-US" sz="5100" dirty="0" err="1" smtClean="0"/>
              <a:t>za</a:t>
            </a:r>
            <a:r>
              <a:rPr lang="en-US" sz="5100" dirty="0" smtClean="0"/>
              <a:t> </a:t>
            </a:r>
            <a:r>
              <a:rPr lang="en-US" sz="5100" dirty="0" err="1" smtClean="0"/>
              <a:t>bol</a:t>
            </a:r>
            <a:r>
              <a:rPr lang="en-US" sz="5100" dirty="0" smtClean="0"/>
              <a:t>. </a:t>
            </a:r>
            <a:r>
              <a:rPr lang="en-US" sz="5100" dirty="0" err="1" smtClean="0"/>
              <a:t>Anestezija</a:t>
            </a:r>
            <a:r>
              <a:rPr lang="en-US" sz="5100" dirty="0" smtClean="0"/>
              <a:t> </a:t>
            </a:r>
            <a:r>
              <a:rPr lang="en-US" sz="5100" dirty="0" err="1" smtClean="0"/>
              <a:t>može</a:t>
            </a:r>
            <a:r>
              <a:rPr lang="en-US" sz="5100" dirty="0" smtClean="0"/>
              <a:t> </a:t>
            </a:r>
            <a:r>
              <a:rPr lang="en-US" sz="5100" dirty="0" err="1" smtClean="0"/>
              <a:t>bitil</a:t>
            </a:r>
            <a:r>
              <a:rPr lang="sr-Latn-RS" sz="5100" dirty="0" smtClean="0"/>
              <a:t> </a:t>
            </a:r>
            <a:r>
              <a:rPr lang="en-US" sz="5100" dirty="0" err="1" smtClean="0"/>
              <a:t>okalna</a:t>
            </a:r>
            <a:r>
              <a:rPr lang="en-US" sz="5100" dirty="0" smtClean="0"/>
              <a:t>, </a:t>
            </a:r>
            <a:r>
              <a:rPr lang="en-US" sz="5100" dirty="0" err="1" smtClean="0"/>
              <a:t>regionalna</a:t>
            </a:r>
            <a:r>
              <a:rPr lang="en-US" sz="5100" dirty="0" smtClean="0"/>
              <a:t> </a:t>
            </a:r>
            <a:r>
              <a:rPr lang="en-US" sz="5100" dirty="0" err="1" smtClean="0"/>
              <a:t>sprovodna</a:t>
            </a:r>
            <a:r>
              <a:rPr lang="en-US" sz="5100" dirty="0" smtClean="0"/>
              <a:t>, </a:t>
            </a:r>
            <a:r>
              <a:rPr lang="en-US" sz="5100" dirty="0" err="1" smtClean="0"/>
              <a:t>regionalna</a:t>
            </a:r>
            <a:r>
              <a:rPr lang="en-US" sz="5100" dirty="0" smtClean="0"/>
              <a:t> </a:t>
            </a:r>
            <a:r>
              <a:rPr lang="en-US" sz="5100" dirty="0" err="1" smtClean="0"/>
              <a:t>intravenska</a:t>
            </a:r>
            <a:r>
              <a:rPr lang="en-US" sz="5100" dirty="0" smtClean="0"/>
              <a:t> </a:t>
            </a:r>
            <a:r>
              <a:rPr lang="en-US" sz="5100" dirty="0" err="1" smtClean="0"/>
              <a:t>ili</a:t>
            </a:r>
            <a:r>
              <a:rPr lang="en-US" sz="5100" dirty="0" smtClean="0"/>
              <a:t> </a:t>
            </a:r>
            <a:r>
              <a:rPr lang="en-US" sz="5100" dirty="0" err="1" smtClean="0"/>
              <a:t>opšta</a:t>
            </a:r>
            <a:r>
              <a:rPr lang="en-US" sz="5100" dirty="0" smtClean="0"/>
              <a:t>. </a:t>
            </a:r>
            <a:r>
              <a:rPr lang="en-US" sz="5100" dirty="0" err="1" smtClean="0"/>
              <a:t>Protiv</a:t>
            </a:r>
            <a:r>
              <a:rPr lang="en-US" sz="5100" dirty="0" smtClean="0"/>
              <a:t> bola </a:t>
            </a:r>
            <a:r>
              <a:rPr lang="en-US" sz="5100" dirty="0" err="1" smtClean="0"/>
              <a:t>od</a:t>
            </a:r>
            <a:r>
              <a:rPr lang="en-US" sz="5100" dirty="0" smtClean="0"/>
              <a:t> </a:t>
            </a:r>
            <a:r>
              <a:rPr lang="en-US" sz="5100" dirty="0" err="1" smtClean="0"/>
              <a:t>prvog</a:t>
            </a:r>
            <a:r>
              <a:rPr lang="en-US" sz="5100" dirty="0" smtClean="0"/>
              <a:t> </a:t>
            </a:r>
            <a:r>
              <a:rPr lang="en-US" sz="5100" dirty="0" err="1" smtClean="0"/>
              <a:t>trenutka</a:t>
            </a:r>
            <a:r>
              <a:rPr lang="en-US" sz="5100" dirty="0" smtClean="0"/>
              <a:t>, </a:t>
            </a:r>
            <a:r>
              <a:rPr lang="en-US" sz="5100" dirty="0" err="1" smtClean="0"/>
              <a:t>jer</a:t>
            </a:r>
            <a:r>
              <a:rPr lang="en-US" sz="5100" dirty="0" smtClean="0"/>
              <a:t> je </a:t>
            </a:r>
            <a:r>
              <a:rPr lang="en-US" sz="5100" dirty="0" err="1" smtClean="0"/>
              <a:t>bol</a:t>
            </a:r>
            <a:r>
              <a:rPr lang="en-US" sz="5100" dirty="0" smtClean="0"/>
              <a:t> </a:t>
            </a:r>
            <a:r>
              <a:rPr lang="en-US" sz="5100" dirty="0" err="1" smtClean="0"/>
              <a:t>osnovni</a:t>
            </a:r>
            <a:r>
              <a:rPr lang="en-US" sz="5100" dirty="0" smtClean="0"/>
              <a:t> </a:t>
            </a:r>
            <a:r>
              <a:rPr lang="en-US" sz="5100" dirty="0" err="1" smtClean="0"/>
              <a:t>krivac</a:t>
            </a:r>
            <a:r>
              <a:rPr lang="en-US" sz="5100" dirty="0" smtClean="0"/>
              <a:t> </a:t>
            </a:r>
            <a:r>
              <a:rPr lang="en-US" sz="5100" dirty="0" err="1" smtClean="0"/>
              <a:t>za</a:t>
            </a:r>
            <a:r>
              <a:rPr lang="en-US" sz="5100" dirty="0" smtClean="0"/>
              <a:t> </a:t>
            </a:r>
            <a:r>
              <a:rPr lang="en-US" sz="5100" dirty="0" err="1" smtClean="0"/>
              <a:t>nastajanje</a:t>
            </a:r>
            <a:r>
              <a:rPr lang="en-US" sz="5100" dirty="0" smtClean="0"/>
              <a:t> </a:t>
            </a:r>
            <a:r>
              <a:rPr lang="en-US" sz="5100" dirty="0" err="1" smtClean="0"/>
              <a:t>posttraumatskog</a:t>
            </a:r>
            <a:r>
              <a:rPr lang="en-US" sz="5100" dirty="0" smtClean="0"/>
              <a:t> </a:t>
            </a:r>
            <a:r>
              <a:rPr lang="en-US" sz="5100" dirty="0" err="1" smtClean="0"/>
              <a:t>sindroma</a:t>
            </a:r>
            <a:r>
              <a:rPr lang="en-US" sz="5100" dirty="0" smtClean="0"/>
              <a:t> </a:t>
            </a:r>
            <a:r>
              <a:rPr lang="en-US" sz="5100" dirty="0" err="1" smtClean="0"/>
              <a:t>na</a:t>
            </a:r>
            <a:r>
              <a:rPr lang="en-US" sz="5100" dirty="0" smtClean="0"/>
              <a:t> </a:t>
            </a:r>
            <a:r>
              <a:rPr lang="en-US" sz="5100" dirty="0" err="1" smtClean="0"/>
              <a:t>šaci</a:t>
            </a:r>
            <a:r>
              <a:rPr lang="en-US" sz="5100" dirty="0" smtClean="0"/>
              <a:t>.</a:t>
            </a:r>
          </a:p>
          <a:p>
            <a:pPr algn="just">
              <a:buNone/>
            </a:pPr>
            <a:r>
              <a:rPr lang="en-US" sz="5100" dirty="0" smtClean="0"/>
              <a:t> </a:t>
            </a:r>
          </a:p>
          <a:p>
            <a:endParaRPr lang="en-US" sz="4400" dirty="0"/>
          </a:p>
        </p:txBody>
      </p:sp>
      <p:pic>
        <p:nvPicPr>
          <p:cNvPr id="4" name="Picture 3" descr="download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5450114"/>
            <a:ext cx="2771775" cy="140788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Fizikalna i funkcionalna rehabilitacija posle povreda šake i ručnog zgloba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Brojne</a:t>
            </a:r>
            <a:r>
              <a:rPr lang="en-US" sz="2800" dirty="0" smtClean="0"/>
              <a:t> </a:t>
            </a:r>
            <a:r>
              <a:rPr lang="en-US" sz="2800" dirty="0" err="1" smtClean="0"/>
              <a:t>povrede</a:t>
            </a:r>
            <a:r>
              <a:rPr lang="en-US" sz="2800" dirty="0" smtClean="0"/>
              <a:t> </a:t>
            </a:r>
            <a:r>
              <a:rPr lang="en-US" sz="2800" dirty="0" err="1" smtClean="0"/>
              <a:t>komplikovanih</a:t>
            </a:r>
            <a:r>
              <a:rPr lang="en-US" sz="2800" dirty="0" smtClean="0"/>
              <a:t>, </a:t>
            </a:r>
            <a:r>
              <a:rPr lang="en-US" sz="2800" dirty="0" err="1" smtClean="0"/>
              <a:t>anatomski</a:t>
            </a:r>
            <a:r>
              <a:rPr lang="en-US" sz="2800" dirty="0" smtClean="0"/>
              <a:t> </a:t>
            </a:r>
            <a:r>
              <a:rPr lang="en-US" sz="2800" dirty="0" err="1" smtClean="0"/>
              <a:t>složenih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međusobno</a:t>
            </a:r>
            <a:r>
              <a:rPr lang="en-US" sz="2800" dirty="0" smtClean="0"/>
              <a:t> </a:t>
            </a:r>
            <a:r>
              <a:rPr lang="en-US" sz="2800" dirty="0" err="1" smtClean="0"/>
              <a:t>funkcionalno</a:t>
            </a:r>
            <a:r>
              <a:rPr lang="en-US" sz="2800" dirty="0" smtClean="0"/>
              <a:t> </a:t>
            </a:r>
            <a:r>
              <a:rPr lang="en-US" sz="2800" dirty="0" err="1" smtClean="0"/>
              <a:t>povezanih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struktura</a:t>
            </a:r>
            <a:r>
              <a:rPr lang="en-US" sz="2800" dirty="0" smtClean="0"/>
              <a:t> </a:t>
            </a:r>
            <a:r>
              <a:rPr lang="en-US" sz="2800" dirty="0" err="1" smtClean="0"/>
              <a:t>šake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prstiju</a:t>
            </a:r>
            <a:r>
              <a:rPr lang="en-US" sz="2800" dirty="0" smtClean="0"/>
              <a:t> </a:t>
            </a:r>
            <a:r>
              <a:rPr lang="en-US" sz="2800" dirty="0" err="1" smtClean="0"/>
              <a:t>ulaze</a:t>
            </a:r>
            <a:r>
              <a:rPr lang="en-US" sz="2800" dirty="0" smtClean="0"/>
              <a:t> u </a:t>
            </a:r>
            <a:r>
              <a:rPr lang="en-US" sz="2800" dirty="0" err="1" smtClean="0"/>
              <a:t>posebno</a:t>
            </a:r>
            <a:r>
              <a:rPr lang="en-US" sz="2800" dirty="0" smtClean="0"/>
              <a:t> </a:t>
            </a:r>
            <a:r>
              <a:rPr lang="en-US" sz="2800" dirty="0" err="1" smtClean="0"/>
              <a:t>poglavlje</a:t>
            </a:r>
            <a:r>
              <a:rPr lang="en-US" sz="2800" dirty="0" smtClean="0"/>
              <a:t> </a:t>
            </a:r>
            <a:r>
              <a:rPr lang="en-US" sz="2800" dirty="0" err="1" smtClean="0"/>
              <a:t>traumatologije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rehabilitacije</a:t>
            </a:r>
            <a:r>
              <a:rPr lang="en-US" sz="2800" dirty="0" smtClean="0"/>
              <a:t> </a:t>
            </a:r>
            <a:r>
              <a:rPr lang="en-US" sz="2800" dirty="0" err="1" smtClean="0"/>
              <a:t>lokomotornog</a:t>
            </a:r>
            <a:r>
              <a:rPr lang="en-US" sz="2800" dirty="0" smtClean="0"/>
              <a:t> </a:t>
            </a:r>
            <a:r>
              <a:rPr lang="en-US" sz="2800" dirty="0" err="1" smtClean="0"/>
              <a:t>aparata</a:t>
            </a:r>
            <a:r>
              <a:rPr lang="en-US" sz="2800" dirty="0" smtClean="0"/>
              <a:t>. U </a:t>
            </a:r>
            <a:r>
              <a:rPr lang="en-US" sz="2800" dirty="0" err="1" smtClean="0"/>
              <a:t>ortopedskoj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plastičnoj</a:t>
            </a:r>
            <a:r>
              <a:rPr lang="en-US" sz="2800" dirty="0" smtClean="0"/>
              <a:t> </a:t>
            </a:r>
            <a:r>
              <a:rPr lang="en-US" sz="2800" dirty="0" err="1" smtClean="0"/>
              <a:t>hirurgiji</a:t>
            </a:r>
            <a:r>
              <a:rPr lang="en-US" sz="2800" dirty="0" smtClean="0"/>
              <a:t> </a:t>
            </a:r>
            <a:r>
              <a:rPr lang="en-US" sz="2800" dirty="0" err="1" smtClean="0"/>
              <a:t>postoji</a:t>
            </a:r>
            <a:r>
              <a:rPr lang="en-US" sz="2800" dirty="0" smtClean="0"/>
              <a:t> </a:t>
            </a:r>
            <a:r>
              <a:rPr lang="en-US" sz="2800" dirty="0" err="1" smtClean="0"/>
              <a:t>odavno</a:t>
            </a:r>
            <a:r>
              <a:rPr lang="en-US" sz="2800" dirty="0" smtClean="0"/>
              <a:t> </a:t>
            </a:r>
            <a:r>
              <a:rPr lang="en-US" sz="2800" dirty="0" err="1" smtClean="0"/>
              <a:t>posebna</a:t>
            </a:r>
            <a:r>
              <a:rPr lang="en-US" sz="2800" dirty="0" smtClean="0"/>
              <a:t> </a:t>
            </a:r>
            <a:r>
              <a:rPr lang="en-US" sz="2800" dirty="0" err="1" smtClean="0"/>
              <a:t>disciplina</a:t>
            </a:r>
            <a:r>
              <a:rPr lang="en-US" sz="2800" dirty="0" smtClean="0"/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hirurgija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šake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 smtClean="0"/>
              <a:t>U </a:t>
            </a:r>
            <a:r>
              <a:rPr lang="en-US" sz="2800" dirty="0" err="1" smtClean="0"/>
              <a:t>odeljenjima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hirurgiju</a:t>
            </a:r>
            <a:r>
              <a:rPr lang="en-US" sz="2800" dirty="0" smtClean="0"/>
              <a:t> </a:t>
            </a:r>
            <a:r>
              <a:rPr lang="en-US" sz="2800" dirty="0" err="1" smtClean="0"/>
              <a:t>šake</a:t>
            </a:r>
            <a:r>
              <a:rPr lang="en-US" sz="2800" dirty="0" smtClean="0"/>
              <a:t> </a:t>
            </a:r>
            <a:r>
              <a:rPr lang="en-US" sz="2800" dirty="0" err="1" smtClean="0"/>
              <a:t>primenjuje</a:t>
            </a:r>
            <a:r>
              <a:rPr lang="en-US" sz="2800" dirty="0" smtClean="0"/>
              <a:t> se </a:t>
            </a:r>
            <a:r>
              <a:rPr lang="en-US" sz="2800" dirty="0" err="1" smtClean="0"/>
              <a:t>posebna</a:t>
            </a:r>
            <a:r>
              <a:rPr lang="en-US" sz="2800" dirty="0" smtClean="0"/>
              <a:t> </a:t>
            </a:r>
            <a:r>
              <a:rPr lang="en-US" sz="2800" dirty="0" err="1" smtClean="0"/>
              <a:t>doktrinarna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metodologija</a:t>
            </a:r>
            <a:r>
              <a:rPr lang="en-US" sz="2800" dirty="0" smtClean="0"/>
              <a:t> </a:t>
            </a:r>
            <a:r>
              <a:rPr lang="en-US" sz="2800" dirty="0" err="1" smtClean="0"/>
              <a:t>lečenja</a:t>
            </a:r>
            <a:r>
              <a:rPr lang="en-US" sz="2800" dirty="0" smtClean="0"/>
              <a:t> </a:t>
            </a:r>
            <a:r>
              <a:rPr lang="en-US" sz="2800" dirty="0" err="1" smtClean="0"/>
              <a:t>povrede</a:t>
            </a:r>
            <a:r>
              <a:rPr lang="en-US" sz="2800" dirty="0" smtClean="0"/>
              <a:t> </a:t>
            </a:r>
            <a:r>
              <a:rPr lang="en-US" sz="2800" dirty="0" err="1" smtClean="0"/>
              <a:t>šake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648200"/>
            <a:ext cx="2247900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Funkcije ručnog zgloba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2800" dirty="0" err="1" smtClean="0"/>
              <a:t>Ručni</a:t>
            </a:r>
            <a:r>
              <a:rPr lang="en-US" sz="2800" dirty="0" smtClean="0"/>
              <a:t> </a:t>
            </a:r>
            <a:r>
              <a:rPr lang="en-US" sz="2800" dirty="0" err="1" smtClean="0"/>
              <a:t>zglob</a:t>
            </a:r>
            <a:r>
              <a:rPr lang="en-US" sz="2800" dirty="0" smtClean="0"/>
              <a:t> </a:t>
            </a:r>
            <a:r>
              <a:rPr lang="en-US" sz="2800" dirty="0" err="1" smtClean="0"/>
              <a:t>omogućuje</a:t>
            </a:r>
            <a:r>
              <a:rPr lang="en-US" sz="2800" dirty="0" smtClean="0"/>
              <a:t> </a:t>
            </a:r>
            <a:r>
              <a:rPr lang="en-US" sz="2800" dirty="0" err="1" smtClean="0"/>
              <a:t>dobro</a:t>
            </a:r>
            <a:r>
              <a:rPr lang="en-US" sz="2800" dirty="0" smtClean="0"/>
              <a:t> </a:t>
            </a:r>
            <a:r>
              <a:rPr lang="en-US" sz="2800" dirty="0" err="1" smtClean="0"/>
              <a:t>funkcionisanje</a:t>
            </a:r>
            <a:r>
              <a:rPr lang="en-US" sz="2800" dirty="0" smtClean="0"/>
              <a:t> </a:t>
            </a:r>
            <a:r>
              <a:rPr lang="en-US" sz="2800" dirty="0" err="1" smtClean="0"/>
              <a:t>šake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prstiju</a:t>
            </a:r>
            <a:endParaRPr lang="en-US" sz="2800" dirty="0" smtClean="0"/>
          </a:p>
          <a:p>
            <a:pPr lvl="0"/>
            <a:r>
              <a:rPr lang="en-US" sz="2800" dirty="0" err="1" smtClean="0"/>
              <a:t>Obezbeđuje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kontroliše</a:t>
            </a:r>
            <a:r>
              <a:rPr lang="en-US" sz="2800" dirty="0" smtClean="0"/>
              <a:t> </a:t>
            </a:r>
            <a:r>
              <a:rPr lang="en-US" sz="2800" dirty="0" err="1" smtClean="0"/>
              <a:t>izduživanje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skraćivanje</a:t>
            </a:r>
            <a:r>
              <a:rPr lang="en-US" sz="2800" dirty="0" smtClean="0"/>
              <a:t> </a:t>
            </a:r>
            <a:r>
              <a:rPr lang="en-US" sz="2800" dirty="0" err="1" smtClean="0"/>
              <a:t>dugih</a:t>
            </a:r>
            <a:r>
              <a:rPr lang="en-US" sz="2800" dirty="0" smtClean="0"/>
              <a:t> </a:t>
            </a:r>
            <a:r>
              <a:rPr lang="en-US" sz="2800" dirty="0" err="1" smtClean="0"/>
              <a:t>fleksora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ekstenzora</a:t>
            </a:r>
            <a:r>
              <a:rPr lang="en-US" sz="2800" dirty="0" smtClean="0"/>
              <a:t> </a:t>
            </a:r>
            <a:r>
              <a:rPr lang="en-US" sz="2800" dirty="0" err="1" smtClean="0"/>
              <a:t>prstiju</a:t>
            </a:r>
            <a:endParaRPr lang="en-US" sz="2800" dirty="0" smtClean="0"/>
          </a:p>
          <a:p>
            <a:pPr lvl="0"/>
            <a:r>
              <a:rPr lang="en-US" sz="2800" dirty="0" err="1" smtClean="0"/>
              <a:t>Obezbeđuje</a:t>
            </a:r>
            <a:r>
              <a:rPr lang="en-US" sz="2800" dirty="0" smtClean="0"/>
              <a:t> </a:t>
            </a:r>
            <a:r>
              <a:rPr lang="en-US" sz="2800" dirty="0" err="1" smtClean="0"/>
              <a:t>stabilnost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fine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potpune</a:t>
            </a:r>
            <a:r>
              <a:rPr lang="en-US" sz="2800" dirty="0" smtClean="0"/>
              <a:t> </a:t>
            </a:r>
            <a:r>
              <a:rPr lang="en-US" sz="2800" dirty="0" err="1" smtClean="0"/>
              <a:t>pokrete</a:t>
            </a:r>
            <a:r>
              <a:rPr lang="en-US" sz="2800" dirty="0" smtClean="0"/>
              <a:t> </a:t>
            </a:r>
            <a:r>
              <a:rPr lang="en-US" sz="2800" dirty="0" err="1" smtClean="0"/>
              <a:t>šake</a:t>
            </a:r>
            <a:r>
              <a:rPr lang="en-US" sz="2800" dirty="0" smtClean="0"/>
              <a:t>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3000" dirty="0" err="1" smtClean="0"/>
              <a:t>Rehabilitacija</a:t>
            </a:r>
            <a:r>
              <a:rPr lang="en-US" sz="3000" dirty="0" smtClean="0"/>
              <a:t> </a:t>
            </a:r>
            <a:r>
              <a:rPr lang="en-US" sz="3000" dirty="0" err="1" smtClean="0"/>
              <a:t>povređene</a:t>
            </a:r>
            <a:r>
              <a:rPr lang="en-US" sz="3000" dirty="0" smtClean="0"/>
              <a:t> </a:t>
            </a:r>
            <a:r>
              <a:rPr lang="en-US" sz="3000" dirty="0" err="1" smtClean="0"/>
              <a:t>šake</a:t>
            </a:r>
            <a:r>
              <a:rPr lang="en-US" sz="3000" dirty="0" smtClean="0"/>
              <a:t> se, </a:t>
            </a:r>
            <a:r>
              <a:rPr lang="en-US" sz="3000" dirty="0" err="1" smtClean="0"/>
              <a:t>takođe</a:t>
            </a:r>
            <a:r>
              <a:rPr lang="en-US" sz="3000" dirty="0" smtClean="0"/>
              <a:t>, </a:t>
            </a:r>
            <a:r>
              <a:rPr lang="en-US" sz="3000" dirty="0" err="1" smtClean="0"/>
              <a:t>zasniva</a:t>
            </a:r>
            <a:r>
              <a:rPr lang="en-US" sz="3000" dirty="0" smtClean="0"/>
              <a:t> </a:t>
            </a:r>
            <a:r>
              <a:rPr lang="en-US" sz="3000" dirty="0" err="1" smtClean="0"/>
              <a:t>na</a:t>
            </a:r>
            <a:r>
              <a:rPr lang="en-US" sz="3000" dirty="0" smtClean="0"/>
              <a:t> </a:t>
            </a:r>
            <a:r>
              <a:rPr lang="en-US" sz="3000" dirty="0" err="1" smtClean="0"/>
              <a:t>poznavanju</a:t>
            </a:r>
            <a:r>
              <a:rPr lang="en-US" sz="3000" dirty="0" smtClean="0"/>
              <a:t> </a:t>
            </a:r>
            <a:r>
              <a:rPr lang="en-US" sz="3000" dirty="0" err="1" smtClean="0"/>
              <a:t>specifičnosti</a:t>
            </a:r>
            <a:r>
              <a:rPr lang="en-US" sz="3000" dirty="0" smtClean="0"/>
              <a:t> </a:t>
            </a:r>
            <a:r>
              <a:rPr lang="en-US" sz="3000" dirty="0" err="1" smtClean="0"/>
              <a:t>funkcionalne</a:t>
            </a:r>
            <a:r>
              <a:rPr lang="en-US" sz="3000" dirty="0" smtClean="0"/>
              <a:t> </a:t>
            </a:r>
            <a:r>
              <a:rPr lang="en-US" sz="3000" dirty="0" err="1" smtClean="0"/>
              <a:t>anatomije</a:t>
            </a:r>
            <a:r>
              <a:rPr lang="en-US" sz="3000" dirty="0" smtClean="0"/>
              <a:t>, </a:t>
            </a:r>
            <a:r>
              <a:rPr lang="en-US" sz="3000" dirty="0" err="1" smtClean="0"/>
              <a:t>vrsta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obima</a:t>
            </a:r>
            <a:r>
              <a:rPr lang="en-US" sz="3000" dirty="0" smtClean="0"/>
              <a:t> </a:t>
            </a:r>
            <a:r>
              <a:rPr lang="en-US" sz="3000" dirty="0" err="1" smtClean="0"/>
              <a:t>povreda</a:t>
            </a:r>
            <a:r>
              <a:rPr lang="en-US" sz="3000" dirty="0" smtClean="0"/>
              <a:t>, </a:t>
            </a:r>
            <a:r>
              <a:rPr lang="en-US" sz="3000" dirty="0" err="1" smtClean="0"/>
              <a:t>metoda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ciljeva</a:t>
            </a:r>
            <a:r>
              <a:rPr lang="en-US" sz="3000" dirty="0" smtClean="0"/>
              <a:t> </a:t>
            </a:r>
            <a:r>
              <a:rPr lang="en-US" sz="3000" dirty="0" err="1" smtClean="0"/>
              <a:t>rekonstruktivne</a:t>
            </a:r>
            <a:r>
              <a:rPr lang="en-US" sz="3000" dirty="0" smtClean="0"/>
              <a:t> </a:t>
            </a:r>
            <a:r>
              <a:rPr lang="en-US" sz="3000" dirty="0" err="1" smtClean="0"/>
              <a:t>hirurgije</a:t>
            </a:r>
            <a:r>
              <a:rPr lang="en-US" sz="3000" dirty="0" smtClean="0"/>
              <a:t>, </a:t>
            </a:r>
            <a:r>
              <a:rPr lang="en-US" sz="3000" dirty="0" err="1" smtClean="0"/>
              <a:t>reaktivnosti</a:t>
            </a:r>
            <a:r>
              <a:rPr lang="en-US" sz="3000" dirty="0" smtClean="0"/>
              <a:t> </a:t>
            </a:r>
            <a:r>
              <a:rPr lang="en-US" sz="3000" dirty="0" err="1" smtClean="0"/>
              <a:t>povređenih</a:t>
            </a:r>
            <a:r>
              <a:rPr lang="en-US" sz="3000" dirty="0" smtClean="0"/>
              <a:t> </a:t>
            </a:r>
            <a:r>
              <a:rPr lang="en-US" sz="3000" dirty="0" err="1" smtClean="0"/>
              <a:t>tkiva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ličnosti</a:t>
            </a:r>
            <a:r>
              <a:rPr lang="en-US" sz="3000" dirty="0" smtClean="0"/>
              <a:t> </a:t>
            </a:r>
            <a:r>
              <a:rPr lang="en-US" sz="3000" dirty="0" err="1" smtClean="0"/>
              <a:t>povređenog</a:t>
            </a:r>
            <a:r>
              <a:rPr lang="en-US" sz="3000" dirty="0" smtClean="0"/>
              <a:t>, </a:t>
            </a:r>
            <a:r>
              <a:rPr lang="en-US" sz="3000" dirty="0" err="1" smtClean="0"/>
              <a:t>dinamizma</a:t>
            </a:r>
            <a:r>
              <a:rPr lang="en-US" sz="3000" dirty="0" smtClean="0"/>
              <a:t> </a:t>
            </a:r>
            <a:r>
              <a:rPr lang="en-US" sz="3000" dirty="0" err="1" smtClean="0"/>
              <a:t>reparatornih</a:t>
            </a:r>
            <a:r>
              <a:rPr lang="en-US" sz="3000" dirty="0" smtClean="0"/>
              <a:t> </a:t>
            </a:r>
            <a:r>
              <a:rPr lang="en-US" sz="3000" dirty="0" err="1" smtClean="0"/>
              <a:t>procesa</a:t>
            </a:r>
            <a:r>
              <a:rPr lang="en-US" sz="3000" dirty="0" smtClean="0"/>
              <a:t> </a:t>
            </a:r>
            <a:r>
              <a:rPr lang="en-US" sz="3000" dirty="0" err="1" smtClean="0"/>
              <a:t>kao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na</a:t>
            </a:r>
            <a:r>
              <a:rPr lang="en-US" sz="3000" dirty="0" smtClean="0"/>
              <a:t> </a:t>
            </a:r>
            <a:r>
              <a:rPr lang="en-US" sz="3000" dirty="0" err="1" smtClean="0"/>
              <a:t>poznavanju</a:t>
            </a:r>
            <a:r>
              <a:rPr lang="en-US" sz="3000" dirty="0" smtClean="0"/>
              <a:t> </a:t>
            </a:r>
            <a:r>
              <a:rPr lang="en-US" sz="3000" dirty="0" err="1" smtClean="0"/>
              <a:t>savremene</a:t>
            </a:r>
            <a:r>
              <a:rPr lang="en-US" sz="3000" dirty="0" smtClean="0"/>
              <a:t> </a:t>
            </a:r>
            <a:r>
              <a:rPr lang="en-US" sz="3000" dirty="0" err="1" smtClean="0"/>
              <a:t>metodologije</a:t>
            </a:r>
            <a:r>
              <a:rPr lang="en-US" sz="3000" dirty="0" smtClean="0"/>
              <a:t> </a:t>
            </a:r>
            <a:r>
              <a:rPr lang="en-US" sz="3000" dirty="0" err="1" smtClean="0"/>
              <a:t>fizikalne</a:t>
            </a:r>
            <a:r>
              <a:rPr lang="en-US" sz="3000" dirty="0" smtClean="0"/>
              <a:t> </a:t>
            </a:r>
            <a:r>
              <a:rPr lang="en-US" sz="3000" dirty="0" err="1" smtClean="0"/>
              <a:t>terapije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funkcionalnog</a:t>
            </a:r>
            <a:r>
              <a:rPr lang="en-US" sz="3000" dirty="0" smtClean="0"/>
              <a:t> </a:t>
            </a:r>
            <a:r>
              <a:rPr lang="en-US" sz="3000" dirty="0" err="1" smtClean="0"/>
              <a:t>osposobljavanja</a:t>
            </a:r>
            <a:r>
              <a:rPr lang="en-US" sz="3000" dirty="0" smtClean="0"/>
              <a:t>. </a:t>
            </a:r>
            <a:endParaRPr lang="sr-Latn-RS" sz="3000" dirty="0" smtClean="0"/>
          </a:p>
          <a:p>
            <a:pPr algn="just"/>
            <a:r>
              <a:rPr lang="en-US" sz="3000" dirty="0" err="1" smtClean="0">
                <a:solidFill>
                  <a:srgbClr val="FF0000"/>
                </a:solidFill>
              </a:rPr>
              <a:t>Veće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traumatološke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i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rehabilitacione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ustanove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imaju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posebne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kabinete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ili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odseke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za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rehabilitaciju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povreda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šake</a:t>
            </a:r>
            <a:r>
              <a:rPr lang="en-US" sz="3000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Fizikalna i funkcionalna rehabilitacija posle povreda šake i ručnog zgloba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sr-Latn-RS" sz="3600" dirty="0" smtClean="0"/>
              <a:t>Fizikalno lečenje i funkcionalno osposobljavanje  posle preloma metakarpalnih kostiju šake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2800" dirty="0" smtClean="0"/>
              <a:t>   </a:t>
            </a:r>
            <a:r>
              <a:rPr lang="en-US" sz="2800" dirty="0" smtClean="0"/>
              <a:t>U </a:t>
            </a:r>
            <a:r>
              <a:rPr lang="en-US" sz="2800" dirty="0" err="1" smtClean="0"/>
              <a:t>savremenom</a:t>
            </a:r>
            <a:r>
              <a:rPr lang="en-US" sz="2800" dirty="0" smtClean="0"/>
              <a:t> </a:t>
            </a:r>
            <a:r>
              <a:rPr lang="en-US" sz="2800" dirty="0" err="1" smtClean="0"/>
              <a:t>lečenju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osposobljavanju</a:t>
            </a:r>
            <a:r>
              <a:rPr lang="en-US" sz="2800" dirty="0" smtClean="0"/>
              <a:t> </a:t>
            </a:r>
            <a:r>
              <a:rPr lang="en-US" sz="2800" dirty="0" err="1" smtClean="0"/>
              <a:t>posle</a:t>
            </a:r>
            <a:r>
              <a:rPr lang="en-US" sz="2800" dirty="0" smtClean="0"/>
              <a:t> </a:t>
            </a:r>
            <a:r>
              <a:rPr lang="en-US" sz="2800" dirty="0" err="1" smtClean="0"/>
              <a:t>preloma</a:t>
            </a:r>
            <a:r>
              <a:rPr lang="en-US" sz="2800" dirty="0" smtClean="0"/>
              <a:t> </a:t>
            </a:r>
            <a:r>
              <a:rPr lang="sr-Latn-RS" sz="2800" dirty="0" smtClean="0"/>
              <a:t>metakarpalnih</a:t>
            </a:r>
            <a:r>
              <a:rPr lang="en-US" sz="2800" dirty="0" smtClean="0"/>
              <a:t> </a:t>
            </a:r>
            <a:r>
              <a:rPr lang="en-US" sz="2800" dirty="0" err="1" smtClean="0"/>
              <a:t>kostiju</a:t>
            </a:r>
            <a:r>
              <a:rPr lang="en-US" sz="2800" dirty="0" smtClean="0"/>
              <a:t> </a:t>
            </a:r>
            <a:r>
              <a:rPr lang="en-US" sz="2800" dirty="0" err="1" smtClean="0"/>
              <a:t>prednost</a:t>
            </a:r>
            <a:r>
              <a:rPr lang="en-US" sz="2800" dirty="0" smtClean="0"/>
              <a:t> </a:t>
            </a:r>
            <a:r>
              <a:rPr lang="sr-Latn-RS" sz="2800" dirty="0" smtClean="0"/>
              <a:t>i</a:t>
            </a:r>
            <a:r>
              <a:rPr lang="en-US" sz="2800" dirty="0" err="1" smtClean="0"/>
              <a:t>maju</a:t>
            </a:r>
            <a:r>
              <a:rPr lang="en-US" sz="2800" dirty="0" smtClean="0"/>
              <a:t> </a:t>
            </a:r>
            <a:r>
              <a:rPr lang="en-US" sz="2800" dirty="0" err="1" smtClean="0"/>
              <a:t>repozicija</a:t>
            </a:r>
            <a:r>
              <a:rPr lang="en-US" sz="2800" dirty="0" smtClean="0"/>
              <a:t> </a:t>
            </a:r>
            <a:r>
              <a:rPr lang="en-US" sz="2800" dirty="0" err="1" smtClean="0"/>
              <a:t>fragmenata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hirurška</a:t>
            </a:r>
            <a:r>
              <a:rPr lang="en-US" sz="2800" dirty="0" smtClean="0"/>
              <a:t> </a:t>
            </a:r>
            <a:r>
              <a:rPr lang="en-US" sz="2800" dirty="0" err="1" smtClean="0"/>
              <a:t>fiksacija</a:t>
            </a:r>
            <a:r>
              <a:rPr lang="en-US" sz="2800" dirty="0" smtClean="0"/>
              <a:t> </a:t>
            </a:r>
            <a:r>
              <a:rPr lang="en-US" sz="2800" dirty="0" err="1" smtClean="0"/>
              <a:t>kojom</a:t>
            </a:r>
            <a:r>
              <a:rPr lang="en-US" sz="2800" dirty="0" smtClean="0"/>
              <a:t> se </a:t>
            </a:r>
            <a:r>
              <a:rPr lang="en-US" sz="2800" dirty="0" err="1" smtClean="0"/>
              <a:t>obezbeđuje</a:t>
            </a:r>
            <a:r>
              <a:rPr lang="en-US" sz="2800" dirty="0" smtClean="0"/>
              <a:t> </a:t>
            </a:r>
            <a:r>
              <a:rPr lang="en-US" sz="2800" dirty="0" err="1" smtClean="0"/>
              <a:t>dragocena</a:t>
            </a:r>
            <a:r>
              <a:rPr lang="en-US" sz="2800" dirty="0" smtClean="0"/>
              <a:t> </a:t>
            </a:r>
            <a:r>
              <a:rPr lang="en-US" sz="2800" dirty="0" err="1" smtClean="0"/>
              <a:t>egzaktna</a:t>
            </a:r>
            <a:r>
              <a:rPr lang="en-US" sz="2800" dirty="0" smtClean="0"/>
              <a:t> </a:t>
            </a:r>
            <a:r>
              <a:rPr lang="en-US" sz="2800" dirty="0" err="1" smtClean="0"/>
              <a:t>repozicija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rana</a:t>
            </a:r>
            <a:r>
              <a:rPr lang="en-US" sz="2800" dirty="0" smtClean="0"/>
              <a:t> </a:t>
            </a:r>
            <a:r>
              <a:rPr lang="en-US" sz="2800" dirty="0" err="1" smtClean="0"/>
              <a:t>mobilizacija</a:t>
            </a:r>
            <a:r>
              <a:rPr lang="en-US" sz="2800" dirty="0" smtClean="0"/>
              <a:t>, a time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prevencija</a:t>
            </a:r>
            <a:r>
              <a:rPr lang="en-US" sz="2800" dirty="0" smtClean="0"/>
              <a:t> </a:t>
            </a:r>
            <a:r>
              <a:rPr lang="en-US" sz="2800" dirty="0" err="1" smtClean="0"/>
              <a:t>težih</a:t>
            </a:r>
            <a:r>
              <a:rPr lang="en-US" sz="2800" dirty="0" smtClean="0"/>
              <a:t> </a:t>
            </a:r>
            <a:r>
              <a:rPr lang="en-US" sz="2800" dirty="0" err="1" smtClean="0"/>
              <a:t>kontraktura</a:t>
            </a:r>
            <a:r>
              <a:rPr lang="en-US" sz="2800" dirty="0" smtClean="0"/>
              <a:t> </a:t>
            </a:r>
            <a:r>
              <a:rPr lang="en-US" sz="2800" dirty="0" err="1" smtClean="0"/>
              <a:t>zglobova</a:t>
            </a:r>
            <a:r>
              <a:rPr lang="en-US" sz="2800" dirty="0" smtClean="0"/>
              <a:t> </a:t>
            </a:r>
            <a:r>
              <a:rPr lang="en-US" sz="2800" dirty="0" err="1" smtClean="0"/>
              <a:t>šake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prstiju</a:t>
            </a:r>
            <a:r>
              <a:rPr lang="en-US" sz="2800" dirty="0" smtClean="0"/>
              <a:t> </a:t>
            </a: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neminovne</a:t>
            </a:r>
            <a:r>
              <a:rPr lang="en-US" sz="2800" dirty="0" smtClean="0"/>
              <a:t> </a:t>
            </a:r>
            <a:r>
              <a:rPr lang="en-US" sz="2800" dirty="0" err="1" smtClean="0"/>
              <a:t>posle</a:t>
            </a:r>
            <a:r>
              <a:rPr lang="en-US" sz="2800" dirty="0" smtClean="0"/>
              <a:t> </a:t>
            </a:r>
            <a:r>
              <a:rPr lang="en-US" sz="2800" dirty="0" err="1" smtClean="0"/>
              <a:t>duže</a:t>
            </a:r>
            <a:r>
              <a:rPr lang="en-US" sz="2800" dirty="0" smtClean="0"/>
              <a:t> </a:t>
            </a:r>
            <a:r>
              <a:rPr lang="en-US" sz="2800" dirty="0" err="1" smtClean="0"/>
              <a:t>imobilizacije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 descr="downloa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2000"/>
            <a:ext cx="2638425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3000" dirty="0" err="1" smtClean="0"/>
              <a:t>Prelomi</a:t>
            </a:r>
            <a:r>
              <a:rPr lang="en-US" sz="3000" dirty="0" smtClean="0"/>
              <a:t> </a:t>
            </a:r>
            <a:r>
              <a:rPr lang="en-US" sz="3000" dirty="0" err="1" smtClean="0"/>
              <a:t>svih</a:t>
            </a:r>
            <a:r>
              <a:rPr lang="en-US" sz="3000" dirty="0" smtClean="0"/>
              <a:t> </a:t>
            </a:r>
            <a:r>
              <a:rPr lang="en-US" sz="3000" dirty="0" err="1" smtClean="0"/>
              <a:t>falangi</a:t>
            </a:r>
            <a:r>
              <a:rPr lang="en-US" sz="3000" dirty="0" smtClean="0"/>
              <a:t> </a:t>
            </a:r>
            <a:r>
              <a:rPr lang="en-US" sz="3000" dirty="0" err="1" smtClean="0"/>
              <a:t>prstiju</a:t>
            </a:r>
            <a:r>
              <a:rPr lang="en-US" sz="3000" dirty="0" smtClean="0"/>
              <a:t> </a:t>
            </a:r>
            <a:r>
              <a:rPr lang="en-US" sz="3000" dirty="0" err="1" smtClean="0"/>
              <a:t>šake</a:t>
            </a:r>
            <a:r>
              <a:rPr lang="en-US" sz="3000" dirty="0" smtClean="0"/>
              <a:t>, </a:t>
            </a:r>
            <a:r>
              <a:rPr lang="en-US" sz="3000" dirty="0" err="1" smtClean="0"/>
              <a:t>posebno</a:t>
            </a:r>
            <a:r>
              <a:rPr lang="en-US" sz="3000" dirty="0" smtClean="0"/>
              <a:t> </a:t>
            </a:r>
            <a:r>
              <a:rPr lang="en-US" sz="3000" dirty="0" err="1" smtClean="0"/>
              <a:t>zglobni</a:t>
            </a:r>
            <a:r>
              <a:rPr lang="en-US" sz="3000" dirty="0" smtClean="0"/>
              <a:t>, </a:t>
            </a:r>
            <a:r>
              <a:rPr lang="en-US" sz="3000" dirty="0" err="1" smtClean="0"/>
              <a:t>stvaraju</a:t>
            </a:r>
            <a:r>
              <a:rPr lang="en-US" sz="3000" dirty="0" smtClean="0"/>
              <a:t> </a:t>
            </a:r>
            <a:r>
              <a:rPr lang="en-US" sz="3000" dirty="0" err="1" smtClean="0"/>
              <a:t>izrazitu</a:t>
            </a:r>
            <a:r>
              <a:rPr lang="en-US" sz="3000" dirty="0" smtClean="0"/>
              <a:t> </a:t>
            </a:r>
            <a:r>
              <a:rPr lang="en-US" sz="3000" dirty="0" err="1" smtClean="0"/>
              <a:t>sklonost</a:t>
            </a:r>
            <a:r>
              <a:rPr lang="en-US" sz="3000" dirty="0" smtClean="0"/>
              <a:t> ka </a:t>
            </a:r>
            <a:r>
              <a:rPr lang="en-US" sz="3000" dirty="0" err="1" smtClean="0"/>
              <a:t>kontrakturama</a:t>
            </a:r>
            <a:r>
              <a:rPr lang="en-US" sz="3000" dirty="0" smtClean="0"/>
              <a:t> </a:t>
            </a:r>
            <a:r>
              <a:rPr lang="en-US" sz="3000" dirty="0" err="1" smtClean="0"/>
              <a:t>susednih</a:t>
            </a:r>
            <a:r>
              <a:rPr lang="en-US" sz="3000" dirty="0" smtClean="0"/>
              <a:t> </a:t>
            </a:r>
            <a:r>
              <a:rPr lang="en-US" sz="3000" dirty="0" err="1" smtClean="0"/>
              <a:t>zglobova</a:t>
            </a:r>
            <a:r>
              <a:rPr lang="en-US" sz="3000" dirty="0" smtClean="0"/>
              <a:t> </a:t>
            </a:r>
            <a:r>
              <a:rPr lang="en-US" sz="3000" dirty="0" err="1" smtClean="0"/>
              <a:t>zbog</a:t>
            </a:r>
            <a:r>
              <a:rPr lang="en-US" sz="3000" dirty="0" smtClean="0"/>
              <a:t> </a:t>
            </a:r>
            <a:r>
              <a:rPr lang="en-US" sz="3000" dirty="0" err="1" smtClean="0"/>
              <a:t>neurovaskulrne</a:t>
            </a:r>
            <a:r>
              <a:rPr lang="en-US" sz="3000" dirty="0" smtClean="0"/>
              <a:t> </a:t>
            </a:r>
            <a:r>
              <a:rPr lang="en-US" sz="3000" dirty="0" err="1" smtClean="0"/>
              <a:t>senzibilnosto</a:t>
            </a:r>
            <a:r>
              <a:rPr lang="en-US" sz="3000" dirty="0" smtClean="0"/>
              <a:t> </a:t>
            </a:r>
            <a:r>
              <a:rPr lang="en-US" sz="3000" dirty="0" err="1" smtClean="0"/>
              <a:t>fibroznih</a:t>
            </a:r>
            <a:r>
              <a:rPr lang="en-US" sz="3000" dirty="0" smtClean="0"/>
              <a:t> </a:t>
            </a:r>
            <a:r>
              <a:rPr lang="en-US" sz="3000" dirty="0" err="1" smtClean="0"/>
              <a:t>tkiva</a:t>
            </a:r>
            <a:r>
              <a:rPr lang="en-US" sz="3000" dirty="0" smtClean="0"/>
              <a:t>, capsule, </a:t>
            </a:r>
            <a:r>
              <a:rPr lang="en-US" sz="3000" dirty="0" err="1" smtClean="0"/>
              <a:t>ligamenata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komisura</a:t>
            </a:r>
            <a:r>
              <a:rPr lang="en-US" sz="3000" dirty="0" smtClean="0"/>
              <a:t> </a:t>
            </a:r>
            <a:r>
              <a:rPr lang="en-US" sz="3000" dirty="0" err="1" smtClean="0"/>
              <a:t>koji</a:t>
            </a:r>
            <a:r>
              <a:rPr lang="en-US" sz="3000" dirty="0" smtClean="0"/>
              <a:t> </a:t>
            </a:r>
            <a:r>
              <a:rPr lang="en-US" sz="3000" dirty="0" err="1" smtClean="0"/>
              <a:t>brzo</a:t>
            </a:r>
            <a:r>
              <a:rPr lang="en-US" sz="3000" dirty="0" smtClean="0"/>
              <a:t> </a:t>
            </a:r>
            <a:r>
              <a:rPr lang="en-US" sz="3000" dirty="0" err="1" smtClean="0"/>
              <a:t>postaju</a:t>
            </a:r>
            <a:r>
              <a:rPr lang="en-US" sz="3000" dirty="0" smtClean="0"/>
              <a:t> </a:t>
            </a:r>
            <a:r>
              <a:rPr lang="en-US" sz="3000" dirty="0" err="1" smtClean="0"/>
              <a:t>rigidni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skvrčeni</a:t>
            </a:r>
            <a:r>
              <a:rPr lang="en-US" sz="3000" dirty="0" smtClean="0"/>
              <a:t>, </a:t>
            </a:r>
            <a:r>
              <a:rPr lang="en-US" sz="3000" dirty="0" err="1" smtClean="0"/>
              <a:t>dejstvom</a:t>
            </a:r>
            <a:r>
              <a:rPr lang="en-US" sz="3000" dirty="0" smtClean="0"/>
              <a:t> trauma (</a:t>
            </a:r>
            <a:r>
              <a:rPr lang="en-US" sz="3000" dirty="0" err="1" smtClean="0"/>
              <a:t>bolovi</a:t>
            </a:r>
            <a:r>
              <a:rPr lang="en-US" sz="3000" dirty="0" smtClean="0"/>
              <a:t>, </a:t>
            </a:r>
            <a:r>
              <a:rPr lang="en-US" sz="3000" dirty="0" err="1" smtClean="0"/>
              <a:t>ožiljci</a:t>
            </a:r>
            <a:r>
              <a:rPr lang="en-US" sz="3000" dirty="0" smtClean="0"/>
              <a:t>)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još</a:t>
            </a:r>
            <a:r>
              <a:rPr lang="en-US" sz="3000" dirty="0" smtClean="0"/>
              <a:t> </a:t>
            </a:r>
            <a:r>
              <a:rPr lang="en-US" sz="3000" dirty="0" err="1" smtClean="0"/>
              <a:t>više</a:t>
            </a:r>
            <a:r>
              <a:rPr lang="en-US" sz="3000" dirty="0" smtClean="0"/>
              <a:t> </a:t>
            </a:r>
            <a:r>
              <a:rPr lang="en-US" sz="3000" dirty="0" err="1" smtClean="0"/>
              <a:t>dejstvom</a:t>
            </a:r>
            <a:r>
              <a:rPr lang="en-US" sz="3000" dirty="0" smtClean="0"/>
              <a:t> </a:t>
            </a:r>
            <a:r>
              <a:rPr lang="en-US" sz="3000" dirty="0" err="1" smtClean="0"/>
              <a:t>imobilizacije</a:t>
            </a:r>
            <a:r>
              <a:rPr lang="en-US" sz="3000" dirty="0" smtClean="0"/>
              <a:t>. </a:t>
            </a:r>
            <a:r>
              <a:rPr lang="en-US" sz="3000" dirty="0" err="1" smtClean="0"/>
              <a:t>Već</a:t>
            </a:r>
            <a:r>
              <a:rPr lang="en-US" sz="3000" dirty="0" smtClean="0"/>
              <a:t> </a:t>
            </a:r>
            <a:r>
              <a:rPr lang="en-US" sz="3000" dirty="0" err="1" smtClean="0"/>
              <a:t>uspostavljene</a:t>
            </a:r>
            <a:r>
              <a:rPr lang="en-US" sz="3000" dirty="0" smtClean="0"/>
              <a:t> </a:t>
            </a:r>
            <a:r>
              <a:rPr lang="en-US" sz="3000" dirty="0" err="1" smtClean="0"/>
              <a:t>kontrakture</a:t>
            </a:r>
            <a:r>
              <a:rPr lang="en-US" sz="3000" dirty="0" smtClean="0"/>
              <a:t> </a:t>
            </a:r>
            <a:r>
              <a:rPr lang="en-US" sz="3000" dirty="0" err="1" smtClean="0"/>
              <a:t>su</a:t>
            </a:r>
            <a:r>
              <a:rPr lang="en-US" sz="3000" dirty="0" smtClean="0"/>
              <a:t> </a:t>
            </a:r>
            <a:r>
              <a:rPr lang="en-US" sz="3000" dirty="0" err="1" smtClean="0"/>
              <a:t>redovno</a:t>
            </a:r>
            <a:r>
              <a:rPr lang="en-US" sz="3000" dirty="0" smtClean="0"/>
              <a:t> </a:t>
            </a:r>
            <a:r>
              <a:rPr lang="en-US" sz="3000" dirty="0" err="1" smtClean="0"/>
              <a:t>rezistentne</a:t>
            </a:r>
            <a:r>
              <a:rPr lang="en-US" sz="3000" dirty="0" smtClean="0"/>
              <a:t> </a:t>
            </a:r>
            <a:r>
              <a:rPr lang="en-US" sz="3000" dirty="0" err="1" smtClean="0"/>
              <a:t>na</a:t>
            </a:r>
            <a:r>
              <a:rPr lang="en-US" sz="3000" dirty="0" smtClean="0"/>
              <a:t> </a:t>
            </a:r>
            <a:r>
              <a:rPr lang="en-US" sz="3000" dirty="0" err="1" smtClean="0"/>
              <a:t>funkcionalno</a:t>
            </a:r>
            <a:r>
              <a:rPr lang="en-US" sz="3000" dirty="0" smtClean="0"/>
              <a:t> </a:t>
            </a:r>
            <a:r>
              <a:rPr lang="en-US" sz="3000" dirty="0" err="1" smtClean="0"/>
              <a:t>lečenje</a:t>
            </a:r>
            <a:r>
              <a:rPr lang="en-US" sz="3000" dirty="0" smtClean="0"/>
              <a:t> </a:t>
            </a:r>
            <a:r>
              <a:rPr lang="en-US" sz="3000" dirty="0" err="1" smtClean="0"/>
              <a:t>koje</a:t>
            </a:r>
            <a:r>
              <a:rPr lang="en-US" sz="3000" dirty="0" smtClean="0"/>
              <a:t> se </a:t>
            </a:r>
            <a:r>
              <a:rPr lang="en-US" sz="3000" dirty="0" err="1" smtClean="0"/>
              <a:t>produžava</a:t>
            </a:r>
            <a:r>
              <a:rPr lang="en-US" sz="3000" dirty="0" smtClean="0"/>
              <a:t> </a:t>
            </a:r>
            <a:r>
              <a:rPr lang="en-US" sz="3000" dirty="0" err="1" smtClean="0"/>
              <a:t>nedeljama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mesecima</a:t>
            </a:r>
            <a:r>
              <a:rPr lang="en-US" sz="3000" dirty="0" smtClean="0"/>
              <a:t>, a ne </a:t>
            </a:r>
            <a:r>
              <a:rPr lang="en-US" sz="3000" dirty="0" err="1" smtClean="0"/>
              <a:t>retko</a:t>
            </a:r>
            <a:r>
              <a:rPr lang="en-US" sz="3000" dirty="0" smtClean="0"/>
              <a:t> </a:t>
            </a:r>
            <a:r>
              <a:rPr lang="en-US" sz="3000" dirty="0" err="1" smtClean="0"/>
              <a:t>ostavlja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trajna</a:t>
            </a:r>
            <a:r>
              <a:rPr lang="en-US" sz="3000" dirty="0" smtClean="0"/>
              <a:t> </a:t>
            </a:r>
            <a:r>
              <a:rPr lang="sr-Latn-RS" sz="3000" dirty="0" smtClean="0"/>
              <a:t>o</a:t>
            </a:r>
            <a:r>
              <a:rPr lang="en-US" sz="3000" dirty="0" err="1" smtClean="0"/>
              <a:t>graničenja</a:t>
            </a:r>
            <a:r>
              <a:rPr lang="en-US" sz="3000" dirty="0" smtClean="0"/>
              <a:t> </a:t>
            </a:r>
            <a:r>
              <a:rPr lang="en-US" sz="3000" dirty="0" err="1" smtClean="0"/>
              <a:t>obima</a:t>
            </a:r>
            <a:r>
              <a:rPr lang="en-US" sz="3000" dirty="0" smtClean="0"/>
              <a:t> </a:t>
            </a:r>
            <a:r>
              <a:rPr lang="en-US" sz="3000" dirty="0" err="1" smtClean="0"/>
              <a:t>pokreta</a:t>
            </a:r>
            <a:r>
              <a:rPr lang="en-US" sz="3000" dirty="0" smtClean="0"/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sr-Latn-RS" sz="3200" dirty="0" smtClean="0"/>
              <a:t>Fizikalno lečenje i funkcionalno osposobljavanje  posle preloma falangi prstiju šake</a:t>
            </a:r>
            <a:endParaRPr lang="en-US" sz="3200" dirty="0"/>
          </a:p>
        </p:txBody>
      </p:sp>
      <p:pic>
        <p:nvPicPr>
          <p:cNvPr id="5" name="Picture 4" descr="download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88" y="5486400"/>
            <a:ext cx="1163612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U </a:t>
            </a:r>
            <a:r>
              <a:rPr lang="en-US" sz="2800" dirty="0" err="1" smtClean="0"/>
              <a:t>lečenju</a:t>
            </a:r>
            <a:r>
              <a:rPr lang="en-US" sz="2800" dirty="0" smtClean="0"/>
              <a:t> </a:t>
            </a:r>
            <a:r>
              <a:rPr lang="en-US" sz="2800" dirty="0" err="1" smtClean="0"/>
              <a:t>preloma</a:t>
            </a:r>
            <a:r>
              <a:rPr lang="en-US" sz="2800" dirty="0" smtClean="0"/>
              <a:t> </a:t>
            </a:r>
            <a:r>
              <a:rPr lang="en-US" sz="2800" dirty="0" err="1" smtClean="0"/>
              <a:t>prstiju</a:t>
            </a:r>
            <a:r>
              <a:rPr lang="en-US" sz="2800" dirty="0" smtClean="0"/>
              <a:t> </a:t>
            </a:r>
            <a:r>
              <a:rPr lang="en-US" sz="2800" dirty="0" err="1" smtClean="0"/>
              <a:t>prednost</a:t>
            </a:r>
            <a:r>
              <a:rPr lang="en-US" sz="2800" dirty="0" smtClean="0"/>
              <a:t> </a:t>
            </a:r>
            <a:r>
              <a:rPr lang="en-US" sz="2800" dirty="0" err="1" smtClean="0"/>
              <a:t>ima</a:t>
            </a:r>
            <a:r>
              <a:rPr lang="en-US" sz="2800" dirty="0" smtClean="0"/>
              <a:t> </a:t>
            </a:r>
            <a:r>
              <a:rPr lang="en-US" sz="2800" dirty="0" err="1" smtClean="0"/>
              <a:t>hirurško</a:t>
            </a:r>
            <a:r>
              <a:rPr lang="en-US" sz="2800" dirty="0" smtClean="0"/>
              <a:t> </a:t>
            </a:r>
            <a:r>
              <a:rPr lang="en-US" sz="2800" dirty="0" err="1" smtClean="0"/>
              <a:t>lečenje</a:t>
            </a:r>
            <a:r>
              <a:rPr lang="en-US" sz="2800" dirty="0" smtClean="0"/>
              <a:t> </a:t>
            </a: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en-US" sz="2800" dirty="0" err="1" smtClean="0"/>
              <a:t>omogućava</a:t>
            </a:r>
            <a:r>
              <a:rPr lang="en-US" sz="2800" dirty="0" smtClean="0"/>
              <a:t> </a:t>
            </a:r>
            <a:r>
              <a:rPr lang="en-US" sz="2800" dirty="0" err="1" smtClean="0"/>
              <a:t>ranu</a:t>
            </a:r>
            <a:r>
              <a:rPr lang="en-US" sz="2800" dirty="0" smtClean="0"/>
              <a:t> </a:t>
            </a:r>
            <a:r>
              <a:rPr lang="en-US" sz="2800" dirty="0" err="1" smtClean="0"/>
              <a:t>mobilizaciju</a:t>
            </a:r>
            <a:r>
              <a:rPr lang="en-US" sz="2800" dirty="0" smtClean="0"/>
              <a:t> </a:t>
            </a:r>
            <a:r>
              <a:rPr lang="en-US" sz="2800" dirty="0" err="1" smtClean="0"/>
              <a:t>zglobova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prevenciju</a:t>
            </a:r>
            <a:r>
              <a:rPr lang="en-US" sz="2800" dirty="0" smtClean="0"/>
              <a:t> </a:t>
            </a:r>
            <a:r>
              <a:rPr lang="en-US" sz="2800" dirty="0" err="1" smtClean="0"/>
              <a:t>kontraktura</a:t>
            </a:r>
            <a:r>
              <a:rPr lang="en-US" sz="2800" dirty="0" smtClean="0"/>
              <a:t>. To </a:t>
            </a:r>
            <a:r>
              <a:rPr lang="en-US" sz="2800" dirty="0" err="1" smtClean="0"/>
              <a:t>važi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neoprativne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kojih</a:t>
            </a:r>
            <a:r>
              <a:rPr lang="en-US" sz="2800" dirty="0" smtClean="0"/>
              <a:t> se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nekih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ne </a:t>
            </a:r>
            <a:r>
              <a:rPr lang="en-US" sz="2800" dirty="0" err="1" smtClean="0"/>
              <a:t>primenjuje</a:t>
            </a:r>
            <a:r>
              <a:rPr lang="en-US" sz="2800" dirty="0" smtClean="0"/>
              <a:t> </a:t>
            </a:r>
            <a:r>
              <a:rPr lang="en-US" sz="2800" dirty="0" err="1" smtClean="0"/>
              <a:t>eksterna</a:t>
            </a:r>
            <a:r>
              <a:rPr lang="en-US" sz="2800" dirty="0" smtClean="0"/>
              <a:t> </a:t>
            </a:r>
            <a:r>
              <a:rPr lang="en-US" sz="2800" dirty="0" err="1" smtClean="0"/>
              <a:t>imobilizacija</a:t>
            </a:r>
            <a:r>
              <a:rPr lang="en-US" sz="2800" dirty="0" smtClean="0"/>
              <a:t> (</a:t>
            </a:r>
            <a:r>
              <a:rPr lang="en-US" sz="2800" dirty="0" err="1" smtClean="0"/>
              <a:t>prelomi</a:t>
            </a:r>
            <a:r>
              <a:rPr lang="en-US" sz="2800" dirty="0" smtClean="0"/>
              <a:t> </a:t>
            </a:r>
            <a:r>
              <a:rPr lang="en-US" sz="2800" dirty="0" err="1" smtClean="0"/>
              <a:t>distalne</a:t>
            </a:r>
            <a:r>
              <a:rPr lang="en-US" sz="2800" dirty="0" smtClean="0"/>
              <a:t> </a:t>
            </a:r>
            <a:r>
              <a:rPr lang="en-US" sz="2800" dirty="0" err="1" smtClean="0"/>
              <a:t>falange</a:t>
            </a:r>
            <a:r>
              <a:rPr lang="en-US" sz="2800" dirty="0" smtClean="0"/>
              <a:t>) </a:t>
            </a:r>
            <a:r>
              <a:rPr lang="en-US" sz="2800" dirty="0" err="1" smtClean="0"/>
              <a:t>ili</a:t>
            </a:r>
            <a:r>
              <a:rPr lang="en-US" sz="2800" dirty="0" smtClean="0"/>
              <a:t> se </a:t>
            </a:r>
            <a:r>
              <a:rPr lang="en-US" sz="2800" dirty="0" err="1" smtClean="0"/>
              <a:t>stavlja</a:t>
            </a:r>
            <a:r>
              <a:rPr lang="en-US" sz="2800" dirty="0" smtClean="0"/>
              <a:t> </a:t>
            </a:r>
            <a:r>
              <a:rPr lang="en-US" sz="2800" dirty="0" err="1" smtClean="0"/>
              <a:t>samo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najkraće</a:t>
            </a:r>
            <a:r>
              <a:rPr lang="en-US" sz="2800" dirty="0" smtClean="0"/>
              <a:t> </a:t>
            </a:r>
            <a:r>
              <a:rPr lang="en-US" sz="2800" dirty="0" err="1" smtClean="0"/>
              <a:t>vreme</a:t>
            </a:r>
            <a:r>
              <a:rPr lang="en-US" sz="2800" dirty="0" smtClean="0"/>
              <a:t>, </a:t>
            </a:r>
            <a:r>
              <a:rPr lang="en-US" sz="2800" dirty="0" err="1" smtClean="0"/>
              <a:t>neophodno</a:t>
            </a:r>
            <a:r>
              <a:rPr lang="en-US" sz="2800" dirty="0" smtClean="0"/>
              <a:t> je </a:t>
            </a:r>
            <a:r>
              <a:rPr lang="en-US" sz="2800" dirty="0" err="1" smtClean="0"/>
              <a:t>da</a:t>
            </a:r>
            <a:r>
              <a:rPr lang="en-US" sz="2800" dirty="0" smtClean="0"/>
              <a:t> se </a:t>
            </a:r>
            <a:r>
              <a:rPr lang="en-US" sz="2800" dirty="0" err="1" smtClean="0"/>
              <a:t>fragmenti</a:t>
            </a:r>
            <a:r>
              <a:rPr lang="en-US" sz="2800" dirty="0" smtClean="0"/>
              <a:t> </a:t>
            </a:r>
            <a:r>
              <a:rPr lang="en-US" sz="2800" dirty="0" err="1" smtClean="0"/>
              <a:t>spoje</a:t>
            </a:r>
            <a:r>
              <a:rPr lang="en-US" sz="2800" dirty="0" smtClean="0"/>
              <a:t> </a:t>
            </a:r>
            <a:r>
              <a:rPr lang="en-US" sz="2800" dirty="0" err="1" smtClean="0"/>
              <a:t>fibroznim</a:t>
            </a:r>
            <a:r>
              <a:rPr lang="en-US" sz="2800" dirty="0" smtClean="0"/>
              <a:t> </a:t>
            </a:r>
            <a:r>
              <a:rPr lang="en-US" sz="2800" dirty="0" err="1" smtClean="0"/>
              <a:t>kalusom</a:t>
            </a:r>
            <a:r>
              <a:rPr lang="en-US" sz="2800" dirty="0" smtClean="0"/>
              <a:t> (do 14 </a:t>
            </a:r>
            <a:r>
              <a:rPr lang="en-US" sz="2800" dirty="0" err="1" smtClean="0"/>
              <a:t>dana</a:t>
            </a:r>
            <a:r>
              <a:rPr lang="en-US" sz="2800" dirty="0" smtClean="0"/>
              <a:t>).</a:t>
            </a: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sr-Latn-RS" sz="3200" dirty="0" smtClean="0"/>
              <a:t>Fizikalno lečenje i funkcionalno osposobljavanje  posle preloma falangi prstiju šake</a:t>
            </a:r>
            <a:endParaRPr lang="en-US" sz="3200" dirty="0"/>
          </a:p>
        </p:txBody>
      </p:sp>
      <p:pic>
        <p:nvPicPr>
          <p:cNvPr id="5" name="Picture 4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724400"/>
            <a:ext cx="26289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 </a:t>
            </a:r>
            <a:r>
              <a:rPr lang="en-US" sz="2800" dirty="0" err="1" smtClean="0"/>
              <a:t>terapiji</a:t>
            </a:r>
            <a:r>
              <a:rPr lang="en-US" sz="2800" dirty="0" smtClean="0"/>
              <a:t> </a:t>
            </a:r>
            <a:r>
              <a:rPr lang="en-US" sz="2800" dirty="0" err="1" smtClean="0"/>
              <a:t>radom</a:t>
            </a:r>
            <a:r>
              <a:rPr lang="en-US" sz="2800" dirty="0" smtClean="0"/>
              <a:t> </a:t>
            </a:r>
            <a:r>
              <a:rPr lang="en-US" sz="2800" dirty="0" err="1" smtClean="0"/>
              <a:t>kreativan</a:t>
            </a:r>
            <a:r>
              <a:rPr lang="en-US" sz="2800" dirty="0" smtClean="0"/>
              <a:t> </a:t>
            </a:r>
            <a:r>
              <a:rPr lang="en-US" sz="2800" dirty="0" err="1" smtClean="0"/>
              <a:t>terapeut</a:t>
            </a:r>
            <a:r>
              <a:rPr lang="en-US" sz="2800" dirty="0" smtClean="0"/>
              <a:t> </a:t>
            </a:r>
            <a:r>
              <a:rPr lang="en-US" sz="2800" dirty="0" err="1" smtClean="0"/>
              <a:t>može</a:t>
            </a:r>
            <a:r>
              <a:rPr lang="en-US" sz="2800" dirty="0" smtClean="0"/>
              <a:t> </a:t>
            </a:r>
            <a:r>
              <a:rPr lang="en-US" sz="2800" dirty="0" err="1" smtClean="0"/>
              <a:t>komponovati</a:t>
            </a:r>
            <a:r>
              <a:rPr lang="en-US" sz="2800" dirty="0" smtClean="0"/>
              <a:t> </a:t>
            </a:r>
            <a:r>
              <a:rPr lang="en-US" sz="2800" dirty="0" err="1" smtClean="0"/>
              <a:t>niz</a:t>
            </a:r>
            <a:r>
              <a:rPr lang="en-US" sz="2800" dirty="0" smtClean="0"/>
              <a:t> </a:t>
            </a:r>
            <a:r>
              <a:rPr lang="en-US" sz="2800" dirty="0" err="1" smtClean="0"/>
              <a:t>pogodnih</a:t>
            </a:r>
            <a:r>
              <a:rPr lang="en-US" sz="2800" dirty="0" smtClean="0"/>
              <a:t> </a:t>
            </a:r>
            <a:r>
              <a:rPr lang="en-US" sz="2800" dirty="0" err="1" smtClean="0"/>
              <a:t>tehnika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istezanje</a:t>
            </a:r>
            <a:r>
              <a:rPr lang="en-US" sz="2800" dirty="0" smtClean="0"/>
              <a:t> </a:t>
            </a:r>
            <a:r>
              <a:rPr lang="en-US" sz="2800" dirty="0" err="1" smtClean="0"/>
              <a:t>skraćenih</a:t>
            </a:r>
            <a:r>
              <a:rPr lang="en-US" sz="2800" dirty="0" smtClean="0"/>
              <a:t> </a:t>
            </a:r>
            <a:r>
              <a:rPr lang="en-US" sz="2800" dirty="0" err="1" smtClean="0"/>
              <a:t>tkiva</a:t>
            </a:r>
            <a:r>
              <a:rPr lang="en-US" sz="2800" dirty="0" smtClean="0"/>
              <a:t>, </a:t>
            </a:r>
            <a:r>
              <a:rPr lang="en-US" sz="2800" dirty="0" err="1" smtClean="0"/>
              <a:t>povećanje</a:t>
            </a:r>
            <a:r>
              <a:rPr lang="en-US" sz="2800" dirty="0" smtClean="0"/>
              <a:t> </a:t>
            </a:r>
            <a:r>
              <a:rPr lang="en-US" sz="2800" dirty="0" err="1" smtClean="0"/>
              <a:t>mišićne</a:t>
            </a:r>
            <a:r>
              <a:rPr lang="en-US" sz="2800" dirty="0" smtClean="0"/>
              <a:t> </a:t>
            </a:r>
            <a:r>
              <a:rPr lang="en-US" sz="2800" dirty="0" err="1" smtClean="0"/>
              <a:t>snage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koordinacije</a:t>
            </a:r>
            <a:r>
              <a:rPr lang="en-US" sz="2800" dirty="0" smtClean="0"/>
              <a:t> </a:t>
            </a:r>
            <a:r>
              <a:rPr lang="en-US" sz="2800" dirty="0" err="1" smtClean="0"/>
              <a:t>povređenog</a:t>
            </a:r>
            <a:r>
              <a:rPr lang="en-US" sz="2800" dirty="0" smtClean="0"/>
              <a:t> </a:t>
            </a:r>
            <a:r>
              <a:rPr lang="en-US" sz="2800" dirty="0" err="1" smtClean="0"/>
              <a:t>prsta</a:t>
            </a:r>
            <a:r>
              <a:rPr lang="en-US" sz="2800" dirty="0" smtClean="0"/>
              <a:t> (</a:t>
            </a:r>
            <a:r>
              <a:rPr lang="en-US" sz="2800" dirty="0" err="1" smtClean="0"/>
              <a:t>povlačenje</a:t>
            </a:r>
            <a:r>
              <a:rPr lang="en-US" sz="2800" dirty="0" smtClean="0"/>
              <a:t>, </a:t>
            </a:r>
            <a:r>
              <a:rPr lang="en-US" sz="2800" dirty="0" err="1" smtClean="0"/>
              <a:t>guranje</a:t>
            </a:r>
            <a:r>
              <a:rPr lang="en-US" sz="2800" dirty="0" smtClean="0"/>
              <a:t> </a:t>
            </a:r>
            <a:r>
              <a:rPr lang="en-US" sz="2800" dirty="0" err="1" smtClean="0"/>
              <a:t>predmeta</a:t>
            </a:r>
            <a:r>
              <a:rPr lang="en-US" sz="2800" dirty="0" smtClean="0"/>
              <a:t>, </a:t>
            </a:r>
            <a:r>
              <a:rPr lang="en-US" sz="2800" dirty="0" err="1" smtClean="0"/>
              <a:t>modeliranje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materijale</a:t>
            </a:r>
            <a:r>
              <a:rPr lang="en-US" sz="2800" dirty="0" smtClean="0"/>
              <a:t> </a:t>
            </a:r>
            <a:r>
              <a:rPr lang="en-US" sz="2800" dirty="0" err="1" smtClean="0"/>
              <a:t>različite</a:t>
            </a:r>
            <a:r>
              <a:rPr lang="en-US" sz="2800" dirty="0" smtClean="0"/>
              <a:t> </a:t>
            </a:r>
            <a:r>
              <a:rPr lang="en-US" sz="2800" dirty="0" err="1" smtClean="0"/>
              <a:t>čvrstine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elastičnosti</a:t>
            </a:r>
            <a:r>
              <a:rPr lang="en-US" sz="2800" dirty="0" smtClean="0"/>
              <a:t>).</a:t>
            </a:r>
          </a:p>
          <a:p>
            <a:r>
              <a:rPr lang="en-US" sz="2800" dirty="0" err="1" smtClean="0"/>
              <a:t>Ako</a:t>
            </a:r>
            <a:r>
              <a:rPr lang="en-US" sz="2800" dirty="0" smtClean="0"/>
              <a:t> </a:t>
            </a:r>
            <a:r>
              <a:rPr lang="en-US" sz="2800" dirty="0" err="1" smtClean="0"/>
              <a:t>želimo</a:t>
            </a:r>
            <a:r>
              <a:rPr lang="en-US" sz="2800" dirty="0" smtClean="0"/>
              <a:t> </a:t>
            </a:r>
            <a:r>
              <a:rPr lang="en-US" sz="2800" dirty="0" err="1" smtClean="0"/>
              <a:t>brzu</a:t>
            </a:r>
            <a:r>
              <a:rPr lang="en-US" sz="2800" dirty="0" smtClean="0"/>
              <a:t> </a:t>
            </a:r>
            <a:r>
              <a:rPr lang="en-US" sz="2800" dirty="0" err="1" smtClean="0"/>
              <a:t>restauraciju</a:t>
            </a:r>
            <a:r>
              <a:rPr lang="en-US" sz="2800" dirty="0" smtClean="0"/>
              <a:t> </a:t>
            </a:r>
            <a:r>
              <a:rPr lang="en-US" sz="2800" dirty="0" err="1" smtClean="0"/>
              <a:t>obima</a:t>
            </a:r>
            <a:r>
              <a:rPr lang="en-US" sz="2800" dirty="0" smtClean="0"/>
              <a:t> </a:t>
            </a:r>
            <a:r>
              <a:rPr lang="en-US" sz="2800" dirty="0" err="1" smtClean="0"/>
              <a:t>pokreta</a:t>
            </a:r>
            <a:r>
              <a:rPr lang="en-US" sz="2800" dirty="0" smtClean="0"/>
              <a:t>, </a:t>
            </a:r>
            <a:r>
              <a:rPr lang="en-US" sz="2800" dirty="0" err="1" smtClean="0"/>
              <a:t>dinamične</a:t>
            </a:r>
            <a:r>
              <a:rPr lang="en-US" sz="2800" dirty="0" smtClean="0"/>
              <a:t> </a:t>
            </a:r>
            <a:r>
              <a:rPr lang="en-US" sz="2800" dirty="0" err="1" smtClean="0"/>
              <a:t>šine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nezaobilazne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sr-Latn-RS" sz="3200" dirty="0" smtClean="0"/>
              <a:t>Fizikalno lečenje i funkcionalno osposobljavanje  posle preloma falangi prstiju šake</a:t>
            </a:r>
            <a:endParaRPr lang="en-US" sz="3200" dirty="0"/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181600"/>
            <a:ext cx="1676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 </a:t>
            </a:r>
            <a:r>
              <a:rPr lang="en-US" sz="2800" dirty="0" err="1" smtClean="0"/>
              <a:t>fizikalnoj</a:t>
            </a:r>
            <a:r>
              <a:rPr lang="en-US" sz="2800" dirty="0" smtClean="0"/>
              <a:t> </a:t>
            </a:r>
            <a:r>
              <a:rPr lang="en-US" sz="2800" dirty="0" err="1" smtClean="0"/>
              <a:t>pripremi</a:t>
            </a:r>
            <a:r>
              <a:rPr lang="en-US" sz="2800" dirty="0" smtClean="0"/>
              <a:t> </a:t>
            </a:r>
            <a:r>
              <a:rPr lang="en-US" sz="2800" dirty="0" err="1" smtClean="0"/>
              <a:t>veoma</a:t>
            </a:r>
            <a:r>
              <a:rPr lang="en-US" sz="2800" dirty="0" smtClean="0"/>
              <a:t> </a:t>
            </a:r>
            <a:r>
              <a:rPr lang="en-US" sz="2800" dirty="0" err="1" smtClean="0"/>
              <a:t>povoljno</a:t>
            </a:r>
            <a:r>
              <a:rPr lang="en-US" sz="2800" dirty="0" smtClean="0"/>
              <a:t> </a:t>
            </a:r>
            <a:r>
              <a:rPr lang="en-US" sz="2800" dirty="0" err="1" smtClean="0"/>
              <a:t>deluje</a:t>
            </a:r>
            <a:r>
              <a:rPr lang="en-US" sz="2800" dirty="0" smtClean="0"/>
              <a:t> </a:t>
            </a:r>
            <a:r>
              <a:rPr lang="en-US" sz="2800" dirty="0" err="1" smtClean="0"/>
              <a:t>parafinsko</a:t>
            </a:r>
            <a:r>
              <a:rPr lang="en-US" sz="2800" dirty="0" smtClean="0"/>
              <a:t> </a:t>
            </a:r>
            <a:r>
              <a:rPr lang="en-US" sz="2800" dirty="0" err="1" smtClean="0"/>
              <a:t>pakovanje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razmekšavanje</a:t>
            </a:r>
            <a:r>
              <a:rPr lang="en-US" sz="2800" dirty="0" smtClean="0"/>
              <a:t> </a:t>
            </a:r>
            <a:r>
              <a:rPr lang="en-US" sz="2800" dirty="0" err="1" smtClean="0"/>
              <a:t>ožiljnih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skraćenih</a:t>
            </a:r>
            <a:r>
              <a:rPr lang="en-US" sz="2800" dirty="0" smtClean="0"/>
              <a:t> </a:t>
            </a:r>
            <a:r>
              <a:rPr lang="en-US" sz="2800" dirty="0" err="1" smtClean="0"/>
              <a:t>tkiva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analgetično</a:t>
            </a:r>
            <a:r>
              <a:rPr lang="en-US" sz="2800" dirty="0" smtClean="0"/>
              <a:t>. To </a:t>
            </a:r>
            <a:r>
              <a:rPr lang="en-US" sz="2800" dirty="0" err="1" smtClean="0"/>
              <a:t>važi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hidro</a:t>
            </a:r>
            <a:r>
              <a:rPr lang="en-US" sz="2800" dirty="0" smtClean="0"/>
              <a:t>/</a:t>
            </a:r>
            <a:r>
              <a:rPr lang="en-US" sz="2800" dirty="0" err="1" smtClean="0"/>
              <a:t>termo</a:t>
            </a:r>
            <a:r>
              <a:rPr lang="en-US" sz="2800" dirty="0" smtClean="0"/>
              <a:t> </a:t>
            </a:r>
            <a:r>
              <a:rPr lang="en-US" sz="2800" dirty="0" err="1" smtClean="0"/>
              <a:t>terapiju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Zbog</a:t>
            </a:r>
            <a:r>
              <a:rPr lang="en-US" sz="2800" dirty="0" smtClean="0"/>
              <a:t> </a:t>
            </a:r>
            <a:r>
              <a:rPr lang="en-US" sz="2800" dirty="0" err="1" smtClean="0"/>
              <a:t>osetljivosti</a:t>
            </a:r>
            <a:r>
              <a:rPr lang="en-US" sz="2800" dirty="0" smtClean="0"/>
              <a:t> </a:t>
            </a:r>
            <a:r>
              <a:rPr lang="en-US" sz="2800" dirty="0" err="1" smtClean="0"/>
              <a:t>tkiva</a:t>
            </a:r>
            <a:r>
              <a:rPr lang="en-US" sz="2800" dirty="0" smtClean="0"/>
              <a:t> </a:t>
            </a:r>
            <a:r>
              <a:rPr lang="en-US" sz="2800" dirty="0" err="1" smtClean="0"/>
              <a:t>mora</a:t>
            </a:r>
            <a:r>
              <a:rPr lang="en-US" sz="2800" dirty="0" smtClean="0"/>
              <a:t> se </a:t>
            </a:r>
            <a:r>
              <a:rPr lang="en-US" sz="2800" dirty="0" err="1" smtClean="0"/>
              <a:t>strogo</a:t>
            </a:r>
            <a:r>
              <a:rPr lang="en-US" sz="2800" dirty="0" smtClean="0"/>
              <a:t> </a:t>
            </a:r>
            <a:r>
              <a:rPr lang="en-US" sz="2800" dirty="0" err="1" smtClean="0"/>
              <a:t>paziti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se </a:t>
            </a:r>
            <a:r>
              <a:rPr lang="en-US" sz="2800" dirty="0" err="1" smtClean="0"/>
              <a:t>pri</a:t>
            </a:r>
            <a:r>
              <a:rPr lang="en-US" sz="2800" dirty="0" smtClean="0"/>
              <a:t> </a:t>
            </a:r>
            <a:r>
              <a:rPr lang="en-US" sz="2800" dirty="0" err="1" smtClean="0"/>
              <a:t>fizikalnim</a:t>
            </a:r>
            <a:r>
              <a:rPr lang="en-US" sz="2800" dirty="0" smtClean="0"/>
              <a:t> </a:t>
            </a:r>
            <a:r>
              <a:rPr lang="en-US" sz="2800" dirty="0" err="1" smtClean="0"/>
              <a:t>aplikacijama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kineziterapiji</a:t>
            </a:r>
            <a:r>
              <a:rPr lang="en-US" sz="2800" dirty="0" smtClean="0"/>
              <a:t> ne </a:t>
            </a:r>
            <a:r>
              <a:rPr lang="en-US" sz="2800" dirty="0" err="1" smtClean="0"/>
              <a:t>izaziva</a:t>
            </a:r>
            <a:r>
              <a:rPr lang="en-US" sz="2800" dirty="0" smtClean="0"/>
              <a:t> </a:t>
            </a:r>
            <a:r>
              <a:rPr lang="en-US" sz="2800" dirty="0" err="1" smtClean="0"/>
              <a:t>bolnost</a:t>
            </a:r>
            <a:r>
              <a:rPr lang="en-US" sz="2800" dirty="0" smtClean="0"/>
              <a:t>, </a:t>
            </a:r>
            <a:r>
              <a:rPr lang="en-US" sz="2800" dirty="0" err="1" smtClean="0"/>
              <a:t>koja</a:t>
            </a:r>
            <a:r>
              <a:rPr lang="en-US" sz="2800" dirty="0" smtClean="0"/>
              <a:t> </a:t>
            </a:r>
            <a:r>
              <a:rPr lang="en-US" sz="2800" dirty="0" err="1" smtClean="0"/>
              <a:t>lako</a:t>
            </a:r>
            <a:r>
              <a:rPr lang="en-US" sz="2800" dirty="0" smtClean="0"/>
              <a:t> </a:t>
            </a:r>
            <a:r>
              <a:rPr lang="en-US" sz="2800" dirty="0" err="1" smtClean="0"/>
              <a:t>može</a:t>
            </a:r>
            <a:r>
              <a:rPr lang="en-US" sz="2800" dirty="0" smtClean="0"/>
              <a:t> </a:t>
            </a:r>
            <a:r>
              <a:rPr lang="en-US" sz="2800" dirty="0" err="1" smtClean="0"/>
              <a:t>biti</a:t>
            </a:r>
            <a:r>
              <a:rPr lang="en-US" sz="2800" dirty="0" smtClean="0"/>
              <a:t> </a:t>
            </a:r>
            <a:r>
              <a:rPr lang="en-US" sz="2800" dirty="0" err="1" smtClean="0"/>
              <a:t>pokretač</a:t>
            </a:r>
            <a:r>
              <a:rPr lang="en-US" sz="2800" dirty="0" smtClean="0"/>
              <a:t> </a:t>
            </a:r>
            <a:r>
              <a:rPr lang="en-US" sz="2800" dirty="0" err="1" smtClean="0"/>
              <a:t>neželjenih</a:t>
            </a:r>
            <a:r>
              <a:rPr lang="en-US" sz="2800" dirty="0" smtClean="0"/>
              <a:t> </a:t>
            </a:r>
            <a:r>
              <a:rPr lang="en-US" sz="2800" dirty="0" err="1" smtClean="0"/>
              <a:t>algodistrofičnih</a:t>
            </a:r>
            <a:r>
              <a:rPr lang="en-US" sz="2800" dirty="0" smtClean="0"/>
              <a:t> </a:t>
            </a:r>
            <a:r>
              <a:rPr lang="en-US" sz="2800" dirty="0" err="1" smtClean="0"/>
              <a:t>komplikacija</a:t>
            </a:r>
            <a:r>
              <a:rPr lang="en-US" sz="2800" dirty="0" smtClean="0"/>
              <a:t>, </a:t>
            </a:r>
            <a:r>
              <a:rPr lang="en-US" sz="2800" dirty="0" err="1" smtClean="0"/>
              <a:t>većeg</a:t>
            </a:r>
            <a:r>
              <a:rPr lang="en-US" sz="2800" dirty="0" smtClean="0"/>
              <a:t>, </a:t>
            </a:r>
            <a:r>
              <a:rPr lang="en-US" sz="2800" dirty="0" err="1" smtClean="0"/>
              <a:t>skvrčavanja</a:t>
            </a:r>
            <a:r>
              <a:rPr lang="en-US" sz="2800" dirty="0" smtClean="0"/>
              <a:t> </a:t>
            </a:r>
            <a:r>
              <a:rPr lang="en-US" sz="2800" dirty="0" err="1" smtClean="0"/>
              <a:t>tkiva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znatno</a:t>
            </a:r>
            <a:r>
              <a:rPr lang="en-US" sz="2800" dirty="0" smtClean="0"/>
              <a:t> </a:t>
            </a:r>
            <a:r>
              <a:rPr lang="en-US" sz="2800" dirty="0" err="1" smtClean="0"/>
              <a:t>upornije</a:t>
            </a:r>
            <a:r>
              <a:rPr lang="en-US" sz="2800" dirty="0" smtClean="0"/>
              <a:t> </a:t>
            </a:r>
            <a:r>
              <a:rPr lang="en-US" sz="2800" dirty="0" err="1" smtClean="0"/>
              <a:t>kontrakture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sr-Latn-RS" sz="3200" dirty="0" smtClean="0"/>
              <a:t>Fizikalno lečenje i funkcionalno osposobljavanje  posle preloma falangi prstiju šake</a:t>
            </a:r>
            <a:endParaRPr lang="en-US" sz="3200" dirty="0"/>
          </a:p>
        </p:txBody>
      </p:sp>
      <p:pic>
        <p:nvPicPr>
          <p:cNvPr id="5" name="Picture 4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5" y="5429250"/>
            <a:ext cx="320992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800" dirty="0" smtClean="0"/>
              <a:t>U </a:t>
            </a:r>
            <a:r>
              <a:rPr lang="en-US" sz="2800" dirty="0" err="1" smtClean="0"/>
              <a:t>takvim</a:t>
            </a:r>
            <a:r>
              <a:rPr lang="en-US" sz="2800" dirty="0" smtClean="0"/>
              <a:t> </a:t>
            </a:r>
            <a:r>
              <a:rPr lang="en-US" sz="2800" dirty="0" err="1" smtClean="0"/>
              <a:t>slučajevima</a:t>
            </a:r>
            <a:r>
              <a:rPr lang="en-US" sz="2800" dirty="0" smtClean="0"/>
              <a:t> </a:t>
            </a:r>
            <a:r>
              <a:rPr lang="en-US" sz="2800" dirty="0" err="1" smtClean="0"/>
              <a:t>prednost</a:t>
            </a:r>
            <a:r>
              <a:rPr lang="en-US" sz="2800" dirty="0" smtClean="0"/>
              <a:t> u </a:t>
            </a:r>
            <a:r>
              <a:rPr lang="en-US" sz="2800" dirty="0" err="1" smtClean="0"/>
              <a:t>fizikalnoj</a:t>
            </a:r>
            <a:r>
              <a:rPr lang="en-US" sz="2800" dirty="0" smtClean="0"/>
              <a:t> </a:t>
            </a:r>
            <a:r>
              <a:rPr lang="en-US" sz="2800" dirty="0" err="1" smtClean="0"/>
              <a:t>pripremi</a:t>
            </a:r>
            <a:r>
              <a:rPr lang="en-US" sz="2800" dirty="0" smtClean="0"/>
              <a:t> </a:t>
            </a:r>
            <a:r>
              <a:rPr lang="en-US" sz="2800" dirty="0" err="1" smtClean="0"/>
              <a:t>ima</a:t>
            </a:r>
            <a:r>
              <a:rPr lang="en-US" sz="2800" dirty="0" smtClean="0"/>
              <a:t> </a:t>
            </a:r>
            <a:r>
              <a:rPr lang="en-US" sz="2800" dirty="0" err="1" smtClean="0"/>
              <a:t>analgetična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elektroterapija</a:t>
            </a:r>
            <a:r>
              <a:rPr lang="en-US" sz="2800" dirty="0" smtClean="0"/>
              <a:t> (DD </a:t>
            </a:r>
            <a:r>
              <a:rPr lang="en-US" sz="2800" dirty="0" err="1" smtClean="0"/>
              <a:t>struje</a:t>
            </a:r>
            <a:r>
              <a:rPr lang="en-US" sz="2800" dirty="0" smtClean="0"/>
              <a:t> </a:t>
            </a:r>
            <a:r>
              <a:rPr lang="en-US" sz="2800" dirty="0" err="1" smtClean="0"/>
              <a:t>lokalni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dejstvom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ganglion </a:t>
            </a:r>
            <a:r>
              <a:rPr lang="en-US" sz="2800" dirty="0" err="1" smtClean="0"/>
              <a:t>stelatum</a:t>
            </a:r>
            <a:r>
              <a:rPr lang="en-US" sz="2800" dirty="0" smtClean="0"/>
              <a:t>, laser, </a:t>
            </a:r>
            <a:r>
              <a:rPr lang="en-US" sz="2800" dirty="0" err="1" smtClean="0"/>
              <a:t>magnetno</a:t>
            </a:r>
            <a:r>
              <a:rPr lang="en-US" sz="2800" dirty="0" smtClean="0"/>
              <a:t> </a:t>
            </a:r>
            <a:r>
              <a:rPr lang="en-US" sz="2800" dirty="0" err="1" smtClean="0"/>
              <a:t>polje</a:t>
            </a:r>
            <a:r>
              <a:rPr lang="en-US" sz="2800" dirty="0" smtClean="0"/>
              <a:t>, </a:t>
            </a:r>
            <a:r>
              <a:rPr lang="en-US" sz="2800" dirty="0" err="1" smtClean="0"/>
              <a:t>naizmenično</a:t>
            </a:r>
            <a:r>
              <a:rPr lang="en-US" sz="2800" dirty="0" smtClean="0"/>
              <a:t> </a:t>
            </a:r>
            <a:r>
              <a:rPr lang="en-US" sz="2800" dirty="0" err="1" smtClean="0"/>
              <a:t>kupke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manjim</a:t>
            </a:r>
            <a:r>
              <a:rPr lang="en-US" sz="2800" dirty="0" smtClean="0"/>
              <a:t> </a:t>
            </a:r>
            <a:r>
              <a:rPr lang="en-US" sz="2800" dirty="0" err="1" smtClean="0"/>
              <a:t>temperaturnim</a:t>
            </a:r>
            <a:r>
              <a:rPr lang="en-US" sz="2800" dirty="0" smtClean="0"/>
              <a:t> </a:t>
            </a:r>
            <a:r>
              <a:rPr lang="en-US" sz="2800" dirty="0" err="1" smtClean="0"/>
              <a:t>razlikama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Haufove</a:t>
            </a:r>
            <a:r>
              <a:rPr lang="en-US" sz="2800" dirty="0" smtClean="0"/>
              <a:t> </a:t>
            </a:r>
            <a:r>
              <a:rPr lang="en-US" sz="2800" dirty="0" err="1" smtClean="0"/>
              <a:t>kupke</a:t>
            </a:r>
            <a:r>
              <a:rPr lang="en-US" sz="2800" dirty="0" smtClean="0"/>
              <a:t>). </a:t>
            </a:r>
            <a:r>
              <a:rPr lang="en-US" sz="2800" dirty="0" err="1" smtClean="0"/>
              <a:t>Doziranje</a:t>
            </a:r>
            <a:r>
              <a:rPr lang="en-US" sz="2800" dirty="0" smtClean="0"/>
              <a:t> u </a:t>
            </a:r>
            <a:r>
              <a:rPr lang="en-US" sz="2800" dirty="0" err="1" smtClean="0"/>
              <a:t>kineziterapiji</a:t>
            </a:r>
            <a:r>
              <a:rPr lang="en-US" sz="2800" dirty="0" smtClean="0"/>
              <a:t> </a:t>
            </a:r>
            <a:r>
              <a:rPr lang="en-US" sz="2800" dirty="0" err="1" smtClean="0"/>
              <a:t>mora</a:t>
            </a:r>
            <a:r>
              <a:rPr lang="en-US" sz="2800" dirty="0" smtClean="0"/>
              <a:t> </a:t>
            </a:r>
            <a:r>
              <a:rPr lang="en-US" sz="2800" dirty="0" err="1" smtClean="0"/>
              <a:t>biti</a:t>
            </a:r>
            <a:r>
              <a:rPr lang="en-US" sz="2800" dirty="0" smtClean="0"/>
              <a:t> </a:t>
            </a:r>
            <a:r>
              <a:rPr lang="en-US" sz="2800" dirty="0" err="1" smtClean="0"/>
              <a:t>ispod</a:t>
            </a:r>
            <a:r>
              <a:rPr lang="en-US" sz="2800" dirty="0" smtClean="0"/>
              <a:t> </a:t>
            </a:r>
            <a:r>
              <a:rPr lang="en-US" sz="2800" dirty="0" err="1" smtClean="0"/>
              <a:t>granice</a:t>
            </a:r>
            <a:r>
              <a:rPr lang="en-US" sz="2800" dirty="0" smtClean="0"/>
              <a:t> bola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stoga</a:t>
            </a:r>
            <a:r>
              <a:rPr lang="en-US" sz="2800" dirty="0" smtClean="0"/>
              <a:t> se program </a:t>
            </a:r>
            <a:r>
              <a:rPr lang="en-US" sz="2800" dirty="0" err="1" smtClean="0"/>
              <a:t>mora</a:t>
            </a:r>
            <a:r>
              <a:rPr lang="en-US" sz="2800" dirty="0" smtClean="0"/>
              <a:t> </a:t>
            </a:r>
            <a:r>
              <a:rPr lang="en-US" sz="2800" dirty="0" err="1" smtClean="0"/>
              <a:t>produžiti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nekoliko</a:t>
            </a:r>
            <a:r>
              <a:rPr lang="en-US" sz="2800" dirty="0" smtClean="0"/>
              <a:t> </a:t>
            </a:r>
            <a:r>
              <a:rPr lang="en-US" sz="2800" dirty="0" err="1" smtClean="0"/>
              <a:t>meseci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sr-Latn-RS" sz="3200" dirty="0" smtClean="0"/>
              <a:t>Fizikalno lečenje i funkcionalno osposobljavanje  posle preloma falangi prstiju šake</a:t>
            </a:r>
            <a:endParaRPr lang="en-US" sz="3200" dirty="0"/>
          </a:p>
        </p:txBody>
      </p:sp>
      <p:pic>
        <p:nvPicPr>
          <p:cNvPr id="5" name="Picture 4" descr="download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495800"/>
            <a:ext cx="2143125" cy="2143125"/>
          </a:xfrm>
          <a:prstGeom prst="rect">
            <a:avLst/>
          </a:prstGeom>
        </p:spPr>
      </p:pic>
      <p:pic>
        <p:nvPicPr>
          <p:cNvPr id="6" name="Picture 5" descr="8dd3dd82a37c01dcfb34a4e2dca206b0--fitness-exercises-dequervains-exerci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0"/>
            <a:ext cx="220027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/>
              <a:t>Termini </a:t>
            </a:r>
            <a:r>
              <a:rPr lang="en-US" sz="2800" dirty="0" err="1" smtClean="0"/>
              <a:t>osposobljavanja</a:t>
            </a:r>
            <a:r>
              <a:rPr lang="en-US" sz="2800" dirty="0" smtClean="0"/>
              <a:t> </a:t>
            </a:r>
            <a:r>
              <a:rPr lang="en-US" sz="2800" dirty="0" err="1" smtClean="0"/>
              <a:t>veoma</a:t>
            </a:r>
            <a:r>
              <a:rPr lang="en-US" sz="2800" dirty="0" smtClean="0"/>
              <a:t> </a:t>
            </a:r>
            <a:r>
              <a:rPr lang="en-US" sz="2800" dirty="0" err="1" smtClean="0"/>
              <a:t>variraju</a:t>
            </a:r>
            <a:r>
              <a:rPr lang="en-US" sz="2800" dirty="0" smtClean="0"/>
              <a:t> </a:t>
            </a:r>
            <a:r>
              <a:rPr lang="en-US" sz="2800" dirty="0" err="1" smtClean="0"/>
              <a:t>prema</a:t>
            </a:r>
            <a:r>
              <a:rPr lang="en-US" sz="2800" dirty="0" smtClean="0"/>
              <a:t> </a:t>
            </a:r>
            <a:r>
              <a:rPr lang="en-US" sz="2800" dirty="0" err="1" smtClean="0"/>
              <a:t>težini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vrsti</a:t>
            </a:r>
            <a:r>
              <a:rPr lang="en-US" sz="2800" dirty="0" smtClean="0"/>
              <a:t> </a:t>
            </a:r>
            <a:r>
              <a:rPr lang="en-US" sz="2800" dirty="0" err="1" smtClean="0"/>
              <a:t>povrede</a:t>
            </a:r>
            <a:r>
              <a:rPr lang="en-US" sz="2800" dirty="0" smtClean="0"/>
              <a:t>, a </a:t>
            </a:r>
            <a:r>
              <a:rPr lang="en-US" sz="2800" dirty="0" err="1" smtClean="0"/>
              <a:t>mogu</a:t>
            </a:r>
            <a:r>
              <a:rPr lang="en-US" sz="2800" dirty="0" smtClean="0"/>
              <a:t> se </a:t>
            </a:r>
            <a:r>
              <a:rPr lang="en-US" sz="2800" dirty="0" err="1" smtClean="0"/>
              <a:t>staviti</a:t>
            </a:r>
            <a:r>
              <a:rPr lang="en-US" sz="2800" dirty="0" smtClean="0"/>
              <a:t> u </a:t>
            </a:r>
            <a:r>
              <a:rPr lang="en-US" sz="2800" dirty="0" err="1" smtClean="0"/>
              <a:t>raspon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nekoliko</a:t>
            </a:r>
            <a:r>
              <a:rPr lang="en-US" sz="2800" dirty="0" smtClean="0"/>
              <a:t> </a:t>
            </a:r>
            <a:r>
              <a:rPr lang="en-US" sz="2800" dirty="0" err="1" smtClean="0"/>
              <a:t>nedelja</a:t>
            </a:r>
            <a:r>
              <a:rPr lang="en-US" sz="2800" dirty="0" smtClean="0"/>
              <a:t> do </a:t>
            </a:r>
            <a:r>
              <a:rPr lang="en-US" sz="2800" dirty="0" err="1" smtClean="0"/>
              <a:t>nekoliko</a:t>
            </a:r>
            <a:r>
              <a:rPr lang="en-US" sz="2800" dirty="0" smtClean="0"/>
              <a:t> </a:t>
            </a:r>
            <a:r>
              <a:rPr lang="en-US" sz="2800" dirty="0" err="1" smtClean="0"/>
              <a:t>meseci</a:t>
            </a:r>
            <a:r>
              <a:rPr lang="en-US" sz="2800" dirty="0" smtClean="0"/>
              <a:t>. No, </a:t>
            </a:r>
            <a:r>
              <a:rPr lang="en-US" sz="2800" dirty="0" err="1" smtClean="0"/>
              <a:t>bez</a:t>
            </a:r>
            <a:r>
              <a:rPr lang="en-US" sz="2800" dirty="0" smtClean="0"/>
              <a:t> </a:t>
            </a:r>
            <a:r>
              <a:rPr lang="en-US" sz="2800" dirty="0" err="1" smtClean="0"/>
              <a:t>obzira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to, </a:t>
            </a:r>
            <a:r>
              <a:rPr lang="en-US" sz="2800" dirty="0" err="1" smtClean="0"/>
              <a:t>sportista</a:t>
            </a:r>
            <a:r>
              <a:rPr lang="en-US" sz="2800" dirty="0" smtClean="0"/>
              <a:t> </a:t>
            </a:r>
            <a:r>
              <a:rPr lang="en-US" sz="2800" dirty="0" err="1" smtClean="0"/>
              <a:t>može</a:t>
            </a:r>
            <a:r>
              <a:rPr lang="en-US" sz="2800" dirty="0" smtClean="0"/>
              <a:t> </a:t>
            </a:r>
            <a:r>
              <a:rPr lang="en-US" sz="2800" dirty="0" err="1" smtClean="0"/>
              <a:t>rano</a:t>
            </a:r>
            <a:r>
              <a:rPr lang="en-US" sz="2800" dirty="0" smtClean="0"/>
              <a:t> </a:t>
            </a:r>
            <a:r>
              <a:rPr lang="en-US" sz="2800" dirty="0" err="1" smtClean="0"/>
              <a:t>obnoviti</a:t>
            </a:r>
            <a:r>
              <a:rPr lang="en-US" sz="2800" dirty="0" smtClean="0"/>
              <a:t> </a:t>
            </a:r>
            <a:r>
              <a:rPr lang="en-US" sz="2800" dirty="0" err="1" smtClean="0"/>
              <a:t>trening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takmičenje</a:t>
            </a:r>
            <a:r>
              <a:rPr lang="en-US" sz="2800" dirty="0" smtClean="0"/>
              <a:t>, </a:t>
            </a:r>
            <a:r>
              <a:rPr lang="en-US" sz="2800" dirty="0" err="1" smtClean="0"/>
              <a:t>odmah</a:t>
            </a:r>
            <a:r>
              <a:rPr lang="en-US" sz="2800" dirty="0" smtClean="0"/>
              <a:t> </a:t>
            </a:r>
            <a:r>
              <a:rPr lang="en-US" sz="2800" dirty="0" err="1" smtClean="0"/>
              <a:t>posle</a:t>
            </a:r>
            <a:r>
              <a:rPr lang="en-US" sz="2800" dirty="0" smtClean="0"/>
              <a:t> </a:t>
            </a:r>
            <a:r>
              <a:rPr lang="en-US" sz="2800" dirty="0" err="1" smtClean="0"/>
              <a:t>zarastanja</a:t>
            </a:r>
            <a:r>
              <a:rPr lang="en-US" sz="2800" dirty="0" smtClean="0"/>
              <a:t> </a:t>
            </a:r>
            <a:r>
              <a:rPr lang="en-US" sz="2800" dirty="0" err="1" smtClean="0"/>
              <a:t>preloma</a:t>
            </a:r>
            <a:r>
              <a:rPr lang="en-US" sz="2800" dirty="0" smtClean="0"/>
              <a:t>, </a:t>
            </a:r>
            <a:r>
              <a:rPr lang="en-US" sz="2800" dirty="0" err="1" smtClean="0"/>
              <a:t>sem</a:t>
            </a:r>
            <a:r>
              <a:rPr lang="en-US" sz="2800" dirty="0" smtClean="0"/>
              <a:t> </a:t>
            </a:r>
            <a:r>
              <a:rPr lang="en-US" sz="2800" dirty="0" err="1" smtClean="0"/>
              <a:t>ako</a:t>
            </a:r>
            <a:r>
              <a:rPr lang="en-US" sz="2800" dirty="0" smtClean="0"/>
              <a:t> </a:t>
            </a:r>
            <a:r>
              <a:rPr lang="en-US" sz="2800" dirty="0" err="1" smtClean="0"/>
              <a:t>mukontraktura</a:t>
            </a:r>
            <a:r>
              <a:rPr lang="en-US" sz="2800" dirty="0" smtClean="0"/>
              <a:t> ne </a:t>
            </a:r>
            <a:r>
              <a:rPr lang="en-US" sz="2800" dirty="0" err="1" smtClean="0"/>
              <a:t>ometa</a:t>
            </a:r>
            <a:r>
              <a:rPr lang="en-US" sz="2800" dirty="0" smtClean="0"/>
              <a:t> </a:t>
            </a:r>
            <a:r>
              <a:rPr lang="en-US" sz="2800" dirty="0" err="1" smtClean="0"/>
              <a:t>manuelnu</a:t>
            </a:r>
            <a:r>
              <a:rPr lang="en-US" sz="2800" dirty="0" smtClean="0"/>
              <a:t> </a:t>
            </a:r>
            <a:r>
              <a:rPr lang="en-US" sz="2800" dirty="0" err="1" smtClean="0"/>
              <a:t>aktivnost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sr-Latn-RS" sz="3200" dirty="0" smtClean="0"/>
              <a:t>Fizikalno lečenje i funkcionalno osposobljavanje  posle preloma falangi prstiju šake</a:t>
            </a:r>
            <a:endParaRPr lang="en-US" sz="3200" dirty="0"/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5105400"/>
            <a:ext cx="295275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Latn-RS" sz="6000" dirty="0" smtClean="0"/>
              <a:t>Hvala na pažnji</a:t>
            </a:r>
            <a:endParaRPr lang="en-US" sz="6000" dirty="0"/>
          </a:p>
        </p:txBody>
      </p:sp>
      <p:pic>
        <p:nvPicPr>
          <p:cNvPr id="6" name="Content Placeholder 3" descr="nerves-of-the-h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133600"/>
            <a:ext cx="3505200" cy="33956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globovi šake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Z</a:t>
            </a:r>
            <a:r>
              <a:rPr lang="sr-Latn-RS" dirty="0" smtClean="0"/>
              <a:t>glob šake sa podlaktom – </a:t>
            </a:r>
            <a:r>
              <a:rPr lang="sr-Latn-RS" b="1" dirty="0" smtClean="0"/>
              <a:t>art.radiocarpalis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globovi kostiju ručja – </a:t>
            </a:r>
            <a:r>
              <a:rPr lang="sr-Latn-RS" b="1" dirty="0" smtClean="0"/>
              <a:t>artt.intercarpales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globovi između proksimalnog i distalnog reda kostiju ručja </a:t>
            </a:r>
            <a:r>
              <a:rPr lang="sr-Latn-RS" b="1" dirty="0" smtClean="0"/>
              <a:t>art.mediocarpalis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globovi kostiju ručja sa kostima doručja – </a:t>
            </a:r>
            <a:r>
              <a:rPr lang="sr-Latn-RS" b="1" dirty="0" smtClean="0"/>
              <a:t>artt.carpometacarpales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eđusobni zglobovi kostiju doručja – </a:t>
            </a:r>
            <a:r>
              <a:rPr lang="sr-Latn-RS" b="1" dirty="0" smtClean="0"/>
              <a:t>artt.intermetacarpales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globovi kostiju doručja sa falangama prstiju  - </a:t>
            </a:r>
            <a:r>
              <a:rPr lang="sr-Latn-RS" b="1" dirty="0" smtClean="0"/>
              <a:t>art.metacarpophalangea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globovi članaka prstiju – </a:t>
            </a:r>
            <a:r>
              <a:rPr lang="sr-Latn-RS" b="1" dirty="0" smtClean="0"/>
              <a:t>artt.proximalles interphalangeae et artt.distales interphalangeae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okreti šake odvijaju se u zglobovima: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/>
              <a:t>1.radiokarpalni zglob</a:t>
            </a:r>
          </a:p>
          <a:p>
            <a:r>
              <a:rPr lang="sr-Latn-RS" dirty="0" smtClean="0"/>
              <a:t>2.mediokarpalni zglob</a:t>
            </a:r>
          </a:p>
          <a:p>
            <a:r>
              <a:rPr lang="sr-Latn-RS" dirty="0" smtClean="0"/>
              <a:t>3.interkarpalni zglobovi</a:t>
            </a:r>
          </a:p>
          <a:p>
            <a:r>
              <a:rPr lang="en-US" b="1" dirty="0" smtClean="0"/>
              <a:t>P</a:t>
            </a:r>
            <a:r>
              <a:rPr lang="sr-Latn-RS" b="1" dirty="0" smtClean="0"/>
              <a:t>okreti:</a:t>
            </a:r>
          </a:p>
          <a:p>
            <a:r>
              <a:rPr lang="en-US" u="sng" dirty="0" smtClean="0"/>
              <a:t>F</a:t>
            </a:r>
            <a:r>
              <a:rPr lang="sr-Latn-RS" u="sng" dirty="0" smtClean="0"/>
              <a:t>leksija </a:t>
            </a:r>
            <a:r>
              <a:rPr lang="sr-Latn-RS" dirty="0" smtClean="0"/>
              <a:t>(palmarna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sr-Latn-RS" dirty="0" smtClean="0"/>
              <a:t>volarna fleksija)</a:t>
            </a:r>
          </a:p>
          <a:p>
            <a:r>
              <a:rPr lang="en-US" u="sng" dirty="0" smtClean="0"/>
              <a:t>E</a:t>
            </a:r>
            <a:r>
              <a:rPr lang="sr-Latn-RS" u="sng" dirty="0" smtClean="0"/>
              <a:t>kstenzija </a:t>
            </a:r>
            <a:r>
              <a:rPr lang="sr-Latn-RS" dirty="0" smtClean="0"/>
              <a:t>(dorzalna fleksija) 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leksija i ekstenzija se odvijaju u radiokarpalnom i mediokarpalnom zglob</a:t>
            </a:r>
          </a:p>
          <a:p>
            <a:r>
              <a:rPr lang="en-US" u="sng" dirty="0" smtClean="0"/>
              <a:t>A</a:t>
            </a:r>
            <a:r>
              <a:rPr lang="sr-Latn-RS" u="sng" dirty="0" smtClean="0"/>
              <a:t>bdukcija </a:t>
            </a:r>
          </a:p>
          <a:p>
            <a:r>
              <a:rPr lang="sr-Latn-RS" u="sng" dirty="0" smtClean="0"/>
              <a:t>Adukcija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bdukcija i adukcija - u sva tri zgloba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d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28600"/>
            <a:ext cx="9144000" cy="6629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1677</Words>
  <Application>Microsoft Office PowerPoint</Application>
  <PresentationFormat>On-screen Show (4:3)</PresentationFormat>
  <Paragraphs>168</Paragraphs>
  <Slides>68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 </vt:lpstr>
      <vt:lpstr>Povrede ručja i šake kod sportista</vt:lpstr>
      <vt:lpstr>Delovi šake</vt:lpstr>
      <vt:lpstr>Lečenje povreda ruke i šake</vt:lpstr>
      <vt:lpstr>Slide 5</vt:lpstr>
      <vt:lpstr>Funkcije ručnog zgloba</vt:lpstr>
      <vt:lpstr>Zglobovi šake</vt:lpstr>
      <vt:lpstr>Pokreti šake odvijaju se u zglobovima:</vt:lpstr>
      <vt:lpstr>Slide 9</vt:lpstr>
      <vt:lpstr>Zglob ručja (art.radiocarpalis)</vt:lpstr>
      <vt:lpstr>Slide 11</vt:lpstr>
      <vt:lpstr>Slide 12</vt:lpstr>
      <vt:lpstr>  </vt:lpstr>
      <vt:lpstr>Slide 14</vt:lpstr>
      <vt:lpstr> </vt:lpstr>
      <vt:lpstr>Slide 16</vt:lpstr>
      <vt:lpstr>Mišići koji izvode dorzalnu fleksiju šake</vt:lpstr>
      <vt:lpstr>m.ekstenzor carpi ulnaris – n.radialis </vt:lpstr>
      <vt:lpstr> pripoji</vt:lpstr>
      <vt:lpstr>Slide 20</vt:lpstr>
      <vt:lpstr>Abductori šake</vt:lpstr>
      <vt:lpstr>Radijalna devijacija šake - abdukcija</vt:lpstr>
      <vt:lpstr>Slide 23</vt:lpstr>
      <vt:lpstr>Slide 24</vt:lpstr>
      <vt:lpstr>Slide 25</vt:lpstr>
      <vt:lpstr>Slide 26</vt:lpstr>
      <vt:lpstr>Funkcije šake i zglobovi</vt:lpstr>
      <vt:lpstr>Slide 28</vt:lpstr>
      <vt:lpstr>Slide 29</vt:lpstr>
      <vt:lpstr>Karpometakarpalni zglob</vt:lpstr>
      <vt:lpstr>Slide 31</vt:lpstr>
      <vt:lpstr>Metakarpofalangealni zglobovi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Tetive</vt:lpstr>
      <vt:lpstr>Povrede mekih tkiva delova ručja i šake</vt:lpstr>
      <vt:lpstr>Povrede mekih tkiva delova ručja i šake</vt:lpstr>
      <vt:lpstr>Zatvorene povrede tetiva šake u sportista</vt:lpstr>
      <vt:lpstr>Maljičasti ili čekićasti deformitet prsta</vt:lpstr>
      <vt:lpstr>Deformitet u vidu rupice za dugme</vt:lpstr>
      <vt:lpstr> Ruptura završnog dela fleksornog sistema </vt:lpstr>
      <vt:lpstr>Morbus De Quervaine  (Tendinitis stenosans)</vt:lpstr>
      <vt:lpstr> Peritendinitis crepitans </vt:lpstr>
      <vt:lpstr> Tendovaginitis stenosans </vt:lpstr>
      <vt:lpstr>Prekid tetive m.extensor pollicis longus</vt:lpstr>
      <vt:lpstr>Šaka boksera</vt:lpstr>
      <vt:lpstr>Prelomi i iščašenje šake</vt:lpstr>
      <vt:lpstr> Fizikalna i funkcionalna rehabilitacija posle povreda šake i ručnog zgloba </vt:lpstr>
      <vt:lpstr> Fizikalna i funkcionalna rehabilitacija posle povreda šake i ručnog zgloba </vt:lpstr>
      <vt:lpstr>Fizikalno lečenje i funkcionalno osposobljavanje  posle preloma metakarpalnih kostiju šake</vt:lpstr>
      <vt:lpstr>Fizikalno lečenje i funkcionalno osposobljavanje  posle preloma falangi prstiju šake</vt:lpstr>
      <vt:lpstr>Fizikalno lečenje i funkcionalno osposobljavanje  posle preloma falangi prstiju šake</vt:lpstr>
      <vt:lpstr>Fizikalno lečenje i funkcionalno osposobljavanje  posle preloma falangi prstiju šake</vt:lpstr>
      <vt:lpstr>Fizikalno lečenje i funkcionalno osposobljavanje  posle preloma falangi prstiju šake</vt:lpstr>
      <vt:lpstr>Fizikalno lečenje i funkcionalno osposobljavanje  posle preloma falangi prstiju šake</vt:lpstr>
      <vt:lpstr>Fizikalno lečenje i funkcionalno osposobljavanje  posle preloma falangi prstiju šake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Danijela Nesic</dc:creator>
  <cp:lastModifiedBy>Prof dr Milorad Jerkan</cp:lastModifiedBy>
  <cp:revision>8</cp:revision>
  <dcterms:created xsi:type="dcterms:W3CDTF">2018-05-01T20:20:14Z</dcterms:created>
  <dcterms:modified xsi:type="dcterms:W3CDTF">2018-05-09T08:37:07Z</dcterms:modified>
</cp:coreProperties>
</file>