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3"/>
  </p:notesMasterIdLst>
  <p:sldIdLst>
    <p:sldId id="257" r:id="rId2"/>
    <p:sldId id="421" r:id="rId3"/>
    <p:sldId id="370" r:id="rId4"/>
    <p:sldId id="371" r:id="rId5"/>
    <p:sldId id="372" r:id="rId6"/>
    <p:sldId id="374" r:id="rId7"/>
    <p:sldId id="375" r:id="rId8"/>
    <p:sldId id="376" r:id="rId9"/>
    <p:sldId id="377" r:id="rId10"/>
    <p:sldId id="378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422" r:id="rId22"/>
    <p:sldId id="423" r:id="rId23"/>
    <p:sldId id="424" r:id="rId24"/>
    <p:sldId id="425" r:id="rId25"/>
    <p:sldId id="426" r:id="rId26"/>
    <p:sldId id="427" r:id="rId27"/>
    <p:sldId id="483" r:id="rId28"/>
    <p:sldId id="484" r:id="rId29"/>
    <p:sldId id="485" r:id="rId30"/>
    <p:sldId id="486" r:id="rId31"/>
    <p:sldId id="487" r:id="rId32"/>
    <p:sldId id="488" r:id="rId33"/>
    <p:sldId id="497" r:id="rId34"/>
    <p:sldId id="498" r:id="rId35"/>
    <p:sldId id="489" r:id="rId36"/>
    <p:sldId id="499" r:id="rId37"/>
    <p:sldId id="490" r:id="rId38"/>
    <p:sldId id="491" r:id="rId39"/>
    <p:sldId id="492" r:id="rId40"/>
    <p:sldId id="493" r:id="rId41"/>
    <p:sldId id="494" r:id="rId42"/>
    <p:sldId id="495" r:id="rId43"/>
    <p:sldId id="496" r:id="rId44"/>
    <p:sldId id="429" r:id="rId45"/>
    <p:sldId id="430" r:id="rId46"/>
    <p:sldId id="431" r:id="rId47"/>
    <p:sldId id="432" r:id="rId48"/>
    <p:sldId id="433" r:id="rId49"/>
    <p:sldId id="434" r:id="rId50"/>
    <p:sldId id="435" r:id="rId51"/>
    <p:sldId id="436" r:id="rId52"/>
    <p:sldId id="437" r:id="rId53"/>
    <p:sldId id="438" r:id="rId54"/>
    <p:sldId id="440" r:id="rId55"/>
    <p:sldId id="419" r:id="rId56"/>
    <p:sldId id="420" r:id="rId57"/>
    <p:sldId id="259" r:id="rId58"/>
    <p:sldId id="260" r:id="rId59"/>
    <p:sldId id="261" r:id="rId60"/>
    <p:sldId id="262" r:id="rId61"/>
    <p:sldId id="263" r:id="rId62"/>
    <p:sldId id="264" r:id="rId63"/>
    <p:sldId id="265" r:id="rId64"/>
    <p:sldId id="266" r:id="rId65"/>
    <p:sldId id="267" r:id="rId66"/>
    <p:sldId id="268" r:id="rId67"/>
    <p:sldId id="269" r:id="rId68"/>
    <p:sldId id="270" r:id="rId69"/>
    <p:sldId id="271" r:id="rId70"/>
    <p:sldId id="272" r:id="rId71"/>
    <p:sldId id="273" r:id="rId72"/>
    <p:sldId id="282" r:id="rId73"/>
    <p:sldId id="284" r:id="rId74"/>
    <p:sldId id="445" r:id="rId75"/>
    <p:sldId id="446" r:id="rId76"/>
    <p:sldId id="447" r:id="rId77"/>
    <p:sldId id="448" r:id="rId78"/>
    <p:sldId id="449" r:id="rId79"/>
    <p:sldId id="451" r:id="rId80"/>
    <p:sldId id="452" r:id="rId81"/>
    <p:sldId id="453" r:id="rId82"/>
    <p:sldId id="454" r:id="rId83"/>
    <p:sldId id="455" r:id="rId84"/>
    <p:sldId id="456" r:id="rId85"/>
    <p:sldId id="457" r:id="rId86"/>
    <p:sldId id="458" r:id="rId87"/>
    <p:sldId id="459" r:id="rId88"/>
    <p:sldId id="460" r:id="rId89"/>
    <p:sldId id="461" r:id="rId90"/>
    <p:sldId id="500" r:id="rId91"/>
    <p:sldId id="462" r:id="rId92"/>
    <p:sldId id="463" r:id="rId93"/>
    <p:sldId id="464" r:id="rId94"/>
    <p:sldId id="465" r:id="rId95"/>
    <p:sldId id="466" r:id="rId96"/>
    <p:sldId id="467" r:id="rId97"/>
    <p:sldId id="468" r:id="rId98"/>
    <p:sldId id="469" r:id="rId99"/>
    <p:sldId id="470" r:id="rId100"/>
    <p:sldId id="471" r:id="rId101"/>
    <p:sldId id="472" r:id="rId102"/>
    <p:sldId id="473" r:id="rId103"/>
    <p:sldId id="474" r:id="rId104"/>
    <p:sldId id="475" r:id="rId105"/>
    <p:sldId id="476" r:id="rId106"/>
    <p:sldId id="501" r:id="rId107"/>
    <p:sldId id="477" r:id="rId108"/>
    <p:sldId id="478" r:id="rId109"/>
    <p:sldId id="479" r:id="rId110"/>
    <p:sldId id="480" r:id="rId111"/>
    <p:sldId id="502" r:id="rId112"/>
    <p:sldId id="503" r:id="rId113"/>
    <p:sldId id="504" r:id="rId114"/>
    <p:sldId id="505" r:id="rId115"/>
    <p:sldId id="506" r:id="rId116"/>
    <p:sldId id="507" r:id="rId117"/>
    <p:sldId id="508" r:id="rId118"/>
    <p:sldId id="509" r:id="rId119"/>
    <p:sldId id="481" r:id="rId120"/>
    <p:sldId id="482" r:id="rId121"/>
    <p:sldId id="285" r:id="rId1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F44AE-AB87-447A-80B5-5768095C4031}" type="datetimeFigureOut">
              <a:rPr lang="en-US" smtClean="0"/>
              <a:pPr/>
              <a:t>17.05.2018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7644-F49B-478A-B3A4-A824488D7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9EF6-14E4-4364-AA6D-4863E2D452E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9EF6-14E4-4364-AA6D-4863E2D452E2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FC988-6F83-440B-B891-4C832FC60875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6E2-88A7-4D2F-8E78-B311AB906247}" type="datetimeFigureOut">
              <a:rPr lang="en-US" smtClean="0"/>
              <a:pPr/>
              <a:t>17.05.2018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02BC-8CBF-446A-A94F-CAB0D9BF7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6E2-88A7-4D2F-8E78-B311AB906247}" type="datetimeFigureOut">
              <a:rPr lang="en-US" smtClean="0"/>
              <a:pPr/>
              <a:t>17.05.2018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02BC-8CBF-446A-A94F-CAB0D9BF7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6E2-88A7-4D2F-8E78-B311AB906247}" type="datetimeFigureOut">
              <a:rPr lang="en-US" smtClean="0"/>
              <a:pPr/>
              <a:t>17.05.2018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02BC-8CBF-446A-A94F-CAB0D9BF7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6E2-88A7-4D2F-8E78-B311AB906247}" type="datetimeFigureOut">
              <a:rPr lang="en-US" smtClean="0"/>
              <a:pPr/>
              <a:t>17.05.2018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02BC-8CBF-446A-A94F-CAB0D9BF7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6E2-88A7-4D2F-8E78-B311AB906247}" type="datetimeFigureOut">
              <a:rPr lang="en-US" smtClean="0"/>
              <a:pPr/>
              <a:t>17.05.2018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02BC-8CBF-446A-A94F-CAB0D9BF7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6E2-88A7-4D2F-8E78-B311AB906247}" type="datetimeFigureOut">
              <a:rPr lang="en-US" smtClean="0"/>
              <a:pPr/>
              <a:t>17.05.2018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02BC-8CBF-446A-A94F-CAB0D9BF7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6E2-88A7-4D2F-8E78-B311AB906247}" type="datetimeFigureOut">
              <a:rPr lang="en-US" smtClean="0"/>
              <a:pPr/>
              <a:t>17.05.2018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02BC-8CBF-446A-A94F-CAB0D9BF7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6E2-88A7-4D2F-8E78-B311AB906247}" type="datetimeFigureOut">
              <a:rPr lang="en-US" smtClean="0"/>
              <a:pPr/>
              <a:t>17.05.2018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02BC-8CBF-446A-A94F-CAB0D9BF7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6E2-88A7-4D2F-8E78-B311AB906247}" type="datetimeFigureOut">
              <a:rPr lang="en-US" smtClean="0"/>
              <a:pPr/>
              <a:t>17.05.2018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02BC-8CBF-446A-A94F-CAB0D9BF7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6E2-88A7-4D2F-8E78-B311AB906247}" type="datetimeFigureOut">
              <a:rPr lang="en-US" smtClean="0"/>
              <a:pPr/>
              <a:t>17.05.2018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02BC-8CBF-446A-A94F-CAB0D9BF7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6E2-88A7-4D2F-8E78-B311AB906247}" type="datetimeFigureOut">
              <a:rPr lang="en-US" smtClean="0"/>
              <a:pPr/>
              <a:t>17.05.2018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02BC-8CBF-446A-A94F-CAB0D9BF7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E76E2-88A7-4D2F-8E78-B311AB906247}" type="datetimeFigureOut">
              <a:rPr lang="en-US" smtClean="0"/>
              <a:pPr/>
              <a:t>17.05.2018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702BC-8CBF-446A-A94F-CAB0D9BF7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00"/>
            <a:ext cx="8229600" cy="1470025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124200" y="5105400"/>
            <a:ext cx="5486400" cy="1752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2060"/>
                </a:solidFill>
              </a:rPr>
              <a:t>            Prof. </a:t>
            </a:r>
            <a:r>
              <a:rPr lang="en-US" b="1" dirty="0" err="1" smtClean="0">
                <a:solidFill>
                  <a:srgbClr val="002060"/>
                </a:solidFill>
              </a:rPr>
              <a:t>dr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Milorad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Jerkan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219200"/>
            <a:ext cx="7239000" cy="132343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NASTAVNI PREDMET-</a:t>
            </a:r>
          </a:p>
          <a:p>
            <a:r>
              <a:rPr lang="en-US" sz="4000" dirty="0" smtClean="0"/>
              <a:t>REHABILITACIJA U SPORTU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3340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direktor\Desktop\vms cuprija 1 - Copy\1.Kineziologija 2 moja predavanja\sko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0"/>
            <a:ext cx="4286250" cy="10287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2667000"/>
            <a:ext cx="8915400" cy="1514261"/>
          </a:xfrm>
          <a:prstGeom prst="rect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XIII PREDAVANJE</a:t>
            </a:r>
            <a:r>
              <a:rPr lang="en-US" sz="2800" dirty="0" smtClean="0"/>
              <a:t> </a:t>
            </a:r>
            <a:endParaRPr lang="sr-Latn-RS" sz="2800" dirty="0" smtClean="0"/>
          </a:p>
          <a:p>
            <a:pPr>
              <a:lnSpc>
                <a:spcPct val="115000"/>
              </a:lnSpc>
            </a:pP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Specifičnosti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povreda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karlice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i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kuka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u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sportu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evaluacija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dijagnostika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klinička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slika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i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terapija</a:t>
            </a: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191000"/>
            <a:ext cx="5791200" cy="200978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XIV PREDAVANJE</a:t>
            </a:r>
          </a:p>
          <a:p>
            <a:pPr>
              <a:lnSpc>
                <a:spcPct val="115000"/>
              </a:lnSpc>
            </a:pP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Specifičnosti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povreda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kolena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u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sportu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-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evaluacija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dijagnostika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klinička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slika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i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terapija</a:t>
            </a:r>
            <a:endParaRPr lang="en-US" sz="2800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okreti karlice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rednje naginjanje karlice</a:t>
            </a:r>
          </a:p>
          <a:p>
            <a:r>
              <a:rPr lang="en-US" dirty="0" smtClean="0"/>
              <a:t>Z</a:t>
            </a:r>
            <a:r>
              <a:rPr lang="sr-Latn-RS" dirty="0" smtClean="0"/>
              <a:t>adnje naginjanje karlice</a:t>
            </a:r>
          </a:p>
          <a:p>
            <a:r>
              <a:rPr lang="en-US" dirty="0" smtClean="0"/>
              <a:t>B</a:t>
            </a:r>
            <a:r>
              <a:rPr lang="sr-Latn-RS" dirty="0" smtClean="0"/>
              <a:t>očno naginjanje karlice u levu i desnu stranu</a:t>
            </a:r>
          </a:p>
          <a:p>
            <a:r>
              <a:rPr lang="en-US" dirty="0" smtClean="0"/>
              <a:t>R</a:t>
            </a:r>
            <a:r>
              <a:rPr lang="sr-Latn-RS" dirty="0" smtClean="0"/>
              <a:t>otacija karlice u levu i desnu stranu</a:t>
            </a:r>
            <a:endParaRPr lang="en-US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Nestabilnost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 algn="just"/>
            <a:r>
              <a:rPr lang="en-US" b="1" i="1" dirty="0" err="1" smtClean="0"/>
              <a:t>Nestabilnost</a:t>
            </a:r>
            <a:r>
              <a:rPr lang="en-US" dirty="0" smtClean="0"/>
              <a:t> se </a:t>
            </a:r>
            <a:r>
              <a:rPr lang="en-US" dirty="0" err="1" smtClean="0"/>
              <a:t>karakteriše</a:t>
            </a:r>
            <a:r>
              <a:rPr lang="en-US" dirty="0" smtClean="0"/>
              <a:t> </a:t>
            </a:r>
            <a:r>
              <a:rPr lang="en-US" dirty="0" err="1" smtClean="0"/>
              <a:t>intermitentnim</a:t>
            </a:r>
            <a:r>
              <a:rPr lang="en-US" dirty="0" smtClean="0"/>
              <a:t> </a:t>
            </a:r>
            <a:r>
              <a:rPr lang="en-US" dirty="0" err="1" smtClean="0"/>
              <a:t>promenama</a:t>
            </a:r>
            <a:r>
              <a:rPr lang="en-US" dirty="0" smtClean="0"/>
              <a:t> (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jednom</a:t>
            </a:r>
            <a:r>
              <a:rPr lang="en-US" dirty="0" smtClean="0"/>
              <a:t> </a:t>
            </a:r>
            <a:r>
              <a:rPr lang="en-US" dirty="0" err="1" smtClean="0"/>
              <a:t>meču</a:t>
            </a:r>
            <a:r>
              <a:rPr lang="en-US" dirty="0" smtClean="0"/>
              <a:t> </a:t>
            </a:r>
            <a:r>
              <a:rPr lang="en-US" dirty="0" err="1" smtClean="0"/>
              <a:t>oseti</a:t>
            </a:r>
            <a:r>
              <a:rPr lang="en-US" dirty="0" smtClean="0"/>
              <a:t> </a:t>
            </a:r>
            <a:r>
              <a:rPr lang="en-US" dirty="0" err="1" smtClean="0"/>
              <a:t>nestabilnost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bi sutra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imao</a:t>
            </a:r>
            <a:r>
              <a:rPr lang="en-US" dirty="0" smtClean="0"/>
              <a:t> </a:t>
            </a:r>
            <a:r>
              <a:rPr lang="en-US" dirty="0" err="1" smtClean="0"/>
              <a:t>utisak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je 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uredu</a:t>
            </a:r>
            <a:r>
              <a:rPr lang="en-US" dirty="0" smtClean="0"/>
              <a:t>, </a:t>
            </a:r>
            <a:r>
              <a:rPr lang="en-US" dirty="0" err="1" smtClean="0"/>
              <a:t>lokalizovana</a:t>
            </a:r>
            <a:r>
              <a:rPr lang="en-US" dirty="0" smtClean="0"/>
              <a:t> je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femura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tibije</a:t>
            </a:r>
            <a:r>
              <a:rPr lang="en-US" dirty="0" smtClean="0"/>
              <a:t> (</a:t>
            </a:r>
            <a:r>
              <a:rPr lang="en-US" dirty="0" err="1" smtClean="0"/>
              <a:t>interponira</a:t>
            </a:r>
            <a:r>
              <a:rPr lang="en-US" dirty="0" smtClean="0"/>
              <a:t>). Ova </a:t>
            </a:r>
            <a:r>
              <a:rPr lang="en-US" dirty="0" err="1" smtClean="0"/>
              <a:t>nestabilnost</a:t>
            </a:r>
            <a:r>
              <a:rPr lang="en-US" dirty="0" smtClean="0"/>
              <a:t> se </a:t>
            </a:r>
            <a:r>
              <a:rPr lang="en-US" dirty="0" err="1" smtClean="0"/>
              <a:t>razlikuje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nestabilnosti</a:t>
            </a:r>
            <a:r>
              <a:rPr lang="en-US" dirty="0" smtClean="0"/>
              <a:t> </a:t>
            </a:r>
            <a:r>
              <a:rPr lang="en-US" dirty="0" err="1" smtClean="0"/>
              <a:t>izazvanom</a:t>
            </a:r>
            <a:r>
              <a:rPr lang="en-US" dirty="0" smtClean="0"/>
              <a:t> </a:t>
            </a:r>
            <a:r>
              <a:rPr lang="en-US" dirty="0" err="1" smtClean="0"/>
              <a:t>ligamentarnim</a:t>
            </a:r>
            <a:r>
              <a:rPr lang="en-US" dirty="0" smtClean="0"/>
              <a:t> </a:t>
            </a:r>
            <a:r>
              <a:rPr lang="en-US" dirty="0" err="1" smtClean="0"/>
              <a:t>lezijama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Blokada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/>
              <a:t>Blokada</a:t>
            </a:r>
            <a:r>
              <a:rPr lang="en-US" dirty="0" smtClean="0"/>
              <a:t> 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izazvane</a:t>
            </a:r>
            <a:r>
              <a:rPr lang="en-US" dirty="0" smtClean="0"/>
              <a:t> </a:t>
            </a:r>
            <a:r>
              <a:rPr lang="en-US" dirty="0" err="1" smtClean="0"/>
              <a:t>lezijom</a:t>
            </a:r>
            <a:r>
              <a:rPr lang="en-US" dirty="0" smtClean="0"/>
              <a:t> </a:t>
            </a:r>
            <a:r>
              <a:rPr lang="en-US" dirty="0" err="1" smtClean="0"/>
              <a:t>meniskusa</a:t>
            </a:r>
            <a:r>
              <a:rPr lang="en-US" dirty="0" smtClean="0"/>
              <a:t> </a:t>
            </a:r>
            <a:r>
              <a:rPr lang="en-US" dirty="0" err="1" smtClean="0"/>
              <a:t>obično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hronične</a:t>
            </a:r>
            <a:r>
              <a:rPr lang="en-US" dirty="0" smtClean="0"/>
              <a:t> </a:t>
            </a:r>
            <a:r>
              <a:rPr lang="en-US" dirty="0" err="1" smtClean="0"/>
              <a:t>prirode</a:t>
            </a:r>
            <a:r>
              <a:rPr lang="en-US" dirty="0" smtClean="0"/>
              <a:t>, </a:t>
            </a:r>
            <a:r>
              <a:rPr lang="en-US" dirty="0" err="1" smtClean="0"/>
              <a:t>traju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nekoliko</a:t>
            </a:r>
            <a:r>
              <a:rPr lang="en-US" dirty="0" smtClean="0"/>
              <a:t> </a:t>
            </a:r>
            <a:r>
              <a:rPr lang="en-US" dirty="0" err="1" smtClean="0"/>
              <a:t>minuta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ne </a:t>
            </a:r>
            <a:r>
              <a:rPr lang="en-US" dirty="0" err="1" smtClean="0"/>
              <a:t>mogu</a:t>
            </a:r>
            <a:r>
              <a:rPr lang="en-US" dirty="0" smtClean="0"/>
              <a:t> se </a:t>
            </a:r>
            <a:r>
              <a:rPr lang="en-US" dirty="0" err="1" smtClean="0"/>
              <a:t>rasteratiti</a:t>
            </a:r>
            <a:r>
              <a:rPr lang="en-US" dirty="0" smtClean="0"/>
              <a:t> </a:t>
            </a:r>
            <a:r>
              <a:rPr lang="en-US" dirty="0" err="1" smtClean="0"/>
              <a:t>običnim</a:t>
            </a:r>
            <a:r>
              <a:rPr lang="en-US" dirty="0" smtClean="0"/>
              <a:t> </a:t>
            </a:r>
            <a:r>
              <a:rPr lang="en-US" dirty="0" err="1" smtClean="0"/>
              <a:t>pokretom</a:t>
            </a:r>
            <a:r>
              <a:rPr lang="en-US" dirty="0" smtClean="0"/>
              <a:t>. </a:t>
            </a:r>
            <a:r>
              <a:rPr lang="en-US" dirty="0" err="1" smtClean="0"/>
              <a:t>Javljaju</a:t>
            </a:r>
            <a:r>
              <a:rPr lang="en-US" dirty="0" smtClean="0"/>
              <a:t> se </a:t>
            </a:r>
            <a:r>
              <a:rPr lang="en-US" dirty="0" err="1" smtClean="0"/>
              <a:t>usled</a:t>
            </a:r>
            <a:r>
              <a:rPr lang="en-US" dirty="0" smtClean="0"/>
              <a:t> rupture </a:t>
            </a:r>
            <a:r>
              <a:rPr lang="en-US" dirty="0" err="1" smtClean="0"/>
              <a:t>meniskusa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u </a:t>
            </a:r>
            <a:r>
              <a:rPr lang="en-US" dirty="0" err="1" smtClean="0"/>
              <a:t>obliku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„</a:t>
            </a:r>
            <a:r>
              <a:rPr lang="en-US" dirty="0" err="1" smtClean="0"/>
              <a:t>drške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korpi</a:t>
            </a:r>
            <a:r>
              <a:rPr lang="en-US" dirty="0" smtClean="0"/>
              <a:t>“.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Kidanje hrskavice kolena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i="1" dirty="0" err="1" smtClean="0"/>
              <a:t>Kidanje</a:t>
            </a:r>
            <a:r>
              <a:rPr lang="en-US" b="1" i="1" dirty="0" smtClean="0"/>
              <a:t> </a:t>
            </a:r>
            <a:r>
              <a:rPr lang="en-US" b="1" i="1" dirty="0" err="1" smtClean="0"/>
              <a:t>hrskavice</a:t>
            </a:r>
            <a:r>
              <a:rPr lang="en-US" dirty="0" smtClean="0"/>
              <a:t> </a:t>
            </a:r>
            <a:r>
              <a:rPr lang="en-US" dirty="0" err="1" smtClean="0"/>
              <a:t>kolena</a:t>
            </a:r>
            <a:r>
              <a:rPr lang="en-US" dirty="0" smtClean="0"/>
              <a:t> </a:t>
            </a:r>
            <a:r>
              <a:rPr lang="en-US" dirty="0" err="1" smtClean="0"/>
              <a:t>obično</a:t>
            </a:r>
            <a:r>
              <a:rPr lang="en-US" dirty="0" smtClean="0"/>
              <a:t> je </a:t>
            </a:r>
            <a:r>
              <a:rPr lang="en-US" dirty="0" err="1" smtClean="0"/>
              <a:t>izazvano</a:t>
            </a:r>
            <a:r>
              <a:rPr lang="en-US" dirty="0" smtClean="0"/>
              <a:t> </a:t>
            </a:r>
            <a:r>
              <a:rPr lang="en-US" dirty="0" err="1" smtClean="0"/>
              <a:t>jakim</a:t>
            </a:r>
            <a:r>
              <a:rPr lang="en-US" dirty="0" smtClean="0"/>
              <a:t> </a:t>
            </a:r>
            <a:r>
              <a:rPr lang="en-US" dirty="0" err="1" smtClean="0"/>
              <a:t>iskretanjem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silovitim</a:t>
            </a:r>
            <a:r>
              <a:rPr lang="en-US" dirty="0" smtClean="0"/>
              <a:t> </a:t>
            </a:r>
            <a:r>
              <a:rPr lang="en-US" dirty="0" err="1" smtClean="0"/>
              <a:t>udarc</a:t>
            </a:r>
            <a:r>
              <a:rPr lang="sr-Latn-RS" dirty="0" smtClean="0"/>
              <a:t>e</a:t>
            </a:r>
            <a:r>
              <a:rPr lang="en-US" dirty="0" smtClean="0"/>
              <a:t>m u </a:t>
            </a:r>
            <a:r>
              <a:rPr lang="en-US" dirty="0" err="1" smtClean="0"/>
              <a:t>koleno</a:t>
            </a:r>
            <a:r>
              <a:rPr lang="en-US" dirty="0" smtClean="0"/>
              <a:t>. Do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dolazi</a:t>
            </a:r>
            <a:r>
              <a:rPr lang="en-US" dirty="0" smtClean="0"/>
              <a:t> u </a:t>
            </a:r>
            <a:r>
              <a:rPr lang="en-US" dirty="0" err="1" smtClean="0"/>
              <a:t>hrskavici</a:t>
            </a:r>
            <a:r>
              <a:rPr lang="en-US" dirty="0" smtClean="0"/>
              <a:t> </a:t>
            </a:r>
            <a:r>
              <a:rPr lang="en-US" dirty="0" err="1" smtClean="0"/>
              <a:t>meniskusa</a:t>
            </a:r>
            <a:r>
              <a:rPr lang="en-US" dirty="0" smtClean="0"/>
              <a:t>, </a:t>
            </a:r>
            <a:r>
              <a:rPr lang="en-US" dirty="0" err="1" smtClean="0"/>
              <a:t>jednoj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dve</a:t>
            </a:r>
            <a:r>
              <a:rPr lang="en-US" dirty="0" smtClean="0"/>
              <a:t> </a:t>
            </a:r>
            <a:r>
              <a:rPr lang="en-US" dirty="0" err="1" smtClean="0"/>
              <a:t>polukružne</a:t>
            </a:r>
            <a:r>
              <a:rPr lang="en-US" dirty="0" smtClean="0"/>
              <a:t> </a:t>
            </a:r>
            <a:r>
              <a:rPr lang="en-US" dirty="0" err="1" smtClean="0"/>
              <a:t>trake</a:t>
            </a:r>
            <a:r>
              <a:rPr lang="en-US" dirty="0" smtClean="0"/>
              <a:t> </a:t>
            </a:r>
            <a:r>
              <a:rPr lang="en-US" dirty="0" err="1" smtClean="0"/>
              <a:t>elastičnog</a:t>
            </a:r>
            <a:r>
              <a:rPr lang="en-US" dirty="0" smtClean="0"/>
              <a:t> </a:t>
            </a:r>
            <a:r>
              <a:rPr lang="en-US" dirty="0" err="1" smtClean="0"/>
              <a:t>tkiva</a:t>
            </a:r>
            <a:r>
              <a:rPr lang="en-US" dirty="0" smtClean="0"/>
              <a:t>,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smeštene</a:t>
            </a:r>
            <a:r>
              <a:rPr lang="en-US" dirty="0" smtClean="0"/>
              <a:t> pored </a:t>
            </a:r>
            <a:r>
              <a:rPr lang="en-US" dirty="0" err="1" smtClean="0"/>
              <a:t>tibije</a:t>
            </a:r>
            <a:r>
              <a:rPr lang="en-US" dirty="0" smtClean="0"/>
              <a:t> u </a:t>
            </a:r>
            <a:r>
              <a:rPr lang="en-US" dirty="0" err="1" smtClean="0"/>
              <a:t>zglobu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simptoma</a:t>
            </a:r>
            <a:r>
              <a:rPr lang="en-US" dirty="0" smtClean="0"/>
              <a:t> </a:t>
            </a:r>
            <a:r>
              <a:rPr lang="en-US" dirty="0" err="1" smtClean="0"/>
              <a:t>javlja</a:t>
            </a:r>
            <a:r>
              <a:rPr lang="en-US" dirty="0" smtClean="0"/>
              <a:t> se </a:t>
            </a:r>
            <a:r>
              <a:rPr lang="en-US" dirty="0" err="1" smtClean="0"/>
              <a:t>bol</a:t>
            </a:r>
            <a:r>
              <a:rPr lang="en-US" dirty="0" smtClean="0"/>
              <a:t> u </a:t>
            </a:r>
            <a:r>
              <a:rPr lang="en-US" dirty="0" err="1" smtClean="0"/>
              <a:t>zglobu</a:t>
            </a:r>
            <a:r>
              <a:rPr lang="en-US" dirty="0" smtClean="0"/>
              <a:t>, </a:t>
            </a:r>
            <a:r>
              <a:rPr lang="en-US" dirty="0" err="1" smtClean="0"/>
              <a:t>koleno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uklješti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kleca</a:t>
            </a:r>
            <a:r>
              <a:rPr lang="en-US" dirty="0" smtClean="0"/>
              <a:t>, </a:t>
            </a:r>
            <a:r>
              <a:rPr lang="en-US" dirty="0" err="1" smtClean="0"/>
              <a:t>može</a:t>
            </a:r>
            <a:r>
              <a:rPr lang="en-US" dirty="0" smtClean="0"/>
              <a:t> se </a:t>
            </a:r>
            <a:r>
              <a:rPr lang="en-US" dirty="0" err="1" smtClean="0"/>
              <a:t>čuti</a:t>
            </a:r>
            <a:r>
              <a:rPr lang="en-US" dirty="0" smtClean="0"/>
              <a:t> </a:t>
            </a:r>
            <a:r>
              <a:rPr lang="en-US" dirty="0" err="1" smtClean="0"/>
              <a:t>krckanje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javiti</a:t>
            </a:r>
            <a:r>
              <a:rPr lang="en-US" dirty="0" smtClean="0"/>
              <a:t> </a:t>
            </a:r>
            <a:r>
              <a:rPr lang="en-US" dirty="0" err="1" smtClean="0"/>
              <a:t>otok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 smtClean="0"/>
              <a:t>kidanje</a:t>
            </a:r>
            <a:r>
              <a:rPr lang="en-US" dirty="0" smtClean="0"/>
              <a:t> </a:t>
            </a:r>
            <a:r>
              <a:rPr lang="en-US" dirty="0" err="1" smtClean="0"/>
              <a:t>hrskavice</a:t>
            </a:r>
            <a:r>
              <a:rPr lang="en-US" dirty="0" smtClean="0"/>
              <a:t> (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meniskusa</a:t>
            </a:r>
            <a:r>
              <a:rPr lang="en-US" dirty="0" smtClean="0"/>
              <a:t>) </a:t>
            </a:r>
            <a:r>
              <a:rPr lang="en-US" dirty="0" err="1" smtClean="0"/>
              <a:t>često</a:t>
            </a:r>
            <a:r>
              <a:rPr lang="en-US" dirty="0" smtClean="0"/>
              <a:t> se </a:t>
            </a:r>
            <a:r>
              <a:rPr lang="en-US" dirty="0" err="1" smtClean="0"/>
              <a:t>javlja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kidanje</a:t>
            </a:r>
            <a:r>
              <a:rPr lang="en-US" dirty="0" smtClean="0"/>
              <a:t> </a:t>
            </a:r>
            <a:r>
              <a:rPr lang="en-US" dirty="0" err="1" smtClean="0"/>
              <a:t>ligamentarnog</a:t>
            </a:r>
            <a:r>
              <a:rPr lang="en-US" dirty="0" smtClean="0"/>
              <a:t> </a:t>
            </a:r>
            <a:r>
              <a:rPr lang="en-US" dirty="0" err="1" smtClean="0"/>
              <a:t>aparata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meniskusa</a:t>
            </a:r>
            <a:r>
              <a:rPr lang="en-US" dirty="0" smtClean="0"/>
              <a:t> </a:t>
            </a:r>
            <a:r>
              <a:rPr lang="en-US" dirty="0" err="1" smtClean="0"/>
              <a:t>javljaju</a:t>
            </a:r>
            <a:r>
              <a:rPr lang="en-US" dirty="0" smtClean="0"/>
              <a:t> se u </a:t>
            </a:r>
            <a:r>
              <a:rPr lang="en-US" dirty="0" err="1" smtClean="0"/>
              <a:t>ragbiju</a:t>
            </a:r>
            <a:r>
              <a:rPr lang="en-US" dirty="0" smtClean="0"/>
              <a:t>, </a:t>
            </a:r>
            <a:r>
              <a:rPr lang="en-US" dirty="0" err="1" smtClean="0"/>
              <a:t>fudbalu</a:t>
            </a:r>
            <a:r>
              <a:rPr lang="en-US" dirty="0" smtClean="0"/>
              <a:t>, </a:t>
            </a:r>
            <a:r>
              <a:rPr lang="en-US" dirty="0" err="1" smtClean="0"/>
              <a:t>skijanju</a:t>
            </a:r>
            <a:r>
              <a:rPr lang="en-US" dirty="0" smtClean="0"/>
              <a:t>, </a:t>
            </a:r>
            <a:r>
              <a:rPr lang="en-US" dirty="0" err="1" smtClean="0"/>
              <a:t>borilačkim</a:t>
            </a:r>
            <a:r>
              <a:rPr lang="en-US" dirty="0" smtClean="0"/>
              <a:t> </a:t>
            </a:r>
            <a:r>
              <a:rPr lang="en-US" dirty="0" err="1" smtClean="0"/>
              <a:t>sportovima</a:t>
            </a:r>
            <a:r>
              <a:rPr lang="en-US" dirty="0" smtClean="0"/>
              <a:t>. U </a:t>
            </a:r>
            <a:r>
              <a:rPr lang="en-US" dirty="0" err="1" smtClean="0"/>
              <a:t>novije</a:t>
            </a:r>
            <a:r>
              <a:rPr lang="en-US" dirty="0" smtClean="0"/>
              <a:t> </a:t>
            </a:r>
            <a:r>
              <a:rPr lang="en-US" dirty="0" err="1" smtClean="0"/>
              <a:t>vreme</a:t>
            </a:r>
            <a:r>
              <a:rPr lang="en-US" dirty="0" smtClean="0"/>
              <a:t>,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pojavom</a:t>
            </a:r>
            <a:r>
              <a:rPr lang="en-US" dirty="0" smtClean="0"/>
              <a:t> </a:t>
            </a:r>
            <a:r>
              <a:rPr lang="en-US" dirty="0" err="1" smtClean="0"/>
              <a:t>artroskopije</a:t>
            </a:r>
            <a:r>
              <a:rPr lang="en-US" dirty="0" smtClean="0"/>
              <a:t>,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hrskavice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 </a:t>
            </a:r>
            <a:r>
              <a:rPr lang="en-US" dirty="0" err="1" smtClean="0"/>
              <a:t>brzo</a:t>
            </a:r>
            <a:r>
              <a:rPr lang="en-US" dirty="0" smtClean="0"/>
              <a:t> se </a:t>
            </a:r>
            <a:r>
              <a:rPr lang="en-US" dirty="0" err="1" smtClean="0"/>
              <a:t>rešavaju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sportisti</a:t>
            </a:r>
            <a:r>
              <a:rPr lang="en-US" dirty="0" smtClean="0"/>
              <a:t> se </a:t>
            </a:r>
            <a:r>
              <a:rPr lang="en-US" dirty="0" err="1" smtClean="0"/>
              <a:t>vraćaju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teren</a:t>
            </a:r>
            <a:r>
              <a:rPr lang="en-US" dirty="0" smtClean="0"/>
              <a:t> u </a:t>
            </a:r>
            <a:r>
              <a:rPr lang="en-US" dirty="0" err="1" smtClean="0"/>
              <a:t>najkraćem</a:t>
            </a:r>
            <a:r>
              <a:rPr lang="en-US" dirty="0" smtClean="0"/>
              <a:t> </a:t>
            </a:r>
            <a:r>
              <a:rPr lang="en-US" dirty="0" err="1" smtClean="0"/>
              <a:t>vremenskom</a:t>
            </a:r>
            <a:r>
              <a:rPr lang="en-US" dirty="0" smtClean="0"/>
              <a:t> </a:t>
            </a:r>
            <a:r>
              <a:rPr lang="en-US" dirty="0" err="1" smtClean="0"/>
              <a:t>periodu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5029200"/>
            <a:ext cx="3028950" cy="1514475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Latn-RS" b="1" i="1" dirty="0" smtClean="0"/>
              <a:t/>
            </a:r>
            <a:br>
              <a:rPr lang="sr-Latn-RS" b="1" i="1" dirty="0" smtClean="0"/>
            </a:br>
            <a:r>
              <a:rPr lang="en-US" dirty="0" err="1" smtClean="0"/>
              <a:t>Netipični</a:t>
            </a:r>
            <a:r>
              <a:rPr lang="sr-Latn-RS" dirty="0" smtClean="0"/>
              <a:t> </a:t>
            </a:r>
            <a:r>
              <a:rPr lang="en-US" dirty="0" err="1" smtClean="0"/>
              <a:t>znakovi</a:t>
            </a:r>
            <a:r>
              <a:rPr lang="en-US" b="1" i="1" dirty="0" smtClean="0"/>
              <a:t> </a:t>
            </a:r>
            <a:r>
              <a:rPr lang="en-US" dirty="0" err="1" smtClean="0"/>
              <a:t>povrede</a:t>
            </a:r>
            <a:r>
              <a:rPr lang="sr-Latn-RS" dirty="0" smtClean="0"/>
              <a:t> </a:t>
            </a:r>
            <a:r>
              <a:rPr lang="en-US" dirty="0" err="1" smtClean="0"/>
              <a:t>meniskusa</a:t>
            </a:r>
            <a:r>
              <a:rPr lang="sr-Latn-R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: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b="1" i="1" dirty="0" err="1" smtClean="0"/>
              <a:t>Postraumatski</a:t>
            </a:r>
            <a:r>
              <a:rPr lang="sr-Latn-RS" b="1" i="1" dirty="0" smtClean="0"/>
              <a:t> </a:t>
            </a:r>
            <a:r>
              <a:rPr lang="en-US" b="1" i="1" dirty="0" err="1" smtClean="0"/>
              <a:t>izliv</a:t>
            </a:r>
            <a:r>
              <a:rPr lang="en-US" dirty="0" smtClean="0"/>
              <a:t> </a:t>
            </a:r>
            <a:r>
              <a:rPr lang="en-US" dirty="0" err="1" smtClean="0"/>
              <a:t>koji</a:t>
            </a:r>
            <a:r>
              <a:rPr lang="sr-Latn-R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javi</a:t>
            </a:r>
            <a:r>
              <a:rPr lang="sr-Latn-R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rupture </a:t>
            </a:r>
            <a:r>
              <a:rPr lang="en-US" dirty="0" err="1" smtClean="0"/>
              <a:t>zglobne</a:t>
            </a:r>
            <a:r>
              <a:rPr lang="sr-Latn-RS" dirty="0" smtClean="0"/>
              <a:t> </a:t>
            </a:r>
            <a:r>
              <a:rPr lang="en-US" dirty="0" err="1" smtClean="0"/>
              <a:t>čaure</a:t>
            </a:r>
            <a:r>
              <a:rPr lang="en-US" dirty="0" smtClean="0"/>
              <a:t>,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oštećene</a:t>
            </a:r>
            <a:r>
              <a:rPr lang="sr-Latn-RS" dirty="0" smtClean="0"/>
              <a:t> </a:t>
            </a:r>
            <a:r>
              <a:rPr lang="en-US" dirty="0" err="1" smtClean="0"/>
              <a:t>veze</a:t>
            </a:r>
            <a:r>
              <a:rPr lang="sr-Latn-RS" dirty="0" smtClean="0"/>
              <a:t> </a:t>
            </a:r>
            <a:r>
              <a:rPr lang="en-US" dirty="0" err="1" smtClean="0"/>
              <a:t>pri</a:t>
            </a:r>
            <a:r>
              <a:rPr lang="sr-Latn-RS" dirty="0" smtClean="0"/>
              <a:t> </a:t>
            </a:r>
            <a:r>
              <a:rPr lang="en-US" dirty="0" err="1" smtClean="0"/>
              <a:t>intraartikularnim</a:t>
            </a:r>
            <a:r>
              <a:rPr lang="sr-Latn-RS" dirty="0" smtClean="0"/>
              <a:t> </a:t>
            </a:r>
            <a:r>
              <a:rPr lang="en-US" dirty="0" err="1" smtClean="0"/>
              <a:t>prelomima</a:t>
            </a:r>
            <a:endParaRPr lang="en-US" dirty="0" smtClean="0"/>
          </a:p>
          <a:p>
            <a:pPr lvl="0"/>
            <a:r>
              <a:rPr lang="en-US" b="1" i="1" dirty="0" err="1" smtClean="0"/>
              <a:t>Recidivirajući</a:t>
            </a:r>
            <a:r>
              <a:rPr lang="sr-Latn-RS" b="1" i="1" dirty="0" smtClean="0"/>
              <a:t> </a:t>
            </a:r>
            <a:r>
              <a:rPr lang="en-US" b="1" i="1" dirty="0" err="1" smtClean="0"/>
              <a:t>izliv</a:t>
            </a:r>
            <a:r>
              <a:rPr lang="en-US" dirty="0" smtClean="0"/>
              <a:t> </a:t>
            </a:r>
            <a:r>
              <a:rPr lang="en-US" dirty="0" err="1" smtClean="0"/>
              <a:t>nakon</a:t>
            </a:r>
            <a:r>
              <a:rPr lang="sr-Latn-RS" dirty="0" smtClean="0"/>
              <a:t> </a:t>
            </a:r>
            <a:r>
              <a:rPr lang="en-US" dirty="0" err="1" smtClean="0"/>
              <a:t>fizičkog</a:t>
            </a:r>
            <a:r>
              <a:rPr lang="sr-Latn-RS" dirty="0" smtClean="0"/>
              <a:t> </a:t>
            </a:r>
            <a:r>
              <a:rPr lang="en-US" dirty="0" err="1" smtClean="0"/>
              <a:t>opterećenja</a:t>
            </a:r>
            <a:r>
              <a:rPr lang="en-US" dirty="0" smtClean="0"/>
              <a:t>, </a:t>
            </a:r>
            <a:r>
              <a:rPr lang="en-US" dirty="0" err="1" smtClean="0"/>
              <a:t>često</a:t>
            </a:r>
            <a:r>
              <a:rPr lang="sr-Latn-RS" dirty="0" smtClean="0"/>
              <a:t> </a:t>
            </a:r>
            <a:r>
              <a:rPr lang="en-US" dirty="0" err="1" smtClean="0"/>
              <a:t>iste</a:t>
            </a:r>
            <a:r>
              <a:rPr lang="sr-Latn-RS" dirty="0" smtClean="0"/>
              <a:t> </a:t>
            </a:r>
            <a:r>
              <a:rPr lang="en-US" dirty="0" err="1" smtClean="0"/>
              <a:t>simptome</a:t>
            </a:r>
            <a:r>
              <a:rPr lang="sr-Latn-RS" dirty="0" smtClean="0"/>
              <a:t> </a:t>
            </a:r>
            <a:r>
              <a:rPr lang="en-US" dirty="0" err="1" smtClean="0"/>
              <a:t>srećemo</a:t>
            </a:r>
            <a:r>
              <a:rPr lang="sr-Latn-R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nespecifičnog</a:t>
            </a:r>
            <a:r>
              <a:rPr lang="sr-Latn-RS" dirty="0" smtClean="0"/>
              <a:t> </a:t>
            </a:r>
            <a:r>
              <a:rPr lang="en-US" dirty="0" err="1" smtClean="0"/>
              <a:t>sinovitisa</a:t>
            </a:r>
            <a:r>
              <a:rPr lang="en-US" dirty="0" smtClean="0"/>
              <a:t>, </a:t>
            </a:r>
            <a:r>
              <a:rPr lang="en-US" dirty="0" err="1" smtClean="0"/>
              <a:t>hondropatije</a:t>
            </a:r>
            <a:r>
              <a:rPr lang="en-US" dirty="0" smtClean="0"/>
              <a:t>, </a:t>
            </a:r>
            <a:r>
              <a:rPr lang="en-US" dirty="0" err="1" smtClean="0"/>
              <a:t>reumatske</a:t>
            </a:r>
            <a:r>
              <a:rPr lang="sr-Latn-RS" dirty="0" smtClean="0"/>
              <a:t> </a:t>
            </a:r>
            <a:r>
              <a:rPr lang="en-US" dirty="0" err="1" smtClean="0"/>
              <a:t>bolesti</a:t>
            </a:r>
            <a:r>
              <a:rPr lang="sr-Latn-RS" dirty="0" smtClean="0"/>
              <a:t> </a:t>
            </a:r>
            <a:r>
              <a:rPr lang="en-US" dirty="0" err="1" smtClean="0"/>
              <a:t>i</a:t>
            </a:r>
            <a:r>
              <a:rPr lang="sr-Latn-RS" dirty="0" smtClean="0"/>
              <a:t> </a:t>
            </a:r>
            <a:r>
              <a:rPr lang="en-US" dirty="0" err="1" smtClean="0"/>
              <a:t>slično</a:t>
            </a:r>
            <a:endParaRPr lang="en-US" dirty="0" smtClean="0"/>
          </a:p>
          <a:p>
            <a:pPr lvl="0"/>
            <a:r>
              <a:rPr lang="en-US" b="1" i="1" dirty="0" err="1" smtClean="0"/>
              <a:t>Karakterističan</a:t>
            </a:r>
            <a:r>
              <a:rPr lang="sr-Latn-RS" b="1" i="1" dirty="0" smtClean="0"/>
              <a:t> </a:t>
            </a:r>
            <a:r>
              <a:rPr lang="en-US" b="1" i="1" dirty="0" err="1" smtClean="0"/>
              <a:t>bol</a:t>
            </a:r>
            <a:r>
              <a:rPr lang="en-US" b="1" i="1" dirty="0" smtClean="0"/>
              <a:t> </a:t>
            </a:r>
            <a:r>
              <a:rPr lang="sr-Latn-RS" b="1" i="1" dirty="0" smtClean="0"/>
              <a:t> u </a:t>
            </a:r>
            <a:r>
              <a:rPr lang="en-US" b="1" i="1" dirty="0" err="1" smtClean="0"/>
              <a:t>zglobu</a:t>
            </a:r>
            <a:r>
              <a:rPr lang="en-US" dirty="0" smtClean="0"/>
              <a:t> </a:t>
            </a:r>
            <a:r>
              <a:rPr lang="en-US" dirty="0" err="1" smtClean="0"/>
              <a:t>pri</a:t>
            </a:r>
            <a:r>
              <a:rPr lang="sr-Latn-RS" dirty="0" smtClean="0"/>
              <a:t> </a:t>
            </a:r>
            <a:r>
              <a:rPr lang="en-US" dirty="0" err="1" smtClean="0"/>
              <a:t>dužem</a:t>
            </a:r>
            <a:r>
              <a:rPr lang="sr-Latn-RS" dirty="0" smtClean="0"/>
              <a:t> </a:t>
            </a:r>
            <a:r>
              <a:rPr lang="en-US" dirty="0" err="1" smtClean="0"/>
              <a:t>hodanju</a:t>
            </a:r>
            <a:r>
              <a:rPr lang="sr-Latn-RS" dirty="0" smtClean="0"/>
              <a:t> </a:t>
            </a:r>
            <a:r>
              <a:rPr lang="en-US" dirty="0" err="1" smtClean="0"/>
              <a:t>ili</a:t>
            </a:r>
            <a:r>
              <a:rPr lang="sr-Latn-RS" dirty="0" smtClean="0"/>
              <a:t> </a:t>
            </a:r>
            <a:r>
              <a:rPr lang="en-US" dirty="0" err="1" smtClean="0"/>
              <a:t>prisilan</a:t>
            </a:r>
            <a:r>
              <a:rPr lang="sr-Latn-RS" dirty="0" smtClean="0"/>
              <a:t> </a:t>
            </a:r>
            <a:r>
              <a:rPr lang="en-US" dirty="0" err="1" smtClean="0"/>
              <a:t>položaj</a:t>
            </a:r>
            <a:r>
              <a:rPr lang="sr-Latn-R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 u </a:t>
            </a:r>
            <a:r>
              <a:rPr lang="en-US" dirty="0" err="1" smtClean="0"/>
              <a:t>dužem</a:t>
            </a:r>
            <a:r>
              <a:rPr lang="sr-Latn-RS" dirty="0" smtClean="0"/>
              <a:t> </a:t>
            </a:r>
            <a:r>
              <a:rPr lang="en-US" dirty="0" err="1" smtClean="0"/>
              <a:t>vremenskom</a:t>
            </a:r>
            <a:r>
              <a:rPr lang="sr-Latn-RS" dirty="0" smtClean="0"/>
              <a:t> </a:t>
            </a:r>
            <a:r>
              <a:rPr lang="en-US" dirty="0" err="1" smtClean="0"/>
              <a:t>intervalu</a:t>
            </a:r>
            <a:r>
              <a:rPr lang="en-US" dirty="0" smtClean="0"/>
              <a:t> (</a:t>
            </a:r>
            <a:r>
              <a:rPr lang="en-US" dirty="0" err="1" smtClean="0"/>
              <a:t>sedenje</a:t>
            </a:r>
            <a:r>
              <a:rPr lang="en-US" dirty="0" smtClean="0"/>
              <a:t> u </a:t>
            </a:r>
            <a:r>
              <a:rPr lang="en-US" dirty="0" err="1" smtClean="0"/>
              <a:t>kolima</a:t>
            </a:r>
            <a:r>
              <a:rPr lang="en-US" dirty="0" smtClean="0"/>
              <a:t>) ova </a:t>
            </a:r>
            <a:r>
              <a:rPr lang="en-US" dirty="0" err="1" smtClean="0"/>
              <a:t>pojava</a:t>
            </a:r>
            <a:r>
              <a:rPr lang="en-US" dirty="0" smtClean="0"/>
              <a:t> pre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nam</a:t>
            </a:r>
            <a:r>
              <a:rPr lang="sr-Latn-RS" dirty="0" smtClean="0"/>
              <a:t> </a:t>
            </a:r>
            <a:r>
              <a:rPr lang="en-US" dirty="0" err="1" smtClean="0"/>
              <a:t>liči</a:t>
            </a:r>
            <a:r>
              <a:rPr lang="sr-Latn-RS" dirty="0" smtClean="0"/>
              <a:t> </a:t>
            </a:r>
            <a:r>
              <a:rPr lang="en-US" dirty="0" err="1" smtClean="0"/>
              <a:t>na</a:t>
            </a:r>
            <a:r>
              <a:rPr lang="sr-Latn-RS" dirty="0" smtClean="0"/>
              <a:t> </a:t>
            </a:r>
            <a:r>
              <a:rPr lang="en-US" dirty="0" err="1" smtClean="0"/>
              <a:t>hondropatiju</a:t>
            </a:r>
            <a:endParaRPr lang="en-US" dirty="0" smtClean="0"/>
          </a:p>
          <a:p>
            <a:pPr lvl="0"/>
            <a:r>
              <a:rPr lang="en-US" b="1" i="1" dirty="0" err="1" smtClean="0"/>
              <a:t>atrofija</a:t>
            </a:r>
            <a:r>
              <a:rPr lang="en-US" dirty="0" smtClean="0"/>
              <a:t> </a:t>
            </a:r>
            <a:r>
              <a:rPr lang="en-US" dirty="0" err="1" smtClean="0"/>
              <a:t>prednje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medialne</a:t>
            </a:r>
            <a:r>
              <a:rPr lang="en-US" dirty="0" smtClean="0"/>
              <a:t> </a:t>
            </a:r>
            <a:r>
              <a:rPr lang="en-US" dirty="0" err="1" smtClean="0"/>
              <a:t>grupe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r>
              <a:rPr lang="en-US" dirty="0" smtClean="0"/>
              <a:t> </a:t>
            </a:r>
            <a:r>
              <a:rPr lang="en-US" dirty="0" err="1" smtClean="0"/>
              <a:t>natkolenice</a:t>
            </a:r>
            <a:endParaRPr lang="en-US" dirty="0" smtClean="0"/>
          </a:p>
          <a:p>
            <a:pPr lvl="0"/>
            <a:r>
              <a:rPr lang="en-US" b="1" i="1" dirty="0" err="1" smtClean="0"/>
              <a:t>radiografski</a:t>
            </a:r>
            <a:r>
              <a:rPr lang="en-US" b="1" i="1" dirty="0" smtClean="0"/>
              <a:t> </a:t>
            </a:r>
            <a:r>
              <a:rPr lang="en-US" b="1" i="1" dirty="0" err="1" smtClean="0"/>
              <a:t>snimak</a:t>
            </a:r>
            <a:r>
              <a:rPr lang="en-US" b="1" i="1" dirty="0" smtClean="0"/>
              <a:t> u </a:t>
            </a:r>
            <a:r>
              <a:rPr lang="en-US" b="1" i="1" dirty="0" err="1" smtClean="0"/>
              <a:t>četiri</a:t>
            </a:r>
            <a:r>
              <a:rPr lang="en-US" b="1" i="1" dirty="0" smtClean="0"/>
              <a:t> </a:t>
            </a:r>
            <a:r>
              <a:rPr lang="en-US" b="1" i="1" dirty="0" err="1" smtClean="0"/>
              <a:t>pravca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ovaj</a:t>
            </a:r>
            <a:r>
              <a:rPr lang="en-US" dirty="0" smtClean="0"/>
              <a:t> </a:t>
            </a:r>
            <a:r>
              <a:rPr lang="en-US" dirty="0" err="1" smtClean="0"/>
              <a:t>nalaz</a:t>
            </a:r>
            <a:r>
              <a:rPr lang="en-US" dirty="0" smtClean="0"/>
              <a:t> </a:t>
            </a:r>
            <a:r>
              <a:rPr lang="en-US" dirty="0" err="1" smtClean="0"/>
              <a:t>retko</a:t>
            </a:r>
            <a:r>
              <a:rPr lang="en-US" dirty="0" smtClean="0"/>
              <a:t> </a:t>
            </a:r>
            <a:r>
              <a:rPr lang="en-US" dirty="0" err="1" smtClean="0"/>
              <a:t>ukazuje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povredu</a:t>
            </a:r>
            <a:r>
              <a:rPr lang="en-US" dirty="0" smtClean="0"/>
              <a:t> </a:t>
            </a:r>
            <a:r>
              <a:rPr lang="en-US" dirty="0" err="1" smtClean="0"/>
              <a:t>meniskusa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Dijagnoza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Dijagnoza</a:t>
            </a:r>
            <a:r>
              <a:rPr lang="en-US" dirty="0" smtClean="0"/>
              <a:t> </a:t>
            </a:r>
            <a:r>
              <a:rPr lang="en-US" dirty="0" err="1" smtClean="0"/>
              <a:t>postavljanja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meniskusa</a:t>
            </a:r>
            <a:r>
              <a:rPr lang="en-US" dirty="0" smtClean="0"/>
              <a:t> je </a:t>
            </a:r>
            <a:r>
              <a:rPr lang="en-US" dirty="0" err="1" smtClean="0"/>
              <a:t>dosta</a:t>
            </a:r>
            <a:r>
              <a:rPr lang="en-US" dirty="0" smtClean="0"/>
              <a:t> </a:t>
            </a:r>
            <a:r>
              <a:rPr lang="en-US" dirty="0" err="1" smtClean="0"/>
              <a:t>jednostavna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pored </a:t>
            </a:r>
            <a:r>
              <a:rPr lang="en-US" dirty="0" err="1" smtClean="0"/>
              <a:t>dobre</a:t>
            </a:r>
            <a:r>
              <a:rPr lang="en-US" dirty="0" smtClean="0"/>
              <a:t> </a:t>
            </a:r>
            <a:r>
              <a:rPr lang="en-US" dirty="0" err="1" smtClean="0"/>
              <a:t>uzete</a:t>
            </a:r>
            <a:r>
              <a:rPr lang="en-US" dirty="0" smtClean="0"/>
              <a:t> </a:t>
            </a:r>
            <a:r>
              <a:rPr lang="en-US" dirty="0" err="1" smtClean="0"/>
              <a:t>anamneze</a:t>
            </a:r>
            <a:r>
              <a:rPr lang="en-US" dirty="0" smtClean="0"/>
              <a:t> (</a:t>
            </a:r>
            <a:r>
              <a:rPr lang="en-US" dirty="0" err="1" smtClean="0"/>
              <a:t>koja</a:t>
            </a:r>
            <a:r>
              <a:rPr lang="en-US" dirty="0" smtClean="0"/>
              <a:t> je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najznačajnija</a:t>
            </a:r>
            <a:r>
              <a:rPr lang="en-US" dirty="0" smtClean="0"/>
              <a:t>), </a:t>
            </a:r>
            <a:r>
              <a:rPr lang="en-US" dirty="0" err="1" smtClean="0"/>
              <a:t>fizikalnog</a:t>
            </a:r>
            <a:r>
              <a:rPr lang="en-US" dirty="0" smtClean="0"/>
              <a:t> </a:t>
            </a:r>
            <a:r>
              <a:rPr lang="en-US" dirty="0" err="1" smtClean="0"/>
              <a:t>pregleda</a:t>
            </a:r>
            <a:r>
              <a:rPr lang="en-US" dirty="0" smtClean="0"/>
              <a:t>, </a:t>
            </a:r>
            <a:r>
              <a:rPr lang="en-US" dirty="0" err="1" smtClean="0"/>
              <a:t>artografije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artroskopije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testovi</a:t>
            </a:r>
            <a:r>
              <a:rPr lang="en-US" dirty="0" smtClean="0"/>
              <a:t> Murray test, De Palma test, Stewart test, </a:t>
            </a:r>
            <a:r>
              <a:rPr lang="en-US" dirty="0" err="1" smtClean="0"/>
              <a:t>Appley</a:t>
            </a:r>
            <a:r>
              <a:rPr lang="en-US" dirty="0" smtClean="0"/>
              <a:t> test, </a:t>
            </a:r>
            <a:r>
              <a:rPr lang="en-US" dirty="0" err="1" smtClean="0"/>
              <a:t>Payerov</a:t>
            </a:r>
            <a:r>
              <a:rPr lang="en-US" dirty="0" smtClean="0"/>
              <a:t> </a:t>
            </a:r>
            <a:r>
              <a:rPr lang="en-US" dirty="0" err="1" smtClean="0"/>
              <a:t>znak</a:t>
            </a:r>
            <a:r>
              <a:rPr lang="en-US" dirty="0" smtClean="0"/>
              <a:t>, </a:t>
            </a:r>
            <a:r>
              <a:rPr lang="en-US" dirty="0" err="1" smtClean="0"/>
              <a:t>mnogo</a:t>
            </a:r>
            <a:r>
              <a:rPr lang="en-US" dirty="0" smtClean="0"/>
              <a:t> </a:t>
            </a:r>
            <a:r>
              <a:rPr lang="en-US" dirty="0" err="1" smtClean="0"/>
              <a:t>pomažu</a:t>
            </a:r>
            <a:r>
              <a:rPr lang="en-US" dirty="0" smtClean="0"/>
              <a:t> u </a:t>
            </a:r>
            <a:r>
              <a:rPr lang="en-US" dirty="0" err="1" smtClean="0"/>
              <a:t>dijagnostičke</a:t>
            </a:r>
            <a:r>
              <a:rPr lang="en-US" dirty="0" smtClean="0"/>
              <a:t> </a:t>
            </a:r>
            <a:r>
              <a:rPr lang="en-US" dirty="0" err="1" smtClean="0"/>
              <a:t>svrhe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meniskusa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4581525"/>
            <a:ext cx="2009775" cy="2276475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i="1" dirty="0" smtClean="0"/>
              <a:t>Mc Murray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 smtClean="0"/>
              <a:t>Mc Murray test </a:t>
            </a:r>
            <a:r>
              <a:rPr lang="en-US" dirty="0" smtClean="0"/>
              <a:t>se </a:t>
            </a:r>
            <a:r>
              <a:rPr lang="en-US" dirty="0" err="1" smtClean="0"/>
              <a:t>izvodi</a:t>
            </a:r>
            <a:r>
              <a:rPr lang="sr-Latn-RS" dirty="0" smtClean="0"/>
              <a:t> </a:t>
            </a:r>
            <a:r>
              <a:rPr lang="en-US" dirty="0" err="1" smtClean="0"/>
              <a:t>tako</a:t>
            </a:r>
            <a:r>
              <a:rPr lang="sr-Latn-RS" dirty="0" smtClean="0"/>
              <a:t> </a:t>
            </a:r>
            <a:r>
              <a:rPr lang="en-US" dirty="0" err="1" smtClean="0"/>
              <a:t>što</a:t>
            </a:r>
            <a:r>
              <a:rPr lang="sr-Latn-RS" dirty="0" smtClean="0"/>
              <a:t> </a:t>
            </a:r>
            <a:r>
              <a:rPr lang="en-US" dirty="0" err="1" smtClean="0"/>
              <a:t>pacijent</a:t>
            </a:r>
            <a:r>
              <a:rPr lang="sr-Latn-RS" dirty="0" smtClean="0"/>
              <a:t> </a:t>
            </a:r>
            <a:r>
              <a:rPr lang="en-US" dirty="0" err="1" smtClean="0"/>
              <a:t>leži</a:t>
            </a:r>
            <a:r>
              <a:rPr lang="sr-Latn-RS" dirty="0" smtClean="0"/>
              <a:t> </a:t>
            </a:r>
            <a:r>
              <a:rPr lang="en-US" dirty="0" err="1" smtClean="0"/>
              <a:t>na</a:t>
            </a:r>
            <a:r>
              <a:rPr lang="sr-Latn-RS" dirty="0" smtClean="0"/>
              <a:t> </a:t>
            </a:r>
            <a:r>
              <a:rPr lang="en-US" dirty="0" err="1" smtClean="0"/>
              <a:t>leđima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Ispitana</a:t>
            </a:r>
            <a:r>
              <a:rPr lang="en-US" dirty="0" smtClean="0"/>
              <a:t> </a:t>
            </a:r>
            <a:r>
              <a:rPr lang="en-US" dirty="0" err="1" smtClean="0"/>
              <a:t>noga</a:t>
            </a:r>
            <a:r>
              <a:rPr lang="en-US" dirty="0" smtClean="0"/>
              <a:t> je </a:t>
            </a:r>
            <a:r>
              <a:rPr lang="en-US" dirty="0" err="1" smtClean="0"/>
              <a:t>savijena</a:t>
            </a:r>
            <a:r>
              <a:rPr lang="en-US" dirty="0" smtClean="0"/>
              <a:t> je u kuku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kolenu</a:t>
            </a:r>
            <a:r>
              <a:rPr lang="en-US" dirty="0" smtClean="0"/>
              <a:t> ,a </a:t>
            </a:r>
            <a:r>
              <a:rPr lang="en-US" dirty="0" err="1" smtClean="0"/>
              <a:t>peta</a:t>
            </a:r>
            <a:r>
              <a:rPr lang="en-US" dirty="0" smtClean="0"/>
              <a:t> </a:t>
            </a:r>
            <a:r>
              <a:rPr lang="en-US" dirty="0" err="1" smtClean="0"/>
              <a:t>dodiruje</a:t>
            </a:r>
            <a:r>
              <a:rPr lang="en-US" dirty="0" smtClean="0"/>
              <a:t> </a:t>
            </a:r>
            <a:r>
              <a:rPr lang="en-US" dirty="0" err="1" smtClean="0"/>
              <a:t>butinu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Ispitivač</a:t>
            </a:r>
            <a:r>
              <a:rPr lang="en-US" dirty="0" smtClean="0"/>
              <a:t> </a:t>
            </a:r>
            <a:r>
              <a:rPr lang="en-US" dirty="0" err="1" smtClean="0"/>
              <a:t>jednom</a:t>
            </a:r>
            <a:r>
              <a:rPr lang="en-US" dirty="0" smtClean="0"/>
              <a:t> </a:t>
            </a:r>
            <a:r>
              <a:rPr lang="en-US" dirty="0" err="1" smtClean="0"/>
              <a:t>rukom</a:t>
            </a:r>
            <a:r>
              <a:rPr lang="en-US" dirty="0" smtClean="0"/>
              <a:t> </a:t>
            </a:r>
            <a:r>
              <a:rPr lang="en-US" dirty="0" err="1" smtClean="0"/>
              <a:t>obuhvata</a:t>
            </a:r>
            <a:r>
              <a:rPr lang="en-US" dirty="0" smtClean="0"/>
              <a:t> </a:t>
            </a:r>
            <a:r>
              <a:rPr lang="en-US" dirty="0" err="1" smtClean="0"/>
              <a:t>stopala</a:t>
            </a:r>
            <a:r>
              <a:rPr lang="en-US" dirty="0" smtClean="0"/>
              <a:t> a </a:t>
            </a:r>
            <a:r>
              <a:rPr lang="en-US" dirty="0" err="1" smtClean="0"/>
              <a:t>drugom</a:t>
            </a:r>
            <a:r>
              <a:rPr lang="en-US" dirty="0" smtClean="0"/>
              <a:t> </a:t>
            </a:r>
            <a:r>
              <a:rPr lang="en-US" dirty="0" err="1" smtClean="0"/>
              <a:t>koleno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Rotira</a:t>
            </a:r>
            <a:r>
              <a:rPr lang="en-US" dirty="0" smtClean="0"/>
              <a:t> </a:t>
            </a:r>
            <a:r>
              <a:rPr lang="en-US" dirty="0" err="1" smtClean="0"/>
              <a:t>stopalo</a:t>
            </a:r>
            <a:r>
              <a:rPr lang="en-US" dirty="0" smtClean="0"/>
              <a:t> u </a:t>
            </a:r>
            <a:r>
              <a:rPr lang="en-US" dirty="0" err="1" smtClean="0"/>
              <a:t>polje</a:t>
            </a:r>
            <a:r>
              <a:rPr lang="en-US" dirty="0" smtClean="0"/>
              <a:t>, </a:t>
            </a:r>
            <a:r>
              <a:rPr lang="en-US" dirty="0" err="1" smtClean="0"/>
              <a:t>potkolenicu</a:t>
            </a:r>
            <a:r>
              <a:rPr lang="en-US" dirty="0" smtClean="0"/>
              <a:t> </a:t>
            </a:r>
            <a:r>
              <a:rPr lang="en-US" dirty="0" err="1" smtClean="0"/>
              <a:t>abdukuje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koleno</a:t>
            </a:r>
            <a:r>
              <a:rPr lang="en-US" dirty="0" smtClean="0"/>
              <a:t> </a:t>
            </a:r>
            <a:r>
              <a:rPr lang="en-US" dirty="0" err="1" smtClean="0"/>
              <a:t>ekstendira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Ako</a:t>
            </a:r>
            <a:r>
              <a:rPr lang="en-US" dirty="0" smtClean="0"/>
              <a:t> pod </a:t>
            </a:r>
            <a:r>
              <a:rPr lang="en-US" dirty="0" err="1" smtClean="0"/>
              <a:t>rukom</a:t>
            </a:r>
            <a:r>
              <a:rPr lang="en-US" dirty="0" smtClean="0"/>
              <a:t> </a:t>
            </a:r>
            <a:r>
              <a:rPr lang="en-US" dirty="0" err="1" smtClean="0"/>
              <a:t>oseti</a:t>
            </a:r>
            <a:r>
              <a:rPr lang="en-US" dirty="0" smtClean="0"/>
              <a:t> </a:t>
            </a:r>
            <a:r>
              <a:rPr lang="en-US" dirty="0" err="1" smtClean="0"/>
              <a:t>preskok</a:t>
            </a:r>
            <a:r>
              <a:rPr lang="en-US" dirty="0" smtClean="0"/>
              <a:t> </a:t>
            </a:r>
            <a:r>
              <a:rPr lang="en-US" dirty="0" err="1" smtClean="0"/>
              <a:t>najverovatnije</a:t>
            </a:r>
            <a:r>
              <a:rPr lang="en-US" dirty="0" smtClean="0"/>
              <a:t> se </a:t>
            </a:r>
            <a:r>
              <a:rPr lang="en-US" dirty="0" err="1" smtClean="0"/>
              <a:t>radi</a:t>
            </a:r>
            <a:r>
              <a:rPr lang="en-US" dirty="0" smtClean="0"/>
              <a:t> o </a:t>
            </a:r>
            <a:r>
              <a:rPr lang="en-US" dirty="0" err="1" smtClean="0"/>
              <a:t>rascepu</a:t>
            </a:r>
            <a:r>
              <a:rPr lang="en-US" dirty="0" smtClean="0"/>
              <a:t> </a:t>
            </a:r>
            <a:r>
              <a:rPr lang="en-US" dirty="0" err="1" smtClean="0"/>
              <a:t>medijalnog</a:t>
            </a:r>
            <a:r>
              <a:rPr lang="en-US" dirty="0" smtClean="0"/>
              <a:t> </a:t>
            </a:r>
            <a:r>
              <a:rPr lang="en-US" dirty="0" err="1" smtClean="0"/>
              <a:t>meniskusa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3664f2ef04ca477a84f8fe8fe31eb02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600200"/>
            <a:ext cx="3724468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c+Murray+Test+Flex+knee+full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"/>
            <a:ext cx="8001000" cy="6503276"/>
          </a:xfr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i="1" dirty="0" smtClean="0"/>
              <a:t>De Palma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De Palma test (</a:t>
            </a:r>
            <a:r>
              <a:rPr lang="en-US" b="1" i="1" dirty="0" err="1" smtClean="0"/>
              <a:t>kompresivni</a:t>
            </a:r>
            <a:r>
              <a:rPr lang="en-US" b="1" i="1" dirty="0" smtClean="0"/>
              <a:t> test)</a:t>
            </a:r>
            <a:r>
              <a:rPr lang="en-US" dirty="0" smtClean="0"/>
              <a:t> </a:t>
            </a:r>
            <a:r>
              <a:rPr lang="en-US" dirty="0" err="1" smtClean="0"/>
              <a:t>izvodi</a:t>
            </a:r>
            <a:r>
              <a:rPr lang="en-US" dirty="0" smtClean="0"/>
              <a:t> se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kolenom</a:t>
            </a:r>
            <a:r>
              <a:rPr lang="en-US" dirty="0" smtClean="0"/>
              <a:t> u </a:t>
            </a:r>
            <a:r>
              <a:rPr lang="en-US" dirty="0" err="1" smtClean="0"/>
              <a:t>punoj</a:t>
            </a:r>
            <a:r>
              <a:rPr lang="en-US" dirty="0" smtClean="0"/>
              <a:t> </a:t>
            </a:r>
            <a:r>
              <a:rPr lang="en-US" dirty="0" err="1" smtClean="0"/>
              <a:t>ekstenziji</a:t>
            </a:r>
            <a:r>
              <a:rPr lang="en-US" dirty="0" smtClean="0"/>
              <a:t>, </a:t>
            </a:r>
            <a:r>
              <a:rPr lang="en-US" dirty="0" err="1" smtClean="0"/>
              <a:t>potkolenica</a:t>
            </a:r>
            <a:r>
              <a:rPr lang="en-US" dirty="0" smtClean="0"/>
              <a:t> se </a:t>
            </a:r>
            <a:r>
              <a:rPr lang="en-US" dirty="0" err="1" smtClean="0"/>
              <a:t>aducira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ispitivanje</a:t>
            </a:r>
            <a:r>
              <a:rPr lang="en-US" dirty="0" smtClean="0"/>
              <a:t> </a:t>
            </a:r>
            <a:r>
              <a:rPr lang="en-US" dirty="0" err="1" smtClean="0"/>
              <a:t>medijalnog</a:t>
            </a:r>
            <a:r>
              <a:rPr lang="en-US" dirty="0" smtClean="0"/>
              <a:t> </a:t>
            </a:r>
            <a:r>
              <a:rPr lang="en-US" dirty="0" err="1" smtClean="0"/>
              <a:t>meniskusa</a:t>
            </a:r>
            <a:r>
              <a:rPr lang="en-US" dirty="0" smtClean="0"/>
              <a:t>. </a:t>
            </a:r>
            <a:r>
              <a:rPr lang="en-US" dirty="0" err="1" smtClean="0"/>
              <a:t>Ekstenzioni</a:t>
            </a:r>
            <a:r>
              <a:rPr lang="en-US" dirty="0" smtClean="0"/>
              <a:t> test se </a:t>
            </a:r>
            <a:r>
              <a:rPr lang="en-US" dirty="0" err="1" smtClean="0"/>
              <a:t>izvodi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je </a:t>
            </a:r>
            <a:r>
              <a:rPr lang="en-US" dirty="0" err="1" smtClean="0"/>
              <a:t>koleno</a:t>
            </a:r>
            <a:r>
              <a:rPr lang="en-US" dirty="0" smtClean="0"/>
              <a:t> u </a:t>
            </a:r>
            <a:r>
              <a:rPr lang="en-US" dirty="0" err="1" smtClean="0"/>
              <a:t>ekstenziranom</a:t>
            </a:r>
            <a:r>
              <a:rPr lang="en-US" dirty="0" smtClean="0"/>
              <a:t> </a:t>
            </a:r>
            <a:r>
              <a:rPr lang="en-US" dirty="0" err="1" smtClean="0"/>
              <a:t>polažaju</a:t>
            </a:r>
            <a:r>
              <a:rPr lang="en-US" dirty="0" smtClean="0"/>
              <a:t>, </a:t>
            </a:r>
            <a:r>
              <a:rPr lang="en-US" dirty="0" err="1" smtClean="0"/>
              <a:t>koleno</a:t>
            </a:r>
            <a:r>
              <a:rPr lang="en-US" dirty="0" smtClean="0"/>
              <a:t> se </a:t>
            </a:r>
            <a:r>
              <a:rPr lang="en-US" dirty="0" err="1" smtClean="0"/>
              <a:t>se</a:t>
            </a:r>
            <a:r>
              <a:rPr lang="en-US" dirty="0" smtClean="0"/>
              <a:t> </a:t>
            </a:r>
            <a:r>
              <a:rPr lang="en-US" dirty="0" err="1" smtClean="0"/>
              <a:t>forsirani</a:t>
            </a:r>
            <a:r>
              <a:rPr lang="en-US" dirty="0" smtClean="0"/>
              <a:t> </a:t>
            </a:r>
            <a:r>
              <a:rPr lang="en-US" dirty="0" err="1" smtClean="0"/>
              <a:t>dovodi</a:t>
            </a:r>
            <a:r>
              <a:rPr lang="en-US" dirty="0" smtClean="0"/>
              <a:t> u </a:t>
            </a:r>
            <a:r>
              <a:rPr lang="en-US" dirty="0" err="1" smtClean="0"/>
              <a:t>hiperekstenziju</a:t>
            </a:r>
            <a:r>
              <a:rPr lang="en-US" dirty="0" smtClean="0"/>
              <a:t>, </a:t>
            </a:r>
            <a:r>
              <a:rPr lang="en-US" dirty="0" err="1" smtClean="0"/>
              <a:t>ako</a:t>
            </a:r>
            <a:r>
              <a:rPr lang="en-US" dirty="0" smtClean="0"/>
              <a:t> je </a:t>
            </a:r>
            <a:r>
              <a:rPr lang="en-US" dirty="0" err="1" smtClean="0"/>
              <a:t>meniskus</a:t>
            </a:r>
            <a:r>
              <a:rPr lang="en-US" dirty="0" smtClean="0"/>
              <a:t> </a:t>
            </a:r>
            <a:r>
              <a:rPr lang="en-US" dirty="0" err="1" smtClean="0"/>
              <a:t>povređen</a:t>
            </a:r>
            <a:r>
              <a:rPr lang="en-US" dirty="0" smtClean="0"/>
              <a:t> </a:t>
            </a:r>
            <a:r>
              <a:rPr lang="en-US" dirty="0" err="1" smtClean="0"/>
              <a:t>javlja</a:t>
            </a:r>
            <a:r>
              <a:rPr lang="en-US" dirty="0" smtClean="0"/>
              <a:t> se </a:t>
            </a:r>
            <a:r>
              <a:rPr lang="en-US" dirty="0" err="1" smtClean="0"/>
              <a:t>bol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zglobnoj</a:t>
            </a:r>
            <a:r>
              <a:rPr lang="en-US" dirty="0" smtClean="0"/>
              <a:t> </a:t>
            </a:r>
            <a:r>
              <a:rPr lang="en-US" dirty="0" err="1" smtClean="0"/>
              <a:t>liniji</a:t>
            </a:r>
            <a:r>
              <a:rPr lang="en-US" dirty="0" smtClean="0"/>
              <a:t> </a:t>
            </a:r>
            <a:r>
              <a:rPr lang="en-US" dirty="0" err="1" smtClean="0"/>
              <a:t>povređene</a:t>
            </a:r>
            <a:r>
              <a:rPr lang="en-US" dirty="0" smtClean="0"/>
              <a:t> </a:t>
            </a:r>
            <a:r>
              <a:rPr lang="en-US" dirty="0" err="1" smtClean="0"/>
              <a:t>strane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i="1" dirty="0" smtClean="0"/>
              <a:t>Stewart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/>
              <a:t>Stewart test </a:t>
            </a:r>
            <a:r>
              <a:rPr lang="en-US" dirty="0" smtClean="0"/>
              <a:t>se </a:t>
            </a:r>
            <a:r>
              <a:rPr lang="en-US" dirty="0" err="1" smtClean="0"/>
              <a:t>izvodi</a:t>
            </a:r>
            <a:r>
              <a:rPr lang="en-US" dirty="0" smtClean="0"/>
              <a:t> 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sportista</a:t>
            </a:r>
            <a:r>
              <a:rPr lang="en-US" dirty="0" smtClean="0"/>
              <a:t> </a:t>
            </a:r>
            <a:r>
              <a:rPr lang="en-US" dirty="0" err="1" smtClean="0"/>
              <a:t>stoji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stopalima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potkolenicama</a:t>
            </a:r>
            <a:r>
              <a:rPr lang="en-US" dirty="0" smtClean="0"/>
              <a:t> u </a:t>
            </a:r>
            <a:r>
              <a:rPr lang="en-US" dirty="0" err="1" smtClean="0"/>
              <a:t>potpunoj</a:t>
            </a:r>
            <a:r>
              <a:rPr lang="en-US" dirty="0" smtClean="0"/>
              <a:t> </a:t>
            </a:r>
            <a:r>
              <a:rPr lang="en-US" dirty="0" err="1" smtClean="0"/>
              <a:t>unutrašnjoj</a:t>
            </a:r>
            <a:r>
              <a:rPr lang="en-US" dirty="0" smtClean="0"/>
              <a:t> </a:t>
            </a:r>
            <a:r>
              <a:rPr lang="en-US" dirty="0" err="1" smtClean="0"/>
              <a:t>rotaciji</a:t>
            </a:r>
            <a:r>
              <a:rPr lang="en-US" dirty="0" smtClean="0"/>
              <a:t>, a </a:t>
            </a:r>
            <a:r>
              <a:rPr lang="en-US" dirty="0" err="1" smtClean="0"/>
              <a:t>posle</a:t>
            </a:r>
            <a:r>
              <a:rPr lang="en-US" dirty="0" smtClean="0"/>
              <a:t> toga </a:t>
            </a:r>
            <a:r>
              <a:rPr lang="en-US" dirty="0" err="1" smtClean="0"/>
              <a:t>potpuna</a:t>
            </a:r>
            <a:r>
              <a:rPr lang="en-US" dirty="0" smtClean="0"/>
              <a:t> </a:t>
            </a:r>
            <a:r>
              <a:rPr lang="en-US" dirty="0" err="1" smtClean="0"/>
              <a:t>spoljna</a:t>
            </a:r>
            <a:r>
              <a:rPr lang="en-US" dirty="0" smtClean="0"/>
              <a:t> </a:t>
            </a:r>
            <a:r>
              <a:rPr lang="en-US" dirty="0" err="1" smtClean="0"/>
              <a:t>rotacija</a:t>
            </a:r>
            <a:r>
              <a:rPr lang="en-US" dirty="0" smtClean="0"/>
              <a:t>. </a:t>
            </a:r>
            <a:r>
              <a:rPr lang="en-US" dirty="0" err="1" smtClean="0"/>
              <a:t>Ako</a:t>
            </a:r>
            <a:r>
              <a:rPr lang="en-US" dirty="0" smtClean="0"/>
              <a:t> se </a:t>
            </a:r>
            <a:r>
              <a:rPr lang="en-US" dirty="0" err="1" smtClean="0"/>
              <a:t>bol</a:t>
            </a:r>
            <a:r>
              <a:rPr lang="en-US" dirty="0" smtClean="0"/>
              <a:t> </a:t>
            </a:r>
            <a:r>
              <a:rPr lang="en-US" dirty="0" err="1" smtClean="0"/>
              <a:t>pojčava</a:t>
            </a:r>
            <a:r>
              <a:rPr lang="en-US" dirty="0" smtClean="0"/>
              <a:t> u </a:t>
            </a:r>
            <a:r>
              <a:rPr lang="en-US" dirty="0" err="1" smtClean="0"/>
              <a:t>ispitivanom</a:t>
            </a:r>
            <a:r>
              <a:rPr lang="en-US" dirty="0" smtClean="0"/>
              <a:t> </a:t>
            </a:r>
            <a:r>
              <a:rPr lang="en-US" dirty="0" err="1" smtClean="0"/>
              <a:t>kolenu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čučnju</a:t>
            </a:r>
            <a:r>
              <a:rPr lang="en-US" dirty="0" smtClean="0"/>
              <a:t> u </a:t>
            </a:r>
            <a:r>
              <a:rPr lang="en-US" dirty="0" err="1" smtClean="0"/>
              <a:t>unutrašnjoj</a:t>
            </a:r>
            <a:r>
              <a:rPr lang="en-US" dirty="0" smtClean="0"/>
              <a:t> </a:t>
            </a:r>
            <a:r>
              <a:rPr lang="en-US" dirty="0" err="1" smtClean="0"/>
              <a:t>rotaciji</a:t>
            </a:r>
            <a:r>
              <a:rPr lang="en-US" dirty="0" smtClean="0"/>
              <a:t>, </a:t>
            </a:r>
            <a:r>
              <a:rPr lang="en-US" dirty="0" err="1" smtClean="0"/>
              <a:t>ukazuje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unutrašnjeg</a:t>
            </a:r>
            <a:r>
              <a:rPr lang="en-US" dirty="0" smtClean="0"/>
              <a:t> </a:t>
            </a:r>
            <a:r>
              <a:rPr lang="en-US" dirty="0" err="1" smtClean="0"/>
              <a:t>meniskusa</a:t>
            </a:r>
            <a:r>
              <a:rPr lang="en-US" dirty="0" smtClean="0"/>
              <a:t>. U </a:t>
            </a:r>
            <a:r>
              <a:rPr lang="en-US" dirty="0" err="1" smtClean="0"/>
              <a:t>slučaju</a:t>
            </a:r>
            <a:r>
              <a:rPr lang="en-US" dirty="0" smtClean="0"/>
              <a:t> </a:t>
            </a:r>
            <a:r>
              <a:rPr lang="en-US" dirty="0" err="1" smtClean="0"/>
              <a:t>suprotne</a:t>
            </a:r>
            <a:r>
              <a:rPr lang="en-US" dirty="0" smtClean="0"/>
              <a:t> </a:t>
            </a:r>
            <a:r>
              <a:rPr lang="en-US" dirty="0" err="1" smtClean="0"/>
              <a:t>rotacije</a:t>
            </a:r>
            <a:r>
              <a:rPr lang="en-US" dirty="0" smtClean="0"/>
              <a:t> </a:t>
            </a:r>
            <a:r>
              <a:rPr lang="en-US" dirty="0" err="1" smtClean="0"/>
              <a:t>govorimo</a:t>
            </a:r>
            <a:r>
              <a:rPr lang="en-US" dirty="0" smtClean="0"/>
              <a:t> o </a:t>
            </a:r>
            <a:r>
              <a:rPr lang="en-US" dirty="0" err="1" smtClean="0"/>
              <a:t>najverovatnijoj</a:t>
            </a:r>
            <a:r>
              <a:rPr lang="en-US" dirty="0" smtClean="0"/>
              <a:t> </a:t>
            </a:r>
            <a:r>
              <a:rPr lang="en-US" dirty="0" err="1" smtClean="0"/>
              <a:t>povredi</a:t>
            </a:r>
            <a:r>
              <a:rPr lang="en-US" dirty="0" smtClean="0"/>
              <a:t> </a:t>
            </a:r>
            <a:r>
              <a:rPr lang="en-US" dirty="0" err="1" smtClean="0"/>
              <a:t>lateralnog</a:t>
            </a:r>
            <a:r>
              <a:rPr lang="en-US" dirty="0" smtClean="0"/>
              <a:t> </a:t>
            </a:r>
            <a:r>
              <a:rPr lang="en-US" dirty="0" err="1" smtClean="0"/>
              <a:t>meniskusa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4999983"/>
            <a:ext cx="1295400" cy="1858017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i="1" dirty="0" err="1" smtClean="0"/>
              <a:t>Apley</a:t>
            </a:r>
            <a:r>
              <a:rPr lang="en-US" b="1" i="1" dirty="0" smtClean="0"/>
              <a:t>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257800" cy="5257799"/>
          </a:xfrm>
        </p:spPr>
        <p:txBody>
          <a:bodyPr>
            <a:noAutofit/>
          </a:bodyPr>
          <a:lstStyle/>
          <a:p>
            <a:r>
              <a:rPr lang="en-US" sz="2000" b="1" i="1" dirty="0" err="1" smtClean="0"/>
              <a:t>Apley</a:t>
            </a:r>
            <a:r>
              <a:rPr lang="en-US" sz="2000" b="1" i="1" dirty="0" smtClean="0"/>
              <a:t> test </a:t>
            </a:r>
            <a:r>
              <a:rPr lang="en-US" sz="2000" dirty="0" err="1" smtClean="0"/>
              <a:t>sportista</a:t>
            </a:r>
            <a:r>
              <a:rPr lang="en-US" sz="2000" dirty="0" smtClean="0"/>
              <a:t> </a:t>
            </a:r>
            <a:r>
              <a:rPr lang="en-US" sz="2000" dirty="0" err="1" smtClean="0"/>
              <a:t>leži</a:t>
            </a:r>
            <a:r>
              <a:rPr lang="en-US" sz="2000" dirty="0" smtClean="0"/>
              <a:t> </a:t>
            </a:r>
            <a:r>
              <a:rPr lang="en-US" sz="2000" dirty="0" err="1" smtClean="0"/>
              <a:t>potrbuške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kolenima</a:t>
            </a:r>
            <a:r>
              <a:rPr lang="en-US" sz="2000" dirty="0" smtClean="0"/>
              <a:t> </a:t>
            </a:r>
            <a:r>
              <a:rPr lang="en-US" sz="2000" dirty="0" err="1" smtClean="0"/>
              <a:t>flektiranim</a:t>
            </a:r>
            <a:r>
              <a:rPr lang="en-US" sz="2000" dirty="0" smtClean="0"/>
              <a:t> pod </a:t>
            </a:r>
            <a:r>
              <a:rPr lang="en-US" sz="2000" dirty="0" err="1" smtClean="0"/>
              <a:t>uglom</a:t>
            </a:r>
            <a:r>
              <a:rPr lang="en-US" sz="2000" dirty="0" smtClean="0"/>
              <a:t> </a:t>
            </a:r>
            <a:r>
              <a:rPr lang="en-US" sz="2000" dirty="0" err="1" smtClean="0"/>
              <a:t>od</a:t>
            </a:r>
            <a:r>
              <a:rPr lang="en-US" sz="2000" dirty="0" smtClean="0"/>
              <a:t> 90. </a:t>
            </a:r>
            <a:r>
              <a:rPr lang="en-US" sz="2000" dirty="0" err="1" smtClean="0"/>
              <a:t>stepeni</a:t>
            </a:r>
            <a:r>
              <a:rPr lang="en-US" sz="2000" dirty="0" smtClean="0"/>
              <a:t> a </a:t>
            </a:r>
            <a:r>
              <a:rPr lang="en-US" sz="2000" dirty="0" err="1" smtClean="0"/>
              <a:t>natkolenicom</a:t>
            </a:r>
            <a:r>
              <a:rPr lang="en-US" sz="2000" dirty="0" smtClean="0"/>
              <a:t> </a:t>
            </a:r>
            <a:r>
              <a:rPr lang="en-US" sz="2000" dirty="0" err="1" smtClean="0"/>
              <a:t>fiksiranom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ležište</a:t>
            </a:r>
            <a:r>
              <a:rPr lang="en-US" sz="2000" dirty="0" smtClean="0"/>
              <a:t>. </a:t>
            </a:r>
            <a:endParaRPr lang="sr-Latn-RS" sz="2000" dirty="0" smtClean="0"/>
          </a:p>
          <a:p>
            <a:r>
              <a:rPr lang="en-US" sz="2000" dirty="0" err="1" smtClean="0"/>
              <a:t>Ispitivač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obe</a:t>
            </a:r>
            <a:r>
              <a:rPr lang="en-US" sz="2000" dirty="0" smtClean="0"/>
              <a:t> </a:t>
            </a:r>
            <a:r>
              <a:rPr lang="en-US" sz="2000" dirty="0" err="1" smtClean="0"/>
              <a:t>ruke</a:t>
            </a:r>
            <a:r>
              <a:rPr lang="en-US" sz="2000" dirty="0" smtClean="0"/>
              <a:t> </a:t>
            </a:r>
            <a:r>
              <a:rPr lang="en-US" sz="2000" dirty="0" err="1" smtClean="0"/>
              <a:t>pritisne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potkolenicu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rotira</a:t>
            </a:r>
            <a:r>
              <a:rPr lang="en-US" sz="2000" dirty="0" smtClean="0"/>
              <a:t> </a:t>
            </a:r>
            <a:r>
              <a:rPr lang="en-US" sz="2000" dirty="0" err="1" smtClean="0"/>
              <a:t>stopalo</a:t>
            </a:r>
            <a:r>
              <a:rPr lang="en-US" sz="2000" dirty="0" smtClean="0"/>
              <a:t> </a:t>
            </a:r>
            <a:r>
              <a:rPr lang="en-US" sz="2000" dirty="0" err="1" smtClean="0"/>
              <a:t>naizmenično</a:t>
            </a:r>
            <a:r>
              <a:rPr lang="en-US" sz="2000" dirty="0" smtClean="0"/>
              <a:t> </a:t>
            </a:r>
            <a:r>
              <a:rPr lang="en-US" sz="2000" dirty="0" err="1" smtClean="0"/>
              <a:t>unutra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u </a:t>
            </a:r>
            <a:r>
              <a:rPr lang="en-US" sz="2000" dirty="0" err="1" smtClean="0"/>
              <a:t>polje</a:t>
            </a:r>
            <a:r>
              <a:rPr lang="en-US" sz="2000" dirty="0" smtClean="0"/>
              <a:t> </a:t>
            </a:r>
            <a:r>
              <a:rPr lang="en-US" sz="2000" dirty="0" err="1" smtClean="0"/>
              <a:t>menjajući</a:t>
            </a:r>
            <a:r>
              <a:rPr lang="en-US" sz="2000" dirty="0" smtClean="0"/>
              <a:t> </a:t>
            </a:r>
            <a:r>
              <a:rPr lang="en-US" sz="2000" dirty="0" err="1" smtClean="0"/>
              <a:t>stepen</a:t>
            </a:r>
            <a:r>
              <a:rPr lang="en-US" sz="2000" dirty="0" smtClean="0"/>
              <a:t> </a:t>
            </a:r>
            <a:r>
              <a:rPr lang="en-US" sz="2000" dirty="0" err="1" smtClean="0"/>
              <a:t>fleksije</a:t>
            </a:r>
            <a:r>
              <a:rPr lang="en-US" sz="2000" dirty="0" smtClean="0"/>
              <a:t>. </a:t>
            </a:r>
            <a:endParaRPr lang="sr-Latn-RS" sz="2000" dirty="0" smtClean="0"/>
          </a:p>
          <a:p>
            <a:r>
              <a:rPr lang="en-US" sz="2000" dirty="0" err="1" smtClean="0"/>
              <a:t>Ako</a:t>
            </a:r>
            <a:r>
              <a:rPr lang="en-US" sz="2000" dirty="0" smtClean="0"/>
              <a:t> </a:t>
            </a:r>
            <a:r>
              <a:rPr lang="en-US" sz="2000" dirty="0" err="1" smtClean="0"/>
              <a:t>uočimo</a:t>
            </a:r>
            <a:r>
              <a:rPr lang="en-US" sz="2000" dirty="0" smtClean="0"/>
              <a:t> </a:t>
            </a:r>
            <a:r>
              <a:rPr lang="en-US" sz="2000" dirty="0" err="1" smtClean="0"/>
              <a:t>preskok</a:t>
            </a:r>
            <a:r>
              <a:rPr lang="en-US" sz="2000" dirty="0" smtClean="0"/>
              <a:t> </a:t>
            </a:r>
            <a:r>
              <a:rPr lang="en-US" sz="2000" dirty="0" err="1" smtClean="0"/>
              <a:t>ili</a:t>
            </a:r>
            <a:r>
              <a:rPr lang="en-US" sz="2000" dirty="0" smtClean="0"/>
              <a:t> se </a:t>
            </a:r>
            <a:r>
              <a:rPr lang="en-US" sz="2000" dirty="0" err="1" smtClean="0"/>
              <a:t>sportista</a:t>
            </a:r>
            <a:r>
              <a:rPr lang="en-US" sz="2000" dirty="0" smtClean="0"/>
              <a:t> </a:t>
            </a:r>
            <a:r>
              <a:rPr lang="en-US" sz="2000" dirty="0" err="1" smtClean="0"/>
              <a:t>žali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bol</a:t>
            </a:r>
            <a:r>
              <a:rPr lang="en-US" sz="2000" dirty="0" smtClean="0"/>
              <a:t> </a:t>
            </a:r>
            <a:r>
              <a:rPr lang="en-US" sz="2000" dirty="0" err="1" smtClean="0"/>
              <a:t>radi</a:t>
            </a:r>
            <a:r>
              <a:rPr lang="en-US" sz="2000" dirty="0" smtClean="0"/>
              <a:t> se o </a:t>
            </a:r>
            <a:r>
              <a:rPr lang="en-US" sz="2000" dirty="0" err="1" smtClean="0"/>
              <a:t>leziji</a:t>
            </a:r>
            <a:r>
              <a:rPr lang="en-US" sz="2000" dirty="0" smtClean="0"/>
              <a:t> </a:t>
            </a:r>
            <a:r>
              <a:rPr lang="en-US" sz="2000" dirty="0" err="1" smtClean="0"/>
              <a:t>meniskusa</a:t>
            </a:r>
            <a:r>
              <a:rPr lang="en-US" sz="2000" dirty="0" smtClean="0"/>
              <a:t>.</a:t>
            </a:r>
            <a:endParaRPr lang="sr-Latn-RS" sz="2000" dirty="0" smtClean="0"/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Drugi</a:t>
            </a:r>
            <a:r>
              <a:rPr lang="en-US" sz="2000" dirty="0" smtClean="0"/>
              <a:t> </a:t>
            </a:r>
            <a:r>
              <a:rPr lang="en-US" sz="2000" dirty="0" err="1" smtClean="0"/>
              <a:t>deo</a:t>
            </a:r>
            <a:r>
              <a:rPr lang="en-US" sz="2000" dirty="0" smtClean="0"/>
              <a:t> </a:t>
            </a:r>
            <a:r>
              <a:rPr lang="en-US" sz="2000" dirty="0" err="1" smtClean="0"/>
              <a:t>testa</a:t>
            </a:r>
            <a:r>
              <a:rPr lang="en-US" sz="2000" dirty="0" smtClean="0"/>
              <a:t> se </a:t>
            </a:r>
            <a:r>
              <a:rPr lang="en-US" sz="2000" dirty="0" err="1" smtClean="0"/>
              <a:t>izvodi</a:t>
            </a:r>
            <a:r>
              <a:rPr lang="en-US" sz="2000" dirty="0" smtClean="0"/>
              <a:t> se u </a:t>
            </a:r>
            <a:r>
              <a:rPr lang="en-US" sz="2000" dirty="0" err="1" smtClean="0"/>
              <a:t>istom</a:t>
            </a:r>
            <a:r>
              <a:rPr lang="en-US" sz="2000" dirty="0" smtClean="0"/>
              <a:t> </a:t>
            </a:r>
            <a:r>
              <a:rPr lang="en-US" sz="2000" dirty="0" err="1" smtClean="0"/>
              <a:t>položaju</a:t>
            </a:r>
            <a:r>
              <a:rPr lang="en-US" sz="2000" dirty="0" smtClean="0"/>
              <a:t>, s </a:t>
            </a:r>
            <a:r>
              <a:rPr lang="en-US" sz="2000" dirty="0" err="1" smtClean="0"/>
              <a:t>tim</a:t>
            </a:r>
            <a:r>
              <a:rPr lang="en-US" sz="2000" dirty="0" smtClean="0"/>
              <a:t> </a:t>
            </a:r>
            <a:r>
              <a:rPr lang="en-US" sz="2000" dirty="0" err="1" smtClean="0"/>
              <a:t>što</a:t>
            </a:r>
            <a:r>
              <a:rPr lang="en-US" sz="2000" dirty="0" smtClean="0"/>
              <a:t> </a:t>
            </a:r>
            <a:r>
              <a:rPr lang="en-US" sz="2000" dirty="0" err="1" smtClean="0"/>
              <a:t>ispitivač</a:t>
            </a:r>
            <a:r>
              <a:rPr lang="en-US" sz="2000" dirty="0" smtClean="0"/>
              <a:t> </a:t>
            </a:r>
            <a:r>
              <a:rPr lang="en-US" sz="2000" dirty="0" err="1" smtClean="0"/>
              <a:t>povlači</a:t>
            </a:r>
            <a:r>
              <a:rPr lang="en-US" sz="2000" dirty="0" smtClean="0"/>
              <a:t> </a:t>
            </a:r>
            <a:r>
              <a:rPr lang="en-US" sz="2000" dirty="0" err="1" smtClean="0"/>
              <a:t>potkolenicu</a:t>
            </a:r>
            <a:r>
              <a:rPr lang="en-US" sz="2000" dirty="0" smtClean="0"/>
              <a:t> </a:t>
            </a:r>
            <a:r>
              <a:rPr lang="en-US" sz="2000" dirty="0" err="1" smtClean="0"/>
              <a:t>naviše</a:t>
            </a:r>
            <a:r>
              <a:rPr lang="en-US" sz="2000" dirty="0" smtClean="0"/>
              <a:t>, a </a:t>
            </a:r>
            <a:r>
              <a:rPr lang="en-US" sz="2000" dirty="0" err="1" smtClean="0"/>
              <a:t>butina</a:t>
            </a:r>
            <a:r>
              <a:rPr lang="en-US" sz="2000" dirty="0" smtClean="0"/>
              <a:t> je </a:t>
            </a:r>
            <a:r>
              <a:rPr lang="en-US" sz="2000" dirty="0" err="1" smtClean="0"/>
              <a:t>čvrsto</a:t>
            </a:r>
            <a:r>
              <a:rPr lang="en-US" sz="2000" dirty="0" smtClean="0"/>
              <a:t> </a:t>
            </a:r>
            <a:r>
              <a:rPr lang="en-US" sz="2000" dirty="0" err="1" smtClean="0"/>
              <a:t>pritisnuta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podlogu</a:t>
            </a:r>
            <a:r>
              <a:rPr lang="en-US" sz="2000" dirty="0" smtClean="0"/>
              <a:t>. </a:t>
            </a:r>
            <a:endParaRPr lang="sr-Latn-RS" sz="2000" dirty="0" smtClean="0"/>
          </a:p>
          <a:p>
            <a:r>
              <a:rPr lang="en-US" sz="2000" dirty="0" err="1" smtClean="0"/>
              <a:t>Ako</a:t>
            </a:r>
            <a:r>
              <a:rPr lang="en-US" sz="2000" dirty="0" smtClean="0"/>
              <a:t> se </a:t>
            </a:r>
            <a:r>
              <a:rPr lang="en-US" sz="2000" dirty="0" err="1" smtClean="0"/>
              <a:t>pojavi</a:t>
            </a:r>
            <a:r>
              <a:rPr lang="en-US" sz="2000" dirty="0" smtClean="0"/>
              <a:t> </a:t>
            </a:r>
            <a:r>
              <a:rPr lang="en-US" sz="2000" dirty="0" err="1" smtClean="0"/>
              <a:t>bol</a:t>
            </a:r>
            <a:r>
              <a:rPr lang="en-US" sz="2000" dirty="0" smtClean="0"/>
              <a:t> </a:t>
            </a:r>
            <a:r>
              <a:rPr lang="en-US" sz="2000" dirty="0" err="1" smtClean="0"/>
              <a:t>dok</a:t>
            </a:r>
            <a:r>
              <a:rPr lang="en-US" sz="2000" dirty="0" smtClean="0"/>
              <a:t> se </a:t>
            </a:r>
            <a:r>
              <a:rPr lang="en-US" sz="2000" dirty="0" err="1" smtClean="0"/>
              <a:t>stopalo</a:t>
            </a:r>
            <a:r>
              <a:rPr lang="en-US" sz="2000" dirty="0" smtClean="0"/>
              <a:t> </a:t>
            </a:r>
            <a:r>
              <a:rPr lang="en-US" sz="2000" dirty="0" err="1" smtClean="0"/>
              <a:t>rotira</a:t>
            </a:r>
            <a:r>
              <a:rPr lang="en-US" sz="2000" dirty="0" smtClean="0"/>
              <a:t> </a:t>
            </a:r>
            <a:r>
              <a:rPr lang="en-US" sz="2000" dirty="0" err="1" smtClean="0"/>
              <a:t>upolje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unutra</a:t>
            </a:r>
            <a:r>
              <a:rPr lang="en-US" sz="2000" dirty="0" smtClean="0"/>
              <a:t> </a:t>
            </a:r>
            <a:r>
              <a:rPr lang="en-US" sz="2000" dirty="0" err="1" smtClean="0"/>
              <a:t>ukazuje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ligamentarnu</a:t>
            </a:r>
            <a:r>
              <a:rPr lang="en-US" sz="2000" dirty="0" smtClean="0"/>
              <a:t> </a:t>
            </a:r>
            <a:r>
              <a:rPr lang="en-US" sz="2000" dirty="0" err="1" smtClean="0"/>
              <a:t>leziju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8" name="Picture 7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343400"/>
            <a:ext cx="3057525" cy="2057400"/>
          </a:xfrm>
          <a:prstGeom prst="rect">
            <a:avLst/>
          </a:prstGeom>
        </p:spPr>
      </p:pic>
      <p:pic>
        <p:nvPicPr>
          <p:cNvPr id="9" name="Content Placeholder 3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904999"/>
            <a:ext cx="2924175" cy="21903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okreti natkolenice i funkcija kuka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RS" dirty="0" smtClean="0"/>
              <a:t>     </a:t>
            </a:r>
            <a:r>
              <a:rPr lang="en-US" dirty="0" smtClean="0"/>
              <a:t>I</a:t>
            </a:r>
            <a:r>
              <a:rPr lang="sr-Latn-RS" dirty="0" smtClean="0"/>
              <a:t>zvode se u zglobu kuka – art.coxofemoralis</a:t>
            </a:r>
          </a:p>
          <a:p>
            <a:pPr>
              <a:buNone/>
            </a:pPr>
            <a:r>
              <a:rPr lang="sr-Latn-RS" dirty="0" smtClean="0"/>
              <a:t>                           </a:t>
            </a:r>
            <a:r>
              <a:rPr lang="en-US" dirty="0" smtClean="0"/>
              <a:t>F</a:t>
            </a:r>
            <a:r>
              <a:rPr lang="sr-Latn-RS" dirty="0" smtClean="0"/>
              <a:t>unkcije kuka: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mogućuje stabilnost tela pri uspravnom položaju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mogućuje pokretljivost donjeg ekstremiteta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i="1" dirty="0" err="1" smtClean="0"/>
              <a:t>Payerov</a:t>
            </a:r>
            <a:r>
              <a:rPr lang="en-US" b="1" i="1" dirty="0" smtClean="0"/>
              <a:t> </a:t>
            </a:r>
            <a:r>
              <a:rPr lang="en-US" b="1" i="1" dirty="0" err="1" smtClean="0"/>
              <a:t>znak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/>
              <a:t>Payerov</a:t>
            </a:r>
            <a:r>
              <a:rPr lang="en-US" b="1" i="1" dirty="0" smtClean="0"/>
              <a:t> </a:t>
            </a:r>
            <a:r>
              <a:rPr lang="en-US" b="1" i="1" dirty="0" err="1" smtClean="0"/>
              <a:t>znak</a:t>
            </a:r>
            <a:r>
              <a:rPr lang="en-US" b="1" i="1" dirty="0" smtClean="0"/>
              <a:t> </a:t>
            </a:r>
            <a:r>
              <a:rPr lang="en-US" dirty="0" smtClean="0"/>
              <a:t>– </a:t>
            </a:r>
            <a:r>
              <a:rPr lang="en-US" dirty="0" err="1" smtClean="0"/>
              <a:t>ispitaniku</a:t>
            </a:r>
            <a:r>
              <a:rPr lang="en-US" dirty="0" smtClean="0"/>
              <a:t> </a:t>
            </a:r>
            <a:r>
              <a:rPr lang="en-US" dirty="0" err="1" smtClean="0"/>
              <a:t>izazovemo</a:t>
            </a:r>
            <a:r>
              <a:rPr lang="en-US" dirty="0" smtClean="0"/>
              <a:t> </a:t>
            </a:r>
            <a:r>
              <a:rPr lang="en-US" dirty="0" err="1" smtClean="0"/>
              <a:t>maksimalnu</a:t>
            </a:r>
            <a:r>
              <a:rPr lang="en-US" dirty="0" smtClean="0"/>
              <a:t> </a:t>
            </a:r>
            <a:r>
              <a:rPr lang="en-US" dirty="0" err="1" smtClean="0"/>
              <a:t>fleksiju</a:t>
            </a:r>
            <a:r>
              <a:rPr lang="en-US" dirty="0" smtClean="0"/>
              <a:t>, </a:t>
            </a:r>
            <a:r>
              <a:rPr lang="en-US" dirty="0" err="1" smtClean="0"/>
              <a:t>javlja</a:t>
            </a:r>
            <a:r>
              <a:rPr lang="en-US" dirty="0" smtClean="0"/>
              <a:t> se </a:t>
            </a:r>
            <a:r>
              <a:rPr lang="en-US" dirty="0" err="1" smtClean="0"/>
              <a:t>bol</a:t>
            </a:r>
            <a:r>
              <a:rPr lang="en-US" dirty="0" smtClean="0"/>
              <a:t> u </a:t>
            </a:r>
            <a:r>
              <a:rPr lang="en-US" dirty="0" err="1" smtClean="0"/>
              <a:t>zadnjem</a:t>
            </a:r>
            <a:r>
              <a:rPr lang="en-US" dirty="0" smtClean="0"/>
              <a:t> </a:t>
            </a:r>
            <a:r>
              <a:rPr lang="en-US" dirty="0" err="1" smtClean="0"/>
              <a:t>delu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 </a:t>
            </a:r>
            <a:r>
              <a:rPr lang="en-US" dirty="0" err="1" smtClean="0"/>
              <a:t>medijalno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lateralno</a:t>
            </a:r>
            <a:r>
              <a:rPr lang="en-US" dirty="0" smtClean="0"/>
              <a:t> </a:t>
            </a:r>
            <a:r>
              <a:rPr lang="en-US" dirty="0" err="1" smtClean="0"/>
              <a:t>zavisno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meniskusa</a:t>
            </a:r>
            <a:r>
              <a:rPr lang="en-US" dirty="0" smtClean="0"/>
              <a:t>.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KN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596640"/>
            <a:ext cx="3505200" cy="2804160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664f2ef04ca477a84f8fe8fe31eb02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457200"/>
            <a:ext cx="6200437" cy="5811534"/>
          </a:xfr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07e3a4025f4cda7e6a1256f5a04459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500" y="685800"/>
            <a:ext cx="6514699" cy="5440363"/>
          </a:xfr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1251ebadd106f96bc4cdd09604576d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09600"/>
            <a:ext cx="7457017" cy="5592763"/>
          </a:xfrm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ad114901bc24d7876fd93fd4648634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685800"/>
            <a:ext cx="6906215" cy="5592763"/>
          </a:xfr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ownload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068" y="914400"/>
            <a:ext cx="7593932" cy="5444706"/>
          </a:xfrm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8aa414f307db63d38aa3a1ca288e8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310" y="990600"/>
            <a:ext cx="6607464" cy="5105400"/>
          </a:xfrm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990600"/>
            <a:ext cx="8046156" cy="4525963"/>
          </a:xfrm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9780071814478-ch013_f02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04800"/>
            <a:ext cx="4086225" cy="1943100"/>
          </a:xfrm>
        </p:spPr>
      </p:pic>
      <p:pic>
        <p:nvPicPr>
          <p:cNvPr id="6" name="Picture 5" descr="mcmurray-test-meniscal-inju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81000"/>
            <a:ext cx="2600325" cy="2047875"/>
          </a:xfrm>
          <a:prstGeom prst="rect">
            <a:avLst/>
          </a:prstGeom>
        </p:spPr>
      </p:pic>
      <p:pic>
        <p:nvPicPr>
          <p:cNvPr id="8" name="Picture 7" descr="sim_ch27_f0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438400"/>
            <a:ext cx="5238750" cy="4057650"/>
          </a:xfrm>
          <a:prstGeom prst="rect">
            <a:avLst/>
          </a:prstGeo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Dijagnostika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Artografija</a:t>
            </a:r>
            <a:r>
              <a:rPr lang="en-US" b="1" dirty="0" smtClean="0"/>
              <a:t> </a:t>
            </a:r>
            <a:r>
              <a:rPr lang="en-US" dirty="0" err="1" smtClean="0"/>
              <a:t>još</a:t>
            </a:r>
            <a:r>
              <a:rPr lang="en-US" dirty="0" smtClean="0"/>
              <a:t> </a:t>
            </a:r>
            <a:r>
              <a:rPr lang="en-US" dirty="0" err="1" smtClean="0"/>
              <a:t>uvek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značaja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pomoćna</a:t>
            </a:r>
            <a:r>
              <a:rPr lang="en-US" dirty="0" smtClean="0"/>
              <a:t> </a:t>
            </a:r>
            <a:r>
              <a:rPr lang="en-US" dirty="0" err="1" smtClean="0"/>
              <a:t>dijagnostička</a:t>
            </a:r>
            <a:r>
              <a:rPr lang="en-US" dirty="0" smtClean="0"/>
              <a:t> </a:t>
            </a:r>
            <a:r>
              <a:rPr lang="en-US" dirty="0" err="1" smtClean="0"/>
              <a:t>mera</a:t>
            </a:r>
            <a:r>
              <a:rPr lang="en-US" dirty="0" smtClean="0"/>
              <a:t>, </a:t>
            </a:r>
            <a:r>
              <a:rPr lang="en-US" dirty="0" err="1" smtClean="0"/>
              <a:t>naročito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je u </a:t>
            </a:r>
            <a:r>
              <a:rPr lang="en-US" dirty="0" err="1" smtClean="0"/>
              <a:t>pitanju</a:t>
            </a:r>
            <a:r>
              <a:rPr lang="en-US" dirty="0" smtClean="0"/>
              <a:t> </a:t>
            </a:r>
            <a:r>
              <a:rPr lang="en-US" dirty="0" err="1" smtClean="0"/>
              <a:t>lezija</a:t>
            </a:r>
            <a:r>
              <a:rPr lang="en-US" dirty="0" smtClean="0"/>
              <a:t> </a:t>
            </a:r>
            <a:r>
              <a:rPr lang="en-US" dirty="0" err="1" smtClean="0"/>
              <a:t>posteromedijalnog</a:t>
            </a:r>
            <a:r>
              <a:rPr lang="en-US" dirty="0" smtClean="0"/>
              <a:t> </a:t>
            </a:r>
            <a:r>
              <a:rPr lang="en-US" dirty="0" err="1" smtClean="0"/>
              <a:t>dela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b="1" dirty="0" err="1" smtClean="0"/>
              <a:t>Artroskopija</a:t>
            </a:r>
            <a:r>
              <a:rPr lang="en-US" dirty="0" smtClean="0"/>
              <a:t> se </a:t>
            </a:r>
            <a:r>
              <a:rPr lang="en-US" dirty="0" err="1" smtClean="0"/>
              <a:t>dugo</a:t>
            </a:r>
            <a:r>
              <a:rPr lang="en-US" dirty="0" smtClean="0"/>
              <a:t> </a:t>
            </a:r>
            <a:r>
              <a:rPr lang="en-US" dirty="0" err="1" smtClean="0"/>
              <a:t>koristila</a:t>
            </a:r>
            <a:r>
              <a:rPr lang="en-US" dirty="0" smtClean="0"/>
              <a:t> u </a:t>
            </a:r>
            <a:r>
              <a:rPr lang="en-US" dirty="0" err="1" smtClean="0"/>
              <a:t>dijagnostičke</a:t>
            </a:r>
            <a:r>
              <a:rPr lang="en-US" dirty="0" smtClean="0"/>
              <a:t> </a:t>
            </a:r>
            <a:r>
              <a:rPr lang="en-US" dirty="0" err="1" smtClean="0"/>
              <a:t>svrhe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lezija</a:t>
            </a:r>
            <a:r>
              <a:rPr lang="en-US" dirty="0" smtClean="0"/>
              <a:t> </a:t>
            </a:r>
            <a:r>
              <a:rPr lang="en-US" dirty="0" err="1" smtClean="0"/>
              <a:t>meniskusa</a:t>
            </a:r>
            <a:r>
              <a:rPr lang="en-US" dirty="0" smtClean="0"/>
              <a:t>, </a:t>
            </a:r>
            <a:r>
              <a:rPr lang="en-US" dirty="0" err="1" smtClean="0"/>
              <a:t>danas</a:t>
            </a:r>
            <a:r>
              <a:rPr lang="en-US" dirty="0" smtClean="0"/>
              <a:t> se </a:t>
            </a:r>
            <a:r>
              <a:rPr lang="en-US" dirty="0" err="1" smtClean="0"/>
              <a:t>koristi</a:t>
            </a:r>
            <a:r>
              <a:rPr lang="en-US" dirty="0" smtClean="0"/>
              <a:t> u </a:t>
            </a:r>
            <a:r>
              <a:rPr lang="en-US" dirty="0" err="1" smtClean="0"/>
              <a:t>operativne</a:t>
            </a:r>
            <a:r>
              <a:rPr lang="en-US" dirty="0" smtClean="0"/>
              <a:t> </a:t>
            </a:r>
            <a:r>
              <a:rPr lang="en-US" dirty="0" err="1" smtClean="0"/>
              <a:t>svrhe</a:t>
            </a:r>
            <a:r>
              <a:rPr lang="en-US" dirty="0" smtClean="0"/>
              <a:t> u </a:t>
            </a:r>
            <a:r>
              <a:rPr lang="en-US" dirty="0" err="1" smtClean="0"/>
              <a:t>rešavanju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 </a:t>
            </a:r>
            <a:r>
              <a:rPr lang="en-US" dirty="0" err="1" smtClean="0"/>
              <a:t>meniskusa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5029200"/>
            <a:ext cx="2847975" cy="1600200"/>
          </a:xfrm>
          <a:prstGeom prst="rect">
            <a:avLst/>
          </a:prstGeom>
        </p:spPr>
      </p:pic>
      <p:pic>
        <p:nvPicPr>
          <p:cNvPr id="5" name="Picture 4" descr="download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5029200"/>
            <a:ext cx="2714625" cy="16859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</a:t>
            </a:r>
            <a:r>
              <a:rPr lang="sr-Latn-RS" dirty="0" smtClean="0"/>
              <a:t>emur – butna kost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sr-Latn-RS" dirty="0" smtClean="0"/>
              <a:t>emur je najduža kost na telu.</a:t>
            </a:r>
          </a:p>
          <a:p>
            <a:r>
              <a:rPr lang="en-US" dirty="0" smtClean="0"/>
              <a:t>N</a:t>
            </a:r>
            <a:r>
              <a:rPr lang="sr-Latn-RS" dirty="0" smtClean="0"/>
              <a:t>a proksimalnom delu nalazi se glava femura, a na distalnom delu nalaze se medijalni i lateralni epikondil.</a:t>
            </a:r>
          </a:p>
          <a:p>
            <a:endParaRPr lang="sr-Latn-RS" dirty="0" smtClean="0"/>
          </a:p>
          <a:p>
            <a:endParaRPr lang="en-US" dirty="0"/>
          </a:p>
        </p:txBody>
      </p:sp>
      <p:pic>
        <p:nvPicPr>
          <p:cNvPr id="8" name="Content Placeholder 7" descr="femu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484784"/>
            <a:ext cx="4495800" cy="5184576"/>
          </a:xfrm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Lečenje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304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r-Latn-RS" dirty="0" smtClean="0"/>
              <a:t>    </a:t>
            </a:r>
            <a:r>
              <a:rPr lang="en-US" sz="2800" dirty="0" err="1" smtClean="0"/>
              <a:t>Dosadašnja</a:t>
            </a:r>
            <a:r>
              <a:rPr lang="en-US" sz="2800" dirty="0" smtClean="0"/>
              <a:t> </a:t>
            </a:r>
            <a:r>
              <a:rPr lang="en-US" sz="2800" dirty="0" err="1" smtClean="0"/>
              <a:t>iskustva</a:t>
            </a:r>
            <a:r>
              <a:rPr lang="en-US" sz="2800" dirty="0" smtClean="0"/>
              <a:t> </a:t>
            </a:r>
            <a:r>
              <a:rPr lang="en-US" sz="2800" dirty="0" err="1" smtClean="0"/>
              <a:t>kod</a:t>
            </a:r>
            <a:r>
              <a:rPr lang="en-US" sz="2800" dirty="0" smtClean="0"/>
              <a:t> </a:t>
            </a:r>
            <a:r>
              <a:rPr lang="en-US" sz="2800" dirty="0" err="1" smtClean="0"/>
              <a:t>potpune</a:t>
            </a:r>
            <a:r>
              <a:rPr lang="en-US" sz="2800" dirty="0" smtClean="0"/>
              <a:t> </a:t>
            </a:r>
            <a:r>
              <a:rPr lang="en-US" sz="2800" dirty="0" err="1" smtClean="0"/>
              <a:t>ekstrakcije</a:t>
            </a:r>
            <a:r>
              <a:rPr lang="en-US" sz="2800" dirty="0" smtClean="0"/>
              <a:t> </a:t>
            </a:r>
            <a:r>
              <a:rPr lang="en-US" sz="2800" dirty="0" err="1" smtClean="0"/>
              <a:t>meniskusa</a:t>
            </a:r>
            <a:r>
              <a:rPr lang="en-US" sz="2800" dirty="0" smtClean="0"/>
              <a:t>, </a:t>
            </a:r>
            <a:r>
              <a:rPr lang="en-US" sz="2800" dirty="0" err="1" smtClean="0"/>
              <a:t>nisu</a:t>
            </a:r>
            <a:r>
              <a:rPr lang="en-US" sz="2800" dirty="0" smtClean="0"/>
              <a:t> </a:t>
            </a:r>
            <a:r>
              <a:rPr lang="en-US" sz="2800" dirty="0" err="1" smtClean="0"/>
              <a:t>dali</a:t>
            </a:r>
            <a:r>
              <a:rPr lang="en-US" sz="2800" dirty="0" smtClean="0"/>
              <a:t> </a:t>
            </a:r>
            <a:r>
              <a:rPr lang="en-US" sz="2800" dirty="0" err="1" smtClean="0"/>
              <a:t>dobre</a:t>
            </a:r>
            <a:r>
              <a:rPr lang="en-US" sz="2800" dirty="0" smtClean="0"/>
              <a:t> </a:t>
            </a:r>
            <a:r>
              <a:rPr lang="en-US" sz="2800" dirty="0" err="1" smtClean="0"/>
              <a:t>rezultate</a:t>
            </a:r>
            <a:r>
              <a:rPr lang="en-US" sz="2800" dirty="0" smtClean="0"/>
              <a:t>. </a:t>
            </a:r>
            <a:r>
              <a:rPr lang="en-US" sz="2800" dirty="0" err="1" smtClean="0"/>
              <a:t>Istraživanja</a:t>
            </a:r>
            <a:r>
              <a:rPr lang="en-US" sz="2800" dirty="0" smtClean="0"/>
              <a:t> </a:t>
            </a:r>
            <a:r>
              <a:rPr lang="en-US" sz="2800" dirty="0" err="1" smtClean="0"/>
              <a:t>Johansona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saradnika</a:t>
            </a:r>
            <a:r>
              <a:rPr lang="en-US" sz="2800" dirty="0" smtClean="0"/>
              <a:t> </a:t>
            </a:r>
            <a:r>
              <a:rPr lang="en-US" sz="2800" dirty="0" err="1" smtClean="0"/>
              <a:t>ukazuje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en-US" sz="2800" dirty="0" err="1" smtClean="0"/>
              <a:t>oko</a:t>
            </a:r>
            <a:r>
              <a:rPr lang="en-US" sz="2800" dirty="0" smtClean="0"/>
              <a:t> 60% </a:t>
            </a:r>
            <a:r>
              <a:rPr lang="en-US" sz="2800" dirty="0" err="1" smtClean="0"/>
              <a:t>svih</a:t>
            </a:r>
            <a:r>
              <a:rPr lang="en-US" sz="2800" dirty="0" smtClean="0"/>
              <a:t> </a:t>
            </a:r>
            <a:r>
              <a:rPr lang="en-US" sz="2800" dirty="0" err="1" smtClean="0"/>
              <a:t>praćenih</a:t>
            </a:r>
            <a:r>
              <a:rPr lang="en-US" sz="2800" dirty="0" smtClean="0"/>
              <a:t> </a:t>
            </a:r>
            <a:r>
              <a:rPr lang="en-US" sz="2800" dirty="0" err="1" smtClean="0"/>
              <a:t>ekstrakcija</a:t>
            </a:r>
            <a:r>
              <a:rPr lang="en-US" sz="2800" dirty="0" smtClean="0"/>
              <a:t> </a:t>
            </a:r>
            <a:r>
              <a:rPr lang="en-US" sz="2800" dirty="0" err="1" smtClean="0"/>
              <a:t>meniskusa</a:t>
            </a:r>
            <a:r>
              <a:rPr lang="en-US" sz="2800" dirty="0" smtClean="0"/>
              <a:t> </a:t>
            </a:r>
            <a:r>
              <a:rPr lang="en-US" sz="2800" dirty="0" err="1" smtClean="0"/>
              <a:t>nisu</a:t>
            </a:r>
            <a:r>
              <a:rPr lang="en-US" sz="2800" dirty="0" smtClean="0"/>
              <a:t> </a:t>
            </a:r>
            <a:r>
              <a:rPr lang="en-US" sz="2800" dirty="0" err="1" smtClean="0"/>
              <a:t>bila</a:t>
            </a:r>
            <a:r>
              <a:rPr lang="en-US" sz="2800" dirty="0" smtClean="0"/>
              <a:t> </a:t>
            </a:r>
            <a:r>
              <a:rPr lang="en-US" sz="2800" dirty="0" err="1" smtClean="0"/>
              <a:t>uspešna</a:t>
            </a:r>
            <a:r>
              <a:rPr lang="en-US" sz="2800" dirty="0" smtClean="0"/>
              <a:t>. </a:t>
            </a:r>
            <a:r>
              <a:rPr lang="en-US" sz="2800" dirty="0" err="1" smtClean="0"/>
              <a:t>Iz</a:t>
            </a:r>
            <a:r>
              <a:rPr lang="en-US" sz="2800" dirty="0" smtClean="0"/>
              <a:t> tog </a:t>
            </a:r>
            <a:r>
              <a:rPr lang="en-US" sz="2800" dirty="0" err="1" smtClean="0"/>
              <a:t>razloga</a:t>
            </a:r>
            <a:r>
              <a:rPr lang="en-US" sz="2800" dirty="0" smtClean="0"/>
              <a:t> </a:t>
            </a:r>
            <a:r>
              <a:rPr lang="en-US" sz="2800" dirty="0" err="1" smtClean="0"/>
              <a:t>prešlo</a:t>
            </a:r>
            <a:r>
              <a:rPr lang="en-US" sz="2800" dirty="0" smtClean="0"/>
              <a:t> se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sasvim</a:t>
            </a:r>
            <a:r>
              <a:rPr lang="en-US" sz="2800" dirty="0" smtClean="0"/>
              <a:t> </a:t>
            </a:r>
            <a:r>
              <a:rPr lang="en-US" sz="2800" dirty="0" err="1" smtClean="0"/>
              <a:t>novi</a:t>
            </a:r>
            <a:r>
              <a:rPr lang="en-US" sz="2800" dirty="0" smtClean="0"/>
              <a:t> </a:t>
            </a:r>
            <a:r>
              <a:rPr lang="en-US" sz="2800" dirty="0" err="1" smtClean="0"/>
              <a:t>način</a:t>
            </a:r>
            <a:r>
              <a:rPr lang="en-US" sz="2800" dirty="0" smtClean="0"/>
              <a:t> </a:t>
            </a:r>
            <a:r>
              <a:rPr lang="en-US" sz="2800" dirty="0" err="1" smtClean="0"/>
              <a:t>lečenja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operativnih</a:t>
            </a:r>
            <a:r>
              <a:rPr lang="en-US" sz="2800" dirty="0" smtClean="0"/>
              <a:t> </a:t>
            </a:r>
            <a:r>
              <a:rPr lang="en-US" sz="2800" dirty="0" err="1" smtClean="0"/>
              <a:t>zahvata</a:t>
            </a:r>
            <a:r>
              <a:rPr lang="en-US" sz="2800" dirty="0" smtClean="0"/>
              <a:t> </a:t>
            </a:r>
            <a:r>
              <a:rPr lang="en-US" sz="2800" dirty="0" err="1" smtClean="0"/>
              <a:t>gde</a:t>
            </a:r>
            <a:r>
              <a:rPr lang="en-US" sz="2800" dirty="0" smtClean="0"/>
              <a:t> je </a:t>
            </a:r>
            <a:r>
              <a:rPr lang="en-US" sz="2800" dirty="0" err="1" smtClean="0"/>
              <a:t>artroskopija</a:t>
            </a:r>
            <a:r>
              <a:rPr lang="en-US" sz="2800" dirty="0" smtClean="0"/>
              <a:t> </a:t>
            </a:r>
            <a:r>
              <a:rPr lang="en-US" sz="2800" dirty="0" err="1" smtClean="0"/>
              <a:t>dobila</a:t>
            </a:r>
            <a:r>
              <a:rPr lang="en-US" sz="2800" dirty="0" smtClean="0"/>
              <a:t> </a:t>
            </a:r>
            <a:r>
              <a:rPr lang="en-US" sz="2800" dirty="0" err="1" smtClean="0"/>
              <a:t>vodeće</a:t>
            </a:r>
            <a:r>
              <a:rPr lang="en-US" sz="2800" dirty="0" smtClean="0"/>
              <a:t> </a:t>
            </a:r>
            <a:r>
              <a:rPr lang="en-US" sz="2800" dirty="0" err="1" smtClean="0"/>
              <a:t>mesto</a:t>
            </a:r>
            <a:r>
              <a:rPr lang="en-US" sz="2800" dirty="0" smtClean="0"/>
              <a:t>, a </a:t>
            </a:r>
            <a:r>
              <a:rPr lang="en-US" sz="2800" dirty="0" err="1" smtClean="0"/>
              <a:t>uspešnost</a:t>
            </a:r>
            <a:r>
              <a:rPr lang="en-US" sz="2800" dirty="0" smtClean="0"/>
              <a:t> </a:t>
            </a:r>
            <a:r>
              <a:rPr lang="en-US" sz="2800" dirty="0" err="1" smtClean="0"/>
              <a:t>operacije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povratka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spor</a:t>
            </a:r>
            <a:r>
              <a:rPr lang="sr-Latn-RS" sz="2800" dirty="0" smtClean="0"/>
              <a:t>t</a:t>
            </a:r>
            <a:r>
              <a:rPr lang="en-US" sz="2800" dirty="0" smtClean="0"/>
              <a:t>ski </a:t>
            </a:r>
            <a:r>
              <a:rPr lang="en-US" sz="2800" dirty="0" err="1" smtClean="0"/>
              <a:t>teren</a:t>
            </a:r>
            <a:r>
              <a:rPr lang="en-US" sz="2800" dirty="0" smtClean="0"/>
              <a:t> je </a:t>
            </a:r>
            <a:r>
              <a:rPr lang="en-US" sz="2800" dirty="0" err="1" smtClean="0"/>
              <a:t>preko</a:t>
            </a:r>
            <a:r>
              <a:rPr lang="en-US" sz="2800" dirty="0" smtClean="0"/>
              <a:t> 95%. </a:t>
            </a:r>
            <a:endParaRPr lang="en-US" sz="2800" dirty="0"/>
          </a:p>
        </p:txBody>
      </p:sp>
      <p:pic>
        <p:nvPicPr>
          <p:cNvPr id="4" name="Picture 3" descr="images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876800"/>
            <a:ext cx="2619375" cy="1743075"/>
          </a:xfrm>
          <a:prstGeom prst="rect">
            <a:avLst/>
          </a:prstGeom>
        </p:spPr>
      </p:pic>
      <p:pic>
        <p:nvPicPr>
          <p:cNvPr id="5" name="Picture 4" descr="prezentacija-zavrnog-rada-15-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553338"/>
            <a:ext cx="4095750" cy="2304662"/>
          </a:xfrm>
          <a:prstGeom prst="rect">
            <a:avLst/>
          </a:prstGeom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HVALA NA PAŽNJI</a:t>
            </a:r>
            <a:endParaRPr lang="en-US" dirty="0"/>
          </a:p>
        </p:txBody>
      </p:sp>
      <p:pic>
        <p:nvPicPr>
          <p:cNvPr id="6" name="Content Placeholder 5" descr="download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2571744"/>
            <a:ext cx="5280492" cy="261541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</a:t>
            </a:r>
            <a:r>
              <a:rPr lang="sr-Latn-RS" dirty="0" smtClean="0"/>
              <a:t>elo femura sa vratom normalno zaklapa ugao od 120-130˚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 descr="UGA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4572000" cy="374441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0" name="Content Placeholder 9" descr="x nog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8792" y="2209800"/>
            <a:ext cx="4415208" cy="373948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A</a:t>
            </a:r>
            <a:r>
              <a:rPr lang="sr-Latn-RS" sz="3600" dirty="0" smtClean="0"/>
              <a:t>rt.coxe (art.coxofemoralis)– zglob kuka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176464" cy="4525963"/>
          </a:xfrm>
        </p:spPr>
        <p:txBody>
          <a:bodyPr/>
          <a:lstStyle/>
          <a:p>
            <a:r>
              <a:rPr lang="en-US" dirty="0" smtClean="0"/>
              <a:t>K</a:t>
            </a:r>
            <a:r>
              <a:rPr lang="sr-Latn-RS" dirty="0" smtClean="0"/>
              <a:t>okso-femoralni zglob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roksimalna komponenta – </a:t>
            </a:r>
            <a:r>
              <a:rPr lang="sr-Latn-RS" b="1" dirty="0" smtClean="0"/>
              <a:t>acetabulum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istalna komponenta – </a:t>
            </a:r>
            <a:r>
              <a:rPr lang="sr-Latn-RS" b="1" dirty="0" smtClean="0"/>
              <a:t>caput femoris</a:t>
            </a:r>
            <a:endParaRPr lang="en-US" b="1" dirty="0"/>
          </a:p>
        </p:txBody>
      </p:sp>
      <p:pic>
        <p:nvPicPr>
          <p:cNvPr id="6" name="Content Placeholder 5" descr="kU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412776"/>
            <a:ext cx="4536504" cy="496855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 descr="liga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63031" y="457200"/>
            <a:ext cx="6866569" cy="56689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okreti u zglobu kuka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</a:t>
            </a:r>
            <a:r>
              <a:rPr lang="sr-Latn-RS" dirty="0" smtClean="0"/>
              <a:t> zglobu kuka vrše se kako pokreti natkolenice prema karlici, tako o pokreti karlice prema natkolenici. 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ri hodu se smenjuju pokreti karlice sa pokretima natkolenice: u fazi oslonca jednom nogom, na nosećoj </a:t>
            </a:r>
            <a:r>
              <a:rPr lang="sr-Latn-RS" u="sng" dirty="0" smtClean="0"/>
              <a:t>nozi su fiksirani pripoji mišića </a:t>
            </a:r>
            <a:r>
              <a:rPr lang="sr-Latn-RS" dirty="0" smtClean="0"/>
              <a:t>koji tada vrše pokrete karlice. </a:t>
            </a:r>
            <a:r>
              <a:rPr lang="en-US" dirty="0" smtClean="0"/>
              <a:t>U</a:t>
            </a:r>
            <a:r>
              <a:rPr lang="sr-Latn-RS" dirty="0" smtClean="0"/>
              <a:t> isto vreme u drugom zglobu kuka odvijaju se pokreti natkolenice pomoću mišića čiji su </a:t>
            </a:r>
            <a:r>
              <a:rPr lang="sr-Latn-RS" u="sng" dirty="0" smtClean="0"/>
              <a:t>fiksirani pripoji na karlici.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r-Latn-RS" dirty="0" smtClean="0"/>
              <a:t>Pokretljivost zgloba kuka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</a:t>
            </a:r>
            <a:r>
              <a:rPr lang="sr-Latn-RS" dirty="0" smtClean="0"/>
              <a:t>optasti oblik glave butne kosti i izdubljena sferična površina acetabuluma idealni su oblici za pokrete velike amplitude u svim ravnima.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tvarna amplituda pokreta je međutim znatno majna od mogućnosti koštanih struktura zgloba.</a:t>
            </a:r>
          </a:p>
          <a:p>
            <a:r>
              <a:rPr lang="en-US" dirty="0" smtClean="0"/>
              <a:t>T</a:t>
            </a:r>
            <a:r>
              <a:rPr lang="sr-Latn-RS" dirty="0" smtClean="0"/>
              <a:t>o je posledica ograničenja pokreta zbog zglobne kapsule, zglobnih veza i zatezanja okolnih mišića.  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r-Latn-RS" dirty="0" smtClean="0"/>
              <a:t>Vrste pokreta u zglobu kuka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752528" cy="5257800"/>
          </a:xfrm>
        </p:spPr>
        <p:txBody>
          <a:bodyPr>
            <a:normAutofit/>
          </a:bodyPr>
          <a:lstStyle/>
          <a:p>
            <a:r>
              <a:rPr lang="sr-Latn-RS" dirty="0" smtClean="0"/>
              <a:t>U kuku se vrše pokreti oko velikog broja osovina u raznim ravnima.</a:t>
            </a:r>
          </a:p>
          <a:p>
            <a:r>
              <a:rPr lang="sr-Latn-RS" dirty="0" smtClean="0"/>
              <a:t>Međutim za definisanje pokreta služimo se sa 3 ravni.</a:t>
            </a:r>
          </a:p>
          <a:p>
            <a:pPr>
              <a:buNone/>
            </a:pPr>
            <a:r>
              <a:rPr lang="sr-Latn-RS" dirty="0" smtClean="0"/>
              <a:t>           </a:t>
            </a:r>
            <a:r>
              <a:rPr lang="en-US" dirty="0" smtClean="0"/>
              <a:t>P</a:t>
            </a:r>
            <a:r>
              <a:rPr lang="sr-Latn-RS" dirty="0" smtClean="0"/>
              <a:t>okreti su: 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F</a:t>
            </a:r>
            <a:r>
              <a:rPr lang="sr-Latn-RS" b="1" dirty="0" smtClean="0"/>
              <a:t>leksija i ekstenzija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A</a:t>
            </a:r>
            <a:r>
              <a:rPr lang="sr-Latn-RS" b="1" dirty="0" smtClean="0"/>
              <a:t>bdukcija i adukcija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U</a:t>
            </a:r>
            <a:r>
              <a:rPr lang="sr-Latn-RS" b="1" dirty="0" smtClean="0"/>
              <a:t>nutrašnja i spoljašnja rotacija</a:t>
            </a:r>
            <a:endParaRPr lang="en-US" b="1" dirty="0"/>
          </a:p>
        </p:txBody>
      </p:sp>
      <p:pic>
        <p:nvPicPr>
          <p:cNvPr id="5" name="Content Placeholder 4" descr="images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844824"/>
            <a:ext cx="3851920" cy="467935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> Fleksija i ekstenzija kuka – pokreti u sagitalnoj ravni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</a:t>
            </a:r>
            <a:r>
              <a:rPr lang="sr-Latn-RS" dirty="0" smtClean="0"/>
              <a:t>ko horizontalne osovine koja se nalazi u frontalnoj ravni </a:t>
            </a:r>
          </a:p>
          <a:p>
            <a:r>
              <a:rPr lang="en-US" dirty="0" smtClean="0"/>
              <a:t>A</a:t>
            </a:r>
            <a:r>
              <a:rPr lang="sr-Latn-RS" dirty="0" smtClean="0"/>
              <a:t>ko se smanjuje ugao koji zaklapaju karlica i natkolenica, pokret je </a:t>
            </a:r>
            <a:r>
              <a:rPr lang="sr-Latn-RS" b="1" dirty="0" smtClean="0"/>
              <a:t>fleksija</a:t>
            </a:r>
            <a:r>
              <a:rPr lang="sr-Latn-RS" dirty="0" smtClean="0"/>
              <a:t> (0-140˚).</a:t>
            </a:r>
          </a:p>
          <a:p>
            <a:r>
              <a:rPr lang="en-US" dirty="0" smtClean="0"/>
              <a:t>A</a:t>
            </a:r>
            <a:r>
              <a:rPr lang="sr-Latn-RS" dirty="0" smtClean="0"/>
              <a:t>ko se povećava ugao, pokret je </a:t>
            </a:r>
            <a:r>
              <a:rPr lang="sr-Latn-RS" b="1" dirty="0" smtClean="0"/>
              <a:t>ekstenzija </a:t>
            </a:r>
            <a:r>
              <a:rPr lang="sr-Latn-RS" dirty="0" smtClean="0"/>
              <a:t>(45˚)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okret fleksije se odvija uz artrokinematički pokret – </a:t>
            </a:r>
            <a:r>
              <a:rPr lang="sr-Latn-RS" b="1" dirty="0" smtClean="0"/>
              <a:t>zadnje klizanje</a:t>
            </a:r>
            <a:r>
              <a:rPr lang="sr-Latn-RS" dirty="0" smtClean="0"/>
              <a:t> glave femura u acetabulumu i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okret ekstenzije uz </a:t>
            </a:r>
            <a:r>
              <a:rPr lang="sr-Latn-RS" b="1" dirty="0" smtClean="0"/>
              <a:t>prednje klizanje </a:t>
            </a:r>
            <a:r>
              <a:rPr lang="sr-Latn-RS" dirty="0" smtClean="0"/>
              <a:t>glave femura u acetabulumu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Specifi</a:t>
            </a:r>
            <a:r>
              <a:rPr lang="sr-Latn-RS" dirty="0" smtClean="0"/>
              <a:t>čnosti povrede karlice i kuka u sportu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Prelom</a:t>
            </a:r>
            <a:r>
              <a:rPr lang="en-US" dirty="0" smtClean="0"/>
              <a:t> </a:t>
            </a:r>
            <a:r>
              <a:rPr lang="en-US" dirty="0" err="1" smtClean="0"/>
              <a:t>kostiju</a:t>
            </a:r>
            <a:r>
              <a:rPr lang="en-US" dirty="0" smtClean="0"/>
              <a:t> </a:t>
            </a:r>
            <a:r>
              <a:rPr lang="en-US" dirty="0" err="1" smtClean="0"/>
              <a:t>karlice</a:t>
            </a:r>
            <a:r>
              <a:rPr lang="en-US" dirty="0" smtClean="0"/>
              <a:t>, </a:t>
            </a:r>
            <a:r>
              <a:rPr lang="en-US" dirty="0" err="1" smtClean="0"/>
              <a:t>kuka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natkolenice</a:t>
            </a:r>
            <a:r>
              <a:rPr lang="en-US" dirty="0" smtClean="0"/>
              <a:t> </a:t>
            </a:r>
            <a:r>
              <a:rPr lang="en-US" dirty="0" err="1" smtClean="0"/>
              <a:t>nemaju</a:t>
            </a:r>
            <a:r>
              <a:rPr lang="en-US" dirty="0" smtClean="0"/>
              <a:t> </a:t>
            </a:r>
            <a:r>
              <a:rPr lang="en-US" dirty="0" err="1" smtClean="0"/>
              <a:t>veći</a:t>
            </a:r>
            <a:r>
              <a:rPr lang="en-US" dirty="0" smtClean="0"/>
              <a:t> </a:t>
            </a:r>
            <a:r>
              <a:rPr lang="en-US" dirty="0" err="1" smtClean="0"/>
              <a:t>značaj</a:t>
            </a:r>
            <a:r>
              <a:rPr lang="en-US" dirty="0" smtClean="0"/>
              <a:t> u </a:t>
            </a:r>
            <a:r>
              <a:rPr lang="en-US" dirty="0" err="1" smtClean="0"/>
              <a:t>sportsko-medicinskoj</a:t>
            </a:r>
            <a:r>
              <a:rPr lang="en-US" dirty="0" smtClean="0"/>
              <a:t> </a:t>
            </a:r>
            <a:r>
              <a:rPr lang="en-US" dirty="0" err="1" smtClean="0"/>
              <a:t>praksi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smtClean="0"/>
              <a:t>To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retke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posle</a:t>
            </a:r>
            <a:r>
              <a:rPr lang="en-US" dirty="0" smtClean="0"/>
              <a:t> </a:t>
            </a:r>
            <a:r>
              <a:rPr lang="en-US" dirty="0" err="1" smtClean="0"/>
              <a:t>njih</a:t>
            </a:r>
            <a:r>
              <a:rPr lang="en-US" dirty="0" smtClean="0"/>
              <a:t> </a:t>
            </a:r>
            <a:r>
              <a:rPr lang="en-US" dirty="0" err="1" smtClean="0"/>
              <a:t>obično</a:t>
            </a:r>
            <a:r>
              <a:rPr lang="en-US" dirty="0" smtClean="0"/>
              <a:t> se </a:t>
            </a:r>
            <a:r>
              <a:rPr lang="en-US" dirty="0" err="1" smtClean="0"/>
              <a:t>prekida</a:t>
            </a:r>
            <a:r>
              <a:rPr lang="en-US" dirty="0" smtClean="0"/>
              <a:t> </a:t>
            </a:r>
            <a:r>
              <a:rPr lang="en-US" dirty="0" err="1" smtClean="0"/>
              <a:t>takmičarska</a:t>
            </a:r>
            <a:r>
              <a:rPr lang="en-US" dirty="0" smtClean="0"/>
              <a:t> </a:t>
            </a:r>
            <a:r>
              <a:rPr lang="en-US" dirty="0" err="1" smtClean="0"/>
              <a:t>aktivnost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Najteži</a:t>
            </a:r>
            <a:r>
              <a:rPr lang="en-US" dirty="0" smtClean="0"/>
              <a:t> </a:t>
            </a:r>
            <a:r>
              <a:rPr lang="en-US" dirty="0" err="1" smtClean="0"/>
              <a:t>prelomi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iščašenja</a:t>
            </a:r>
            <a:r>
              <a:rPr lang="en-US" dirty="0" smtClean="0"/>
              <a:t> u </a:t>
            </a:r>
            <a:r>
              <a:rPr lang="en-US" dirty="0" err="1" smtClean="0"/>
              <a:t>ovom</a:t>
            </a:r>
            <a:r>
              <a:rPr lang="en-US" dirty="0" smtClean="0"/>
              <a:t> region</a:t>
            </a:r>
            <a:r>
              <a:rPr lang="sr-Latn-RS" dirty="0" smtClean="0"/>
              <a:t>u</a:t>
            </a:r>
            <a:r>
              <a:rPr lang="en-US" dirty="0" smtClean="0"/>
              <a:t> </a:t>
            </a:r>
            <a:r>
              <a:rPr lang="en-US" dirty="0" err="1" smtClean="0"/>
              <a:t>dešavaju</a:t>
            </a:r>
            <a:r>
              <a:rPr lang="en-US" dirty="0" smtClean="0"/>
              <a:t> se u </a:t>
            </a:r>
            <a:r>
              <a:rPr lang="en-US" dirty="0" err="1" smtClean="0"/>
              <a:t>motosportu</a:t>
            </a:r>
            <a:r>
              <a:rPr lang="en-US" dirty="0" smtClean="0"/>
              <a:t>, </a:t>
            </a:r>
            <a:r>
              <a:rPr lang="en-US" dirty="0" err="1" smtClean="0"/>
              <a:t>automobilskom</a:t>
            </a:r>
            <a:r>
              <a:rPr lang="en-US" dirty="0" smtClean="0"/>
              <a:t> </a:t>
            </a:r>
            <a:r>
              <a:rPr lang="en-US" dirty="0" err="1" smtClean="0"/>
              <a:t>sportu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zimskim</a:t>
            </a:r>
            <a:r>
              <a:rPr lang="en-US" dirty="0" smtClean="0"/>
              <a:t> </a:t>
            </a:r>
            <a:r>
              <a:rPr lang="en-US" dirty="0" err="1" smtClean="0"/>
              <a:t>sportovima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967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r-Latn-RS" dirty="0" smtClean="0"/>
              <a:t>Fleksori natkolenice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960440" cy="4525963"/>
          </a:xfrm>
        </p:spPr>
        <p:txBody>
          <a:bodyPr>
            <a:normAutofit fontScale="92500" lnSpcReduction="10000"/>
          </a:bodyPr>
          <a:lstStyle/>
          <a:p>
            <a:r>
              <a:rPr lang="sr-Latn-RS" sz="3200" b="1" dirty="0" smtClean="0"/>
              <a:t>m.iliopsoas </a:t>
            </a:r>
          </a:p>
          <a:p>
            <a:r>
              <a:rPr lang="sr-Latn-RS" sz="3200" b="1" dirty="0" smtClean="0"/>
              <a:t>m.sartorius</a:t>
            </a:r>
          </a:p>
          <a:p>
            <a:r>
              <a:rPr lang="sr-Latn-RS" sz="3200" b="1" dirty="0" smtClean="0"/>
              <a:t>m.rectus femoris</a:t>
            </a:r>
          </a:p>
          <a:p>
            <a:r>
              <a:rPr lang="sr-Latn-RS" sz="3200" b="1" dirty="0" smtClean="0"/>
              <a:t>m.tensor fasciae latae</a:t>
            </a:r>
          </a:p>
          <a:p>
            <a:endParaRPr lang="sr-Latn-RS" dirty="0" smtClean="0"/>
          </a:p>
          <a:p>
            <a:r>
              <a:rPr lang="sr-Latn-RS" dirty="0" smtClean="0"/>
              <a:t>m.pectineus</a:t>
            </a:r>
          </a:p>
          <a:p>
            <a:r>
              <a:rPr lang="sr-Latn-RS" dirty="0" smtClean="0"/>
              <a:t>m.adductor longus</a:t>
            </a:r>
          </a:p>
          <a:p>
            <a:r>
              <a:rPr lang="sr-Latn-RS" dirty="0" smtClean="0"/>
              <a:t>m.adductor brevis</a:t>
            </a:r>
          </a:p>
          <a:p>
            <a:endParaRPr lang="en-US" dirty="0"/>
          </a:p>
        </p:txBody>
      </p:sp>
      <p:pic>
        <p:nvPicPr>
          <p:cNvPr id="5" name="Content Placeholder 4" descr="muscles_at_hip_and_knee_joint131215700877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052736"/>
            <a:ext cx="5004048" cy="580526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r-Latn-RS" dirty="0" smtClean="0"/>
              <a:t>Povrede karlice, kuka i natkolenice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Za</a:t>
            </a:r>
            <a:r>
              <a:rPr lang="en-US" dirty="0" smtClean="0"/>
              <a:t> sport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značajne</a:t>
            </a:r>
            <a:r>
              <a:rPr lang="en-US" dirty="0" smtClean="0"/>
              <a:t> </a:t>
            </a:r>
            <a:r>
              <a:rPr lang="en-US" dirty="0" err="1" smtClean="0"/>
              <a:t>kostne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karlice</a:t>
            </a:r>
            <a:r>
              <a:rPr lang="en-US" dirty="0" smtClean="0"/>
              <a:t> </a:t>
            </a:r>
            <a:r>
              <a:rPr lang="en-US" dirty="0" err="1" smtClean="0"/>
              <a:t>nastale</a:t>
            </a:r>
            <a:r>
              <a:rPr lang="en-US" dirty="0" smtClean="0"/>
              <a:t> </a:t>
            </a:r>
            <a:r>
              <a:rPr lang="en-US" dirty="0" err="1" smtClean="0"/>
              <a:t>mehanizmom</a:t>
            </a:r>
            <a:r>
              <a:rPr lang="en-US" dirty="0" smtClean="0"/>
              <a:t>, to </a:t>
            </a:r>
            <a:r>
              <a:rPr lang="en-US" dirty="0" err="1" smtClean="0"/>
              <a:t>su</a:t>
            </a:r>
            <a:r>
              <a:rPr lang="en-US" dirty="0" smtClean="0"/>
              <a:t> pre </a:t>
            </a:r>
            <a:r>
              <a:rPr lang="en-US" dirty="0" err="1" smtClean="0"/>
              <a:t>svega</a:t>
            </a:r>
            <a:r>
              <a:rPr lang="en-US" dirty="0" smtClean="0"/>
              <a:t> </a:t>
            </a:r>
            <a:r>
              <a:rPr lang="en-US" dirty="0" err="1" smtClean="0"/>
              <a:t>prelomi</a:t>
            </a:r>
            <a:r>
              <a:rPr lang="en-US" dirty="0" smtClean="0"/>
              <a:t> </a:t>
            </a:r>
            <a:r>
              <a:rPr lang="en-US" dirty="0" err="1" smtClean="0"/>
              <a:t>pojedinih</a:t>
            </a:r>
            <a:r>
              <a:rPr lang="en-US" dirty="0" smtClean="0"/>
              <a:t> </a:t>
            </a:r>
            <a:r>
              <a:rPr lang="en-US" dirty="0" err="1" smtClean="0"/>
              <a:t>kostiju</a:t>
            </a:r>
            <a:r>
              <a:rPr lang="en-US" dirty="0" smtClean="0"/>
              <a:t> </a:t>
            </a:r>
            <a:r>
              <a:rPr lang="en-US" dirty="0" err="1" smtClean="0"/>
              <a:t>karlice</a:t>
            </a:r>
            <a:r>
              <a:rPr lang="en-US" dirty="0" smtClean="0"/>
              <a:t>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prekida</a:t>
            </a:r>
            <a:r>
              <a:rPr lang="en-US" dirty="0" smtClean="0"/>
              <a:t> </a:t>
            </a:r>
            <a:r>
              <a:rPr lang="en-US" dirty="0" err="1" smtClean="0"/>
              <a:t>kontinuiteta</a:t>
            </a:r>
            <a:r>
              <a:rPr lang="en-US" dirty="0" smtClean="0"/>
              <a:t> </a:t>
            </a:r>
            <a:r>
              <a:rPr lang="en-US" dirty="0" err="1" smtClean="0"/>
              <a:t>karličnog</a:t>
            </a:r>
            <a:r>
              <a:rPr lang="en-US" dirty="0" smtClean="0"/>
              <a:t> </a:t>
            </a:r>
            <a:r>
              <a:rPr lang="en-US" dirty="0" err="1" smtClean="0"/>
              <a:t>prstena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Prelomi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daju</a:t>
            </a:r>
            <a:r>
              <a:rPr lang="en-US" dirty="0" smtClean="0"/>
              <a:t> </a:t>
            </a:r>
            <a:r>
              <a:rPr lang="en-US" dirty="0" err="1" smtClean="0"/>
              <a:t>jednostruki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dvostruki</a:t>
            </a:r>
            <a:r>
              <a:rPr lang="en-US" dirty="0" smtClean="0"/>
              <a:t> </a:t>
            </a:r>
            <a:r>
              <a:rPr lang="en-US" dirty="0" err="1" smtClean="0"/>
              <a:t>prekid</a:t>
            </a:r>
            <a:r>
              <a:rPr lang="en-US" dirty="0" smtClean="0"/>
              <a:t> </a:t>
            </a:r>
            <a:r>
              <a:rPr lang="en-US" dirty="0" err="1" smtClean="0"/>
              <a:t>kontinuiteta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veoma</a:t>
            </a:r>
            <a:r>
              <a:rPr lang="en-US" dirty="0" smtClean="0"/>
              <a:t> </a:t>
            </a:r>
            <a:r>
              <a:rPr lang="en-US" dirty="0" err="1" smtClean="0"/>
              <a:t>retki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572000"/>
            <a:ext cx="24003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r-Latn-RS" dirty="0" smtClean="0"/>
              <a:t>Prelomi butne kosti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Prelomi</a:t>
            </a:r>
            <a:r>
              <a:rPr lang="en-US" dirty="0" smtClean="0"/>
              <a:t> </a:t>
            </a:r>
            <a:r>
              <a:rPr lang="en-US" dirty="0" err="1" smtClean="0"/>
              <a:t>butne</a:t>
            </a:r>
            <a:r>
              <a:rPr lang="en-US" dirty="0" smtClean="0"/>
              <a:t> </a:t>
            </a:r>
            <a:r>
              <a:rPr lang="en-US" dirty="0" err="1" smtClean="0"/>
              <a:t>kosti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među</a:t>
            </a:r>
            <a:r>
              <a:rPr lang="en-US" dirty="0" smtClean="0"/>
              <a:t> </a:t>
            </a:r>
            <a:r>
              <a:rPr lang="en-US" dirty="0" err="1" smtClean="0"/>
              <a:t>ovim</a:t>
            </a:r>
            <a:r>
              <a:rPr lang="en-US" dirty="0" smtClean="0"/>
              <a:t> </a:t>
            </a:r>
            <a:r>
              <a:rPr lang="en-US" dirty="0" err="1" smtClean="0"/>
              <a:t>segmentima</a:t>
            </a:r>
            <a:r>
              <a:rPr lang="en-US" dirty="0" smtClean="0"/>
              <a:t> </a:t>
            </a:r>
            <a:r>
              <a:rPr lang="en-US" dirty="0" err="1" smtClean="0"/>
              <a:t>ipak</a:t>
            </a:r>
            <a:r>
              <a:rPr lang="en-US" dirty="0" smtClean="0"/>
              <a:t> </a:t>
            </a:r>
            <a:r>
              <a:rPr lang="en-US" dirty="0" err="1" smtClean="0"/>
              <a:t>najčešći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padova</a:t>
            </a:r>
            <a:r>
              <a:rPr lang="en-US" dirty="0" smtClean="0"/>
              <a:t> </a:t>
            </a:r>
            <a:r>
              <a:rPr lang="en-US" dirty="0" err="1" smtClean="0"/>
              <a:t>direktni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snažni</a:t>
            </a:r>
            <a:r>
              <a:rPr lang="en-US" dirty="0" smtClean="0"/>
              <a:t> </a:t>
            </a:r>
            <a:r>
              <a:rPr lang="en-US" dirty="0" err="1" smtClean="0"/>
              <a:t>udarci</a:t>
            </a:r>
            <a:r>
              <a:rPr lang="en-US" dirty="0" smtClean="0"/>
              <a:t>, </a:t>
            </a:r>
            <a:r>
              <a:rPr lang="en-US" dirty="0" err="1" smtClean="0"/>
              <a:t>sudari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skokovi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visine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uzrokovati</a:t>
            </a:r>
            <a:r>
              <a:rPr lang="en-US" dirty="0" smtClean="0"/>
              <a:t> </a:t>
            </a:r>
            <a:r>
              <a:rPr lang="en-US" dirty="0" err="1" smtClean="0"/>
              <a:t>prelome</a:t>
            </a:r>
            <a:r>
              <a:rPr lang="en-US" dirty="0" smtClean="0"/>
              <a:t> </a:t>
            </a:r>
            <a:r>
              <a:rPr lang="en-US" dirty="0" err="1" smtClean="0"/>
              <a:t>dijafize</a:t>
            </a:r>
            <a:r>
              <a:rPr lang="en-US" dirty="0" smtClean="0"/>
              <a:t> </a:t>
            </a:r>
            <a:r>
              <a:rPr lang="en-US" dirty="0" err="1" smtClean="0"/>
              <a:t>butne</a:t>
            </a:r>
            <a:r>
              <a:rPr lang="en-US" dirty="0" smtClean="0"/>
              <a:t> </a:t>
            </a:r>
            <a:r>
              <a:rPr lang="en-US" dirty="0" err="1" smtClean="0"/>
              <a:t>kosti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 descr="download (3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038600"/>
            <a:ext cx="15621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r-Latn-RS" dirty="0" smtClean="0"/>
              <a:t>Mehanizam preloma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Mehanizam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uzrokuje</a:t>
            </a:r>
            <a:r>
              <a:rPr lang="en-US" dirty="0" smtClean="0"/>
              <a:t> </a:t>
            </a:r>
            <a:r>
              <a:rPr lang="en-US" dirty="0" err="1" smtClean="0"/>
              <a:t>pojedine</a:t>
            </a:r>
            <a:r>
              <a:rPr lang="en-US" dirty="0" smtClean="0"/>
              <a:t> </a:t>
            </a:r>
            <a:r>
              <a:rPr lang="en-US" dirty="0" err="1" smtClean="0"/>
              <a:t>tipove</a:t>
            </a:r>
            <a:r>
              <a:rPr lang="en-US" dirty="0" smtClean="0"/>
              <a:t> </a:t>
            </a:r>
            <a:r>
              <a:rPr lang="en-US" dirty="0" err="1" smtClean="0"/>
              <a:t>preloma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snažna</a:t>
            </a:r>
            <a:r>
              <a:rPr lang="en-US" dirty="0" smtClean="0"/>
              <a:t> </a:t>
            </a:r>
            <a:r>
              <a:rPr lang="en-US" dirty="0" err="1" smtClean="0"/>
              <a:t>sila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deluje</a:t>
            </a:r>
            <a:r>
              <a:rPr lang="en-US" dirty="0" smtClean="0"/>
              <a:t> </a:t>
            </a:r>
            <a:r>
              <a:rPr lang="en-US" dirty="0" err="1" smtClean="0"/>
              <a:t>direktno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dijafizu</a:t>
            </a:r>
            <a:r>
              <a:rPr lang="en-US" dirty="0" smtClean="0"/>
              <a:t> </a:t>
            </a:r>
            <a:r>
              <a:rPr lang="en-US" dirty="0" err="1" smtClean="0"/>
              <a:t>femura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tom </a:t>
            </a:r>
            <a:r>
              <a:rPr lang="en-US" dirty="0" err="1" smtClean="0"/>
              <a:t>prilikom</a:t>
            </a:r>
            <a:r>
              <a:rPr lang="en-US" dirty="0" smtClean="0"/>
              <a:t> </a:t>
            </a:r>
            <a:r>
              <a:rPr lang="en-US" dirty="0" err="1" smtClean="0"/>
              <a:t>nastaje</a:t>
            </a:r>
            <a:r>
              <a:rPr lang="en-US" dirty="0" smtClean="0"/>
              <a:t> </a:t>
            </a:r>
            <a:r>
              <a:rPr lang="en-US" dirty="0" err="1" smtClean="0"/>
              <a:t>poprečni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kominutivni</a:t>
            </a:r>
            <a:r>
              <a:rPr lang="en-US" dirty="0" smtClean="0"/>
              <a:t> </a:t>
            </a:r>
            <a:r>
              <a:rPr lang="en-US" dirty="0" err="1" smtClean="0"/>
              <a:t>prelom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indirektna</a:t>
            </a:r>
            <a:r>
              <a:rPr lang="en-US" dirty="0" smtClean="0"/>
              <a:t> </a:t>
            </a:r>
            <a:r>
              <a:rPr lang="en-US" dirty="0" err="1" smtClean="0"/>
              <a:t>sila</a:t>
            </a:r>
            <a:r>
              <a:rPr lang="en-US" dirty="0" smtClean="0"/>
              <a:t> (</a:t>
            </a:r>
            <a:r>
              <a:rPr lang="en-US" dirty="0" err="1" smtClean="0"/>
              <a:t>sila</a:t>
            </a:r>
            <a:r>
              <a:rPr lang="en-US" dirty="0" smtClean="0"/>
              <a:t> </a:t>
            </a:r>
            <a:r>
              <a:rPr lang="en-US" dirty="0" err="1" smtClean="0"/>
              <a:t>uvrtanja</a:t>
            </a:r>
            <a:r>
              <a:rPr lang="en-US" dirty="0" smtClean="0"/>
              <a:t>)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nastaju</a:t>
            </a:r>
            <a:r>
              <a:rPr lang="en-US" dirty="0" smtClean="0"/>
              <a:t> </a:t>
            </a:r>
            <a:r>
              <a:rPr lang="en-US" dirty="0" err="1" smtClean="0"/>
              <a:t>pretežno</a:t>
            </a:r>
            <a:r>
              <a:rPr lang="en-US" dirty="0" smtClean="0"/>
              <a:t> </a:t>
            </a:r>
            <a:r>
              <a:rPr lang="en-US" dirty="0" err="1" smtClean="0"/>
              <a:t>kosti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spiralni</a:t>
            </a:r>
            <a:r>
              <a:rPr lang="en-US" dirty="0" smtClean="0"/>
              <a:t> </a:t>
            </a:r>
            <a:r>
              <a:rPr lang="en-US" dirty="0" err="1" smtClean="0"/>
              <a:t>prelomi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images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5257800"/>
            <a:ext cx="3343275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r-Latn-RS" dirty="0" smtClean="0"/>
              <a:t>Lečenje preloma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Pravilno</a:t>
            </a:r>
            <a:r>
              <a:rPr lang="en-US" dirty="0" smtClean="0"/>
              <a:t> </a:t>
            </a:r>
            <a:r>
              <a:rPr lang="en-US" dirty="0" err="1" smtClean="0"/>
              <a:t>lečeni</a:t>
            </a:r>
            <a:r>
              <a:rPr lang="en-US" dirty="0" smtClean="0"/>
              <a:t> </a:t>
            </a:r>
            <a:r>
              <a:rPr lang="en-US" dirty="0" err="1" smtClean="0"/>
              <a:t>ovi</a:t>
            </a:r>
            <a:r>
              <a:rPr lang="en-US" dirty="0" smtClean="0"/>
              <a:t> </a:t>
            </a:r>
            <a:r>
              <a:rPr lang="en-US" dirty="0" err="1" smtClean="0"/>
              <a:t>prelomi</a:t>
            </a:r>
            <a:r>
              <a:rPr lang="en-US" dirty="0" smtClean="0"/>
              <a:t> </a:t>
            </a:r>
            <a:r>
              <a:rPr lang="sr-Latn-RS" dirty="0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mladi</a:t>
            </a:r>
            <a:r>
              <a:rPr lang="sr-Latn-RS" dirty="0" smtClean="0"/>
              <a:t>h</a:t>
            </a:r>
            <a:r>
              <a:rPr lang="en-US" dirty="0" smtClean="0"/>
              <a:t> </a:t>
            </a:r>
            <a:r>
              <a:rPr lang="en-US" dirty="0" err="1" smtClean="0"/>
              <a:t>ljudi</a:t>
            </a:r>
            <a:r>
              <a:rPr lang="en-US" dirty="0" smtClean="0"/>
              <a:t> </a:t>
            </a:r>
            <a:r>
              <a:rPr lang="en-US" dirty="0" err="1" smtClean="0"/>
              <a:t>obično</a:t>
            </a:r>
            <a:r>
              <a:rPr lang="en-US" dirty="0" smtClean="0"/>
              <a:t> ne </a:t>
            </a:r>
            <a:r>
              <a:rPr lang="en-US" dirty="0" err="1" smtClean="0"/>
              <a:t>ostavljaju</a:t>
            </a:r>
            <a:r>
              <a:rPr lang="en-US" dirty="0" smtClean="0"/>
              <a:t> </a:t>
            </a:r>
            <a:r>
              <a:rPr lang="en-US" dirty="0" err="1" smtClean="0"/>
              <a:t>nikakve</a:t>
            </a:r>
            <a:r>
              <a:rPr lang="en-US" dirty="0" smtClean="0"/>
              <a:t> </a:t>
            </a:r>
            <a:r>
              <a:rPr lang="en-US" dirty="0" err="1" smtClean="0"/>
              <a:t>trajnije</a:t>
            </a:r>
            <a:r>
              <a:rPr lang="en-US" dirty="0" smtClean="0"/>
              <a:t> </a:t>
            </a:r>
            <a:r>
              <a:rPr lang="en-US" dirty="0" err="1" smtClean="0"/>
              <a:t>posledice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Uloga</a:t>
            </a:r>
            <a:r>
              <a:rPr lang="en-US" dirty="0" smtClean="0"/>
              <a:t> </a:t>
            </a:r>
            <a:r>
              <a:rPr lang="en-US" dirty="0" err="1" smtClean="0"/>
              <a:t>sportskog</a:t>
            </a:r>
            <a:r>
              <a:rPr lang="en-US" dirty="0" smtClean="0"/>
              <a:t> </a:t>
            </a:r>
            <a:r>
              <a:rPr lang="en-US" dirty="0" err="1" smtClean="0"/>
              <a:t>lekara</a:t>
            </a:r>
            <a:r>
              <a:rPr lang="en-US" dirty="0" smtClean="0"/>
              <a:t> u </a:t>
            </a:r>
            <a:r>
              <a:rPr lang="en-US" dirty="0" err="1" smtClean="0"/>
              <a:t>ovakvim</a:t>
            </a:r>
            <a:r>
              <a:rPr lang="en-US" dirty="0" smtClean="0"/>
              <a:t> </a:t>
            </a:r>
            <a:r>
              <a:rPr lang="en-US" dirty="0" err="1" smtClean="0"/>
              <a:t>slučajevima</a:t>
            </a:r>
            <a:r>
              <a:rPr lang="en-US" dirty="0" smtClean="0"/>
              <a:t> </a:t>
            </a:r>
            <a:r>
              <a:rPr lang="en-US" dirty="0" err="1" smtClean="0"/>
              <a:t>značajna</a:t>
            </a:r>
            <a:r>
              <a:rPr lang="en-US" dirty="0" smtClean="0"/>
              <a:t> je u </a:t>
            </a:r>
            <a:r>
              <a:rPr lang="en-US" dirty="0" err="1" smtClean="0"/>
              <a:t>toliko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je </a:t>
            </a:r>
            <a:r>
              <a:rPr lang="en-US" dirty="0" err="1" smtClean="0"/>
              <a:t>neophodna</a:t>
            </a:r>
            <a:r>
              <a:rPr lang="en-US" dirty="0" smtClean="0"/>
              <a:t> </a:t>
            </a:r>
            <a:r>
              <a:rPr lang="en-US" dirty="0" err="1" smtClean="0"/>
              <a:t>pravilna</a:t>
            </a:r>
            <a:r>
              <a:rPr lang="en-US" dirty="0" smtClean="0"/>
              <a:t> </a:t>
            </a:r>
            <a:r>
              <a:rPr lang="en-US" dirty="0" err="1" smtClean="0"/>
              <a:t>prva</a:t>
            </a:r>
            <a:r>
              <a:rPr lang="en-US" dirty="0" smtClean="0"/>
              <a:t> </a:t>
            </a:r>
            <a:r>
              <a:rPr lang="en-US" dirty="0" err="1" smtClean="0"/>
              <a:t>pomoć</a:t>
            </a:r>
            <a:r>
              <a:rPr lang="en-US" dirty="0" smtClean="0"/>
              <a:t>, </a:t>
            </a:r>
            <a:r>
              <a:rPr lang="en-US" dirty="0" err="1" smtClean="0"/>
              <a:t>imobilizacija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obezbeđenje</a:t>
            </a:r>
            <a:r>
              <a:rPr lang="en-US" dirty="0" smtClean="0"/>
              <a:t> </a:t>
            </a:r>
            <a:r>
              <a:rPr lang="en-US" dirty="0" err="1" smtClean="0"/>
              <a:t>nastavka</a:t>
            </a:r>
            <a:r>
              <a:rPr lang="en-US" dirty="0" smtClean="0"/>
              <a:t> </a:t>
            </a:r>
            <a:r>
              <a:rPr lang="en-US" dirty="0" err="1" smtClean="0"/>
              <a:t>lečenja</a:t>
            </a:r>
            <a:r>
              <a:rPr lang="en-US" dirty="0" smtClean="0"/>
              <a:t> u </a:t>
            </a:r>
            <a:r>
              <a:rPr lang="en-US" dirty="0" err="1" smtClean="0"/>
              <a:t>adekvatnoj</a:t>
            </a:r>
            <a:r>
              <a:rPr lang="en-US" dirty="0" smtClean="0"/>
              <a:t> </a:t>
            </a:r>
            <a:r>
              <a:rPr lang="en-US" dirty="0" err="1" smtClean="0"/>
              <a:t>hirurškoj</a:t>
            </a:r>
            <a:r>
              <a:rPr lang="en-US" dirty="0" smtClean="0"/>
              <a:t> </a:t>
            </a:r>
            <a:r>
              <a:rPr lang="en-US" dirty="0" err="1" smtClean="0"/>
              <a:t>ustanovi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Lečenje</a:t>
            </a:r>
            <a:r>
              <a:rPr lang="en-US" dirty="0" smtClean="0"/>
              <a:t> je, </a:t>
            </a:r>
            <a:r>
              <a:rPr lang="en-US" dirty="0" err="1" smtClean="0"/>
              <a:t>gotovo</a:t>
            </a:r>
            <a:r>
              <a:rPr lang="en-US" dirty="0" smtClean="0"/>
              <a:t> </a:t>
            </a:r>
            <a:r>
              <a:rPr lang="en-US" dirty="0" err="1" smtClean="0"/>
              <a:t>uvek</a:t>
            </a:r>
            <a:r>
              <a:rPr lang="en-US" dirty="0" smtClean="0"/>
              <a:t>, </a:t>
            </a:r>
            <a:r>
              <a:rPr lang="en-US" dirty="0" err="1" smtClean="0"/>
              <a:t>operativno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/>
            </a:r>
            <a:br>
              <a:rPr lang="sr-Latn-RS" dirty="0" smtClean="0"/>
            </a:br>
            <a:r>
              <a:rPr lang="en-US" dirty="0" err="1" smtClean="0"/>
              <a:t>Rendgensko</a:t>
            </a:r>
            <a:r>
              <a:rPr lang="en-US" dirty="0" smtClean="0"/>
              <a:t> </a:t>
            </a:r>
            <a:r>
              <a:rPr lang="en-US" dirty="0" err="1" smtClean="0"/>
              <a:t>ispitivanje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sr-Latn-RS" dirty="0" smtClean="0"/>
              <a:t>   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najmanje</a:t>
            </a:r>
            <a:r>
              <a:rPr lang="en-US" dirty="0" smtClean="0"/>
              <a:t> </a:t>
            </a:r>
            <a:r>
              <a:rPr lang="en-US" dirty="0" err="1" smtClean="0"/>
              <a:t>sumnje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povredu</a:t>
            </a:r>
            <a:r>
              <a:rPr lang="en-US" dirty="0" smtClean="0"/>
              <a:t> </a:t>
            </a:r>
            <a:r>
              <a:rPr lang="en-US" dirty="0" err="1" smtClean="0"/>
              <a:t>karlice</a:t>
            </a:r>
            <a:r>
              <a:rPr lang="en-US" dirty="0" smtClean="0"/>
              <a:t>,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multiplih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telu</a:t>
            </a:r>
            <a:r>
              <a:rPr lang="en-US" dirty="0" smtClean="0"/>
              <a:t> </a:t>
            </a:r>
            <a:r>
              <a:rPr lang="en-US" dirty="0" err="1" smtClean="0"/>
              <a:t>povređenog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svesti</a:t>
            </a:r>
            <a:r>
              <a:rPr lang="en-US" dirty="0" smtClean="0"/>
              <a:t>,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napraviti</a:t>
            </a:r>
            <a:r>
              <a:rPr lang="en-US" dirty="0" smtClean="0"/>
              <a:t> </a:t>
            </a:r>
            <a:r>
              <a:rPr lang="en-US" dirty="0" err="1" smtClean="0"/>
              <a:t>snimak</a:t>
            </a:r>
            <a:r>
              <a:rPr lang="en-US" dirty="0" smtClean="0"/>
              <a:t> </a:t>
            </a:r>
            <a:r>
              <a:rPr lang="en-US" dirty="0" err="1" smtClean="0"/>
              <a:t>karlice</a:t>
            </a:r>
            <a:r>
              <a:rPr lang="en-US" dirty="0" smtClean="0"/>
              <a:t>. </a:t>
            </a:r>
            <a:r>
              <a:rPr lang="en-US" dirty="0" err="1" smtClean="0"/>
              <a:t>Obično</a:t>
            </a:r>
            <a:r>
              <a:rPr lang="en-US" dirty="0" smtClean="0"/>
              <a:t> je </a:t>
            </a:r>
            <a:r>
              <a:rPr lang="en-US" dirty="0" err="1" smtClean="0"/>
              <a:t>dovoljan</a:t>
            </a:r>
            <a:r>
              <a:rPr lang="en-US" dirty="0" smtClean="0"/>
              <a:t> </a:t>
            </a:r>
            <a:r>
              <a:rPr lang="en-US" dirty="0" err="1" smtClean="0"/>
              <a:t>standardni</a:t>
            </a:r>
            <a:r>
              <a:rPr lang="en-US" dirty="0" smtClean="0"/>
              <a:t> </a:t>
            </a:r>
            <a:r>
              <a:rPr lang="en-US" dirty="0" err="1" smtClean="0"/>
              <a:t>snimak</a:t>
            </a:r>
            <a:r>
              <a:rPr lang="en-US" dirty="0" smtClean="0"/>
              <a:t> s </a:t>
            </a:r>
            <a:r>
              <a:rPr lang="en-US" dirty="0" err="1" smtClean="0"/>
              <a:t>lica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potrebi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dopuni</a:t>
            </a:r>
            <a:r>
              <a:rPr lang="en-US" dirty="0" smtClean="0"/>
              <a:t> </a:t>
            </a:r>
            <a:r>
              <a:rPr lang="en-US" dirty="0" err="1" smtClean="0"/>
              <a:t>snimkom</a:t>
            </a:r>
            <a:r>
              <a:rPr lang="en-US" dirty="0" smtClean="0"/>
              <a:t> s </a:t>
            </a:r>
            <a:r>
              <a:rPr lang="en-US" dirty="0" err="1" smtClean="0"/>
              <a:t>boka</a:t>
            </a:r>
            <a:r>
              <a:rPr lang="en-US" dirty="0" smtClean="0"/>
              <a:t> </a:t>
            </a:r>
            <a:r>
              <a:rPr lang="en-US" dirty="0" err="1" smtClean="0"/>
              <a:t>sakrokokcigealne</a:t>
            </a:r>
            <a:r>
              <a:rPr lang="en-US" dirty="0" smtClean="0"/>
              <a:t> </a:t>
            </a:r>
            <a:r>
              <a:rPr lang="en-US" dirty="0" err="1" smtClean="0"/>
              <a:t>kosti</a:t>
            </a:r>
            <a:r>
              <a:rPr lang="en-US" dirty="0" smtClean="0"/>
              <a:t>, </a:t>
            </a:r>
            <a:r>
              <a:rPr lang="en-US" dirty="0" err="1" smtClean="0"/>
              <a:t>ukoliko</a:t>
            </a:r>
            <a:r>
              <a:rPr lang="en-US" dirty="0" smtClean="0"/>
              <a:t> se </a:t>
            </a:r>
            <a:r>
              <a:rPr lang="en-US" dirty="0" err="1" smtClean="0"/>
              <a:t>sumnja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prelom</a:t>
            </a:r>
            <a:r>
              <a:rPr lang="en-US" dirty="0" smtClean="0"/>
              <a:t> </a:t>
            </a:r>
            <a:r>
              <a:rPr lang="en-US" dirty="0" err="1" smtClean="0"/>
              <a:t>krsne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repne</a:t>
            </a:r>
            <a:r>
              <a:rPr lang="en-US" dirty="0" smtClean="0"/>
              <a:t> </a:t>
            </a:r>
            <a:r>
              <a:rPr lang="en-US" dirty="0" err="1" smtClean="0"/>
              <a:t>kosti</a:t>
            </a:r>
            <a:r>
              <a:rPr lang="en-US" dirty="0" smtClean="0"/>
              <a:t>.</a:t>
            </a:r>
            <a:endParaRPr lang="sr-Latn-RS" dirty="0" smtClean="0"/>
          </a:p>
          <a:p>
            <a:pPr>
              <a:buNone/>
            </a:pPr>
            <a:r>
              <a:rPr lang="sr-Latn-RS" dirty="0" smtClean="0"/>
              <a:t>    </a:t>
            </a:r>
            <a:r>
              <a:rPr lang="en-US" dirty="0" smtClean="0"/>
              <a:t> </a:t>
            </a:r>
            <a:r>
              <a:rPr lang="en-US" dirty="0" err="1" smtClean="0"/>
              <a:t>Spoljni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unutrašnji</a:t>
            </a:r>
            <a:r>
              <a:rPr lang="en-US" dirty="0" smtClean="0"/>
              <a:t> </a:t>
            </a:r>
            <a:r>
              <a:rPr lang="en-US" dirty="0" err="1" smtClean="0"/>
              <a:t>polukosi</a:t>
            </a:r>
            <a:r>
              <a:rPr lang="en-US" dirty="0" smtClean="0"/>
              <a:t> </a:t>
            </a:r>
            <a:r>
              <a:rPr lang="en-US" dirty="0" err="1" smtClean="0"/>
              <a:t>snimci</a:t>
            </a:r>
            <a:r>
              <a:rPr lang="en-US" dirty="0" smtClean="0"/>
              <a:t> </a:t>
            </a:r>
            <a:r>
              <a:rPr lang="en-US" dirty="0" err="1" smtClean="0"/>
              <a:t>karlice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, </a:t>
            </a:r>
            <a:r>
              <a:rPr lang="en-US" dirty="0" err="1" smtClean="0"/>
              <a:t>međutim</a:t>
            </a:r>
            <a:r>
              <a:rPr lang="en-US" dirty="0" smtClean="0"/>
              <a:t>, </a:t>
            </a:r>
            <a:r>
              <a:rPr lang="en-US" dirty="0" err="1" smtClean="0"/>
              <a:t>veći</a:t>
            </a:r>
            <a:r>
              <a:rPr lang="en-US" dirty="0" smtClean="0"/>
              <a:t> </a:t>
            </a:r>
            <a:r>
              <a:rPr lang="en-US" dirty="0" err="1" smtClean="0"/>
              <a:t>značaj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preloma</a:t>
            </a:r>
            <a:r>
              <a:rPr lang="en-US" dirty="0" smtClean="0"/>
              <a:t> </a:t>
            </a:r>
            <a:r>
              <a:rPr lang="en-US" dirty="0" err="1" smtClean="0"/>
              <a:t>acetabuluma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parcijalni-prelom-kuka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638800"/>
            <a:ext cx="15240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r-Latn-RS" dirty="0" smtClean="0"/>
              <a:t>Scintigrafsko snimanje karlice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Scintigrafsko</a:t>
            </a:r>
            <a:r>
              <a:rPr lang="en-US" dirty="0" smtClean="0"/>
              <a:t> </a:t>
            </a:r>
            <a:r>
              <a:rPr lang="en-US" dirty="0" err="1" smtClean="0"/>
              <a:t>snimanje</a:t>
            </a:r>
            <a:r>
              <a:rPr lang="en-US" dirty="0" smtClean="0"/>
              <a:t> </a:t>
            </a:r>
            <a:r>
              <a:rPr lang="en-US" dirty="0" err="1" smtClean="0"/>
              <a:t>karlice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korisno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stres</a:t>
            </a:r>
            <a:r>
              <a:rPr lang="en-US" dirty="0" smtClean="0"/>
              <a:t> </a:t>
            </a:r>
            <a:r>
              <a:rPr lang="en-US" dirty="0" err="1" smtClean="0"/>
              <a:t>preloma</a:t>
            </a:r>
            <a:r>
              <a:rPr lang="en-US" dirty="0" smtClean="0"/>
              <a:t>,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krsne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repne</a:t>
            </a:r>
            <a:r>
              <a:rPr lang="en-US" dirty="0" smtClean="0"/>
              <a:t> </a:t>
            </a:r>
            <a:r>
              <a:rPr lang="en-US" dirty="0" err="1" smtClean="0"/>
              <a:t>kosti</a:t>
            </a:r>
            <a:r>
              <a:rPr lang="en-US" dirty="0" smtClean="0"/>
              <a:t>, </a:t>
            </a:r>
            <a:r>
              <a:rPr lang="en-US" dirty="0" err="1" smtClean="0"/>
              <a:t>jer</a:t>
            </a:r>
            <a:r>
              <a:rPr lang="sr-Latn-RS" dirty="0" smtClean="0"/>
              <a:t> se</a:t>
            </a:r>
            <a:r>
              <a:rPr lang="en-US" dirty="0" smtClean="0"/>
              <a:t> </a:t>
            </a:r>
            <a:r>
              <a:rPr lang="en-US" dirty="0" err="1" smtClean="0"/>
              <a:t>ovi</a:t>
            </a:r>
            <a:r>
              <a:rPr lang="en-US" dirty="0" smtClean="0"/>
              <a:t> </a:t>
            </a:r>
            <a:r>
              <a:rPr lang="en-US" dirty="0" err="1" smtClean="0"/>
              <a:t>nekad</a:t>
            </a:r>
            <a:r>
              <a:rPr lang="en-US" dirty="0" smtClean="0"/>
              <a:t> </a:t>
            </a:r>
            <a:r>
              <a:rPr lang="en-US" dirty="0" err="1" smtClean="0"/>
              <a:t>teže</a:t>
            </a:r>
            <a:r>
              <a:rPr lang="en-US" dirty="0" smtClean="0"/>
              <a:t> </a:t>
            </a:r>
            <a:r>
              <a:rPr lang="en-US" dirty="0" err="1" smtClean="0"/>
              <a:t>dijagnostikuju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standardnim</a:t>
            </a:r>
            <a:r>
              <a:rPr lang="en-US" dirty="0" smtClean="0"/>
              <a:t> </a:t>
            </a:r>
            <a:r>
              <a:rPr lang="en-US" dirty="0" err="1" smtClean="0"/>
              <a:t>rendgenskim</a:t>
            </a:r>
            <a:r>
              <a:rPr lang="en-US" dirty="0" smtClean="0"/>
              <a:t> </a:t>
            </a:r>
            <a:r>
              <a:rPr lang="en-US" dirty="0" err="1" smtClean="0"/>
              <a:t>snimcima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Izuzetno</a:t>
            </a:r>
            <a:r>
              <a:rPr lang="en-US" dirty="0" smtClean="0"/>
              <a:t> se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koristiti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kompjuterizovana</a:t>
            </a:r>
            <a:r>
              <a:rPr lang="en-US" dirty="0" smtClean="0"/>
              <a:t> </a:t>
            </a:r>
            <a:r>
              <a:rPr lang="en-US" dirty="0" err="1" smtClean="0"/>
              <a:t>tomografija</a:t>
            </a:r>
            <a:r>
              <a:rPr lang="en-US" dirty="0" smtClean="0"/>
              <a:t> (CT),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daje</a:t>
            </a:r>
            <a:r>
              <a:rPr lang="en-US" dirty="0" smtClean="0"/>
              <a:t> </a:t>
            </a:r>
            <a:r>
              <a:rPr lang="en-US" dirty="0" err="1" smtClean="0"/>
              <a:t>izvanrednu</a:t>
            </a:r>
            <a:r>
              <a:rPr lang="en-US" dirty="0" smtClean="0"/>
              <a:t> </a:t>
            </a:r>
            <a:r>
              <a:rPr lang="en-US" dirty="0" err="1" smtClean="0"/>
              <a:t>sliku</a:t>
            </a:r>
            <a:r>
              <a:rPr lang="en-US" dirty="0" smtClean="0"/>
              <a:t> </a:t>
            </a:r>
            <a:r>
              <a:rPr lang="en-US" dirty="0" err="1" smtClean="0"/>
              <a:t>dislokacije</a:t>
            </a:r>
            <a:r>
              <a:rPr lang="en-US" dirty="0" smtClean="0"/>
              <a:t> </a:t>
            </a:r>
            <a:r>
              <a:rPr lang="en-US" dirty="0" err="1" smtClean="0"/>
              <a:t>fragmenata</a:t>
            </a:r>
            <a:r>
              <a:rPr lang="en-US" dirty="0" smtClean="0"/>
              <a:t> u </a:t>
            </a:r>
            <a:r>
              <a:rPr lang="en-US" dirty="0" err="1" smtClean="0"/>
              <a:t>horizontalnoj</a:t>
            </a:r>
            <a:r>
              <a:rPr lang="en-US" dirty="0" smtClean="0"/>
              <a:t> </a:t>
            </a:r>
            <a:r>
              <a:rPr lang="en-US" dirty="0" err="1" smtClean="0"/>
              <a:t>ravni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r-Latn-RS" dirty="0" smtClean="0"/>
              <a:t>Prelom kuka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Prelome</a:t>
            </a:r>
            <a:r>
              <a:rPr lang="en-US" dirty="0" smtClean="0"/>
              <a:t> </a:t>
            </a:r>
            <a:r>
              <a:rPr lang="en-US" dirty="0" err="1" smtClean="0"/>
              <a:t>karličnog</a:t>
            </a:r>
            <a:r>
              <a:rPr lang="en-US" dirty="0" smtClean="0"/>
              <a:t> </a:t>
            </a:r>
            <a:r>
              <a:rPr lang="en-US" dirty="0" err="1" smtClean="0"/>
              <a:t>dela</a:t>
            </a:r>
            <a:r>
              <a:rPr lang="en-US" dirty="0" smtClean="0"/>
              <a:t> </a:t>
            </a:r>
            <a:r>
              <a:rPr lang="en-US" dirty="0" err="1" smtClean="0"/>
              <a:t>tela</a:t>
            </a:r>
            <a:r>
              <a:rPr lang="en-US" dirty="0" smtClean="0"/>
              <a:t>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posmatrati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: </a:t>
            </a:r>
            <a:endParaRPr lang="sr-Latn-RS" dirty="0" smtClean="0"/>
          </a:p>
          <a:p>
            <a:r>
              <a:rPr lang="en-US" dirty="0" smtClean="0"/>
              <a:t>a) </a:t>
            </a:r>
            <a:r>
              <a:rPr lang="en-US" dirty="0" err="1" smtClean="0"/>
              <a:t>lokalizacija</a:t>
            </a:r>
            <a:r>
              <a:rPr lang="en-US" dirty="0" smtClean="0"/>
              <a:t> </a:t>
            </a:r>
            <a:r>
              <a:rPr lang="en-US" dirty="0" err="1" smtClean="0"/>
              <a:t>preloma</a:t>
            </a:r>
            <a:r>
              <a:rPr lang="en-US" dirty="0" smtClean="0"/>
              <a:t> </a:t>
            </a:r>
            <a:r>
              <a:rPr lang="en-US" dirty="0" err="1" smtClean="0"/>
              <a:t>prsten-pojas</a:t>
            </a:r>
            <a:r>
              <a:rPr lang="en-US" dirty="0" smtClean="0"/>
              <a:t>, </a:t>
            </a:r>
            <a:r>
              <a:rPr lang="en-US" dirty="0" err="1" smtClean="0"/>
              <a:t>komplikacije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funkcionalnim</a:t>
            </a:r>
            <a:r>
              <a:rPr lang="en-US" dirty="0" smtClean="0"/>
              <a:t> </a:t>
            </a:r>
            <a:r>
              <a:rPr lang="en-US" dirty="0" err="1" smtClean="0"/>
              <a:t>posledicama</a:t>
            </a:r>
            <a:r>
              <a:rPr lang="en-US" dirty="0" smtClean="0"/>
              <a:t>,</a:t>
            </a:r>
            <a:endParaRPr lang="sr-Latn-RS" dirty="0" smtClean="0"/>
          </a:p>
          <a:p>
            <a:r>
              <a:rPr lang="en-US" dirty="0" smtClean="0"/>
              <a:t> b) </a:t>
            </a:r>
            <a:r>
              <a:rPr lang="en-US" dirty="0" err="1" smtClean="0"/>
              <a:t>parcijalne</a:t>
            </a:r>
            <a:r>
              <a:rPr lang="en-US" dirty="0" smtClean="0"/>
              <a:t> </a:t>
            </a:r>
            <a:r>
              <a:rPr lang="en-US" dirty="0" err="1" smtClean="0"/>
              <a:t>frakture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ne </a:t>
            </a:r>
            <a:r>
              <a:rPr lang="en-US" dirty="0" err="1" smtClean="0"/>
              <a:t>prekidaju</a:t>
            </a:r>
            <a:r>
              <a:rPr lang="en-US" dirty="0" smtClean="0"/>
              <a:t> </a:t>
            </a:r>
            <a:r>
              <a:rPr lang="en-US" dirty="0" err="1" smtClean="0"/>
              <a:t>kontinuitet</a:t>
            </a:r>
            <a:r>
              <a:rPr lang="en-US" dirty="0" smtClean="0"/>
              <a:t> </a:t>
            </a:r>
            <a:r>
              <a:rPr lang="en-US" dirty="0" err="1" smtClean="0"/>
              <a:t>karličnog</a:t>
            </a:r>
            <a:r>
              <a:rPr lang="en-US" dirty="0" smtClean="0"/>
              <a:t> </a:t>
            </a:r>
            <a:r>
              <a:rPr lang="en-US" dirty="0" err="1" smtClean="0"/>
              <a:t>pojasa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pravilu</a:t>
            </a:r>
            <a:r>
              <a:rPr lang="en-US" dirty="0" smtClean="0"/>
              <a:t> </a:t>
            </a:r>
            <a:r>
              <a:rPr lang="en-US" dirty="0" err="1" smtClean="0"/>
              <a:t>nisu</a:t>
            </a:r>
            <a:r>
              <a:rPr lang="en-US" dirty="0" smtClean="0"/>
              <a:t> </a:t>
            </a:r>
            <a:r>
              <a:rPr lang="en-US" dirty="0" err="1" smtClean="0"/>
              <a:t>teške</a:t>
            </a:r>
            <a:r>
              <a:rPr lang="en-US" dirty="0" smtClean="0"/>
              <a:t>, </a:t>
            </a:r>
            <a:endParaRPr lang="sr-Latn-RS" dirty="0" smtClean="0"/>
          </a:p>
          <a:p>
            <a:r>
              <a:rPr lang="en-US" dirty="0" smtClean="0"/>
              <a:t>c) </a:t>
            </a:r>
            <a:r>
              <a:rPr lang="en-US" dirty="0" err="1" smtClean="0"/>
              <a:t>prelomi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zahvataju</a:t>
            </a:r>
            <a:r>
              <a:rPr lang="en-US" dirty="0" smtClean="0"/>
              <a:t> </a:t>
            </a:r>
            <a:r>
              <a:rPr lang="en-US" b="1" u="sng" dirty="0" err="1" smtClean="0"/>
              <a:t>acetabulum</a:t>
            </a:r>
            <a:r>
              <a:rPr lang="sr-Latn-RS" b="1" u="sng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posledicu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poremećaj</a:t>
            </a:r>
            <a:r>
              <a:rPr lang="en-US" dirty="0" smtClean="0"/>
              <a:t> </a:t>
            </a:r>
            <a:r>
              <a:rPr lang="en-US" dirty="0" err="1" smtClean="0"/>
              <a:t>funkcije</a:t>
            </a:r>
            <a:r>
              <a:rPr lang="en-US" dirty="0" smtClean="0"/>
              <a:t> </a:t>
            </a:r>
            <a:r>
              <a:rPr lang="en-US" dirty="0" err="1" smtClean="0"/>
              <a:t>kuka</a:t>
            </a:r>
            <a:endParaRPr lang="en-US" dirty="0"/>
          </a:p>
        </p:txBody>
      </p:sp>
      <p:pic>
        <p:nvPicPr>
          <p:cNvPr id="4" name="Picture 3" descr="prelom-kuka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19600"/>
            <a:ext cx="16002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>Karakteristični prelomi karličnog pojasa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876800"/>
          </a:xfrm>
        </p:spPr>
        <p:txBody>
          <a:bodyPr>
            <a:normAutofit fontScale="47500" lnSpcReduction="20000"/>
          </a:bodyPr>
          <a:lstStyle/>
          <a:p>
            <a:r>
              <a:rPr lang="en-US" sz="4400" b="1" dirty="0" err="1" smtClean="0"/>
              <a:t>Karakteristični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prelomi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karličnog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pojasa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su</a:t>
            </a:r>
            <a:r>
              <a:rPr lang="en-US" sz="4400" b="1" dirty="0" smtClean="0"/>
              <a:t>:</a:t>
            </a:r>
            <a:endParaRPr lang="sr-Latn-RS" sz="4400" b="1" dirty="0" smtClean="0"/>
          </a:p>
          <a:p>
            <a:endParaRPr lang="en-US" sz="4400" dirty="0" smtClean="0"/>
          </a:p>
          <a:p>
            <a:pPr>
              <a:buNone/>
            </a:pPr>
            <a:r>
              <a:rPr lang="sr-Latn-RS" sz="4400" dirty="0" smtClean="0"/>
              <a:t>      </a:t>
            </a:r>
            <a:r>
              <a:rPr lang="en-US" sz="4400" dirty="0" smtClean="0"/>
              <a:t>1. a) </a:t>
            </a:r>
            <a:r>
              <a:rPr lang="en-US" sz="4400" b="1" dirty="0" err="1" smtClean="0"/>
              <a:t>prelomi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prednjeg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luka</a:t>
            </a:r>
            <a:r>
              <a:rPr lang="en-US" sz="4400" dirty="0" smtClean="0"/>
              <a:t> </a:t>
            </a:r>
            <a:r>
              <a:rPr lang="en-US" sz="4400" dirty="0" err="1" smtClean="0"/>
              <a:t>koji</a:t>
            </a:r>
            <a:r>
              <a:rPr lang="en-US" sz="4400" dirty="0" smtClean="0"/>
              <a:t> </a:t>
            </a:r>
            <a:r>
              <a:rPr lang="en-US" sz="4400" dirty="0" err="1" smtClean="0"/>
              <a:t>su</a:t>
            </a:r>
            <a:r>
              <a:rPr lang="en-US" sz="4400" dirty="0" smtClean="0"/>
              <a:t> </a:t>
            </a:r>
            <a:r>
              <a:rPr lang="en-US" sz="4400" dirty="0" err="1" smtClean="0"/>
              <a:t>bilateralni</a:t>
            </a:r>
            <a:r>
              <a:rPr lang="en-US" sz="4400" dirty="0" smtClean="0"/>
              <a:t> </a:t>
            </a:r>
            <a:r>
              <a:rPr lang="en-US" sz="4400" dirty="0" err="1" smtClean="0"/>
              <a:t>ili</a:t>
            </a:r>
            <a:r>
              <a:rPr lang="en-US" sz="4400" dirty="0" smtClean="0"/>
              <a:t> </a:t>
            </a:r>
            <a:r>
              <a:rPr lang="en-US" sz="4400" dirty="0" err="1" smtClean="0"/>
              <a:t>unilateralni</a:t>
            </a:r>
            <a:r>
              <a:rPr lang="en-US" sz="4400" dirty="0" smtClean="0"/>
              <a:t>, </a:t>
            </a:r>
            <a:r>
              <a:rPr lang="en-US" sz="4400" dirty="0" err="1" smtClean="0"/>
              <a:t>ili</a:t>
            </a:r>
            <a:r>
              <a:rPr lang="en-US" sz="4400" dirty="0" smtClean="0"/>
              <a:t> </a:t>
            </a:r>
            <a:r>
              <a:rPr lang="en-US" sz="4400" dirty="0" err="1" smtClean="0"/>
              <a:t>disrupcija</a:t>
            </a:r>
            <a:r>
              <a:rPr lang="en-US" sz="4400" dirty="0" smtClean="0"/>
              <a:t> </a:t>
            </a:r>
            <a:r>
              <a:rPr lang="en-US" sz="4400" b="1" dirty="0" err="1" smtClean="0"/>
              <a:t>simfize</a:t>
            </a:r>
            <a:r>
              <a:rPr lang="en-US" sz="4400" dirty="0" smtClean="0"/>
              <a:t>. </a:t>
            </a:r>
            <a:r>
              <a:rPr lang="en-US" sz="4400" dirty="0" err="1" smtClean="0"/>
              <a:t>Nema</a:t>
            </a:r>
            <a:r>
              <a:rPr lang="en-US" sz="4400" dirty="0" smtClean="0"/>
              <a:t> </a:t>
            </a:r>
            <a:r>
              <a:rPr lang="en-US" sz="4400" dirty="0" err="1" smtClean="0"/>
              <a:t>velikih</a:t>
            </a:r>
            <a:r>
              <a:rPr lang="en-US" sz="4400" dirty="0" smtClean="0"/>
              <a:t> </a:t>
            </a:r>
            <a:r>
              <a:rPr lang="en-US" sz="4400" dirty="0" err="1" smtClean="0"/>
              <a:t>dislokacija</a:t>
            </a:r>
            <a:r>
              <a:rPr lang="en-US" sz="4400" dirty="0" smtClean="0"/>
              <a:t> </a:t>
            </a:r>
            <a:r>
              <a:rPr lang="en-US" sz="4400" dirty="0" err="1" smtClean="0"/>
              <a:t>i</a:t>
            </a:r>
            <a:r>
              <a:rPr lang="en-US" sz="4400" dirty="0" smtClean="0"/>
              <a:t> </a:t>
            </a:r>
            <a:r>
              <a:rPr lang="en-US" sz="4400" dirty="0" err="1" smtClean="0"/>
              <a:t>nema</a:t>
            </a:r>
            <a:r>
              <a:rPr lang="en-US" sz="4400" dirty="0" smtClean="0"/>
              <a:t> </a:t>
            </a:r>
            <a:r>
              <a:rPr lang="en-US" sz="4400" dirty="0" err="1" smtClean="0"/>
              <a:t>skraćenje</a:t>
            </a:r>
            <a:r>
              <a:rPr lang="en-US" sz="4400" dirty="0" smtClean="0"/>
              <a:t> </a:t>
            </a:r>
            <a:r>
              <a:rPr lang="en-US" sz="4400" dirty="0" err="1" smtClean="0"/>
              <a:t>ekstremiteta</a:t>
            </a:r>
            <a:r>
              <a:rPr lang="en-US" sz="4400" dirty="0" smtClean="0"/>
              <a:t> </a:t>
            </a:r>
            <a:r>
              <a:rPr lang="en-US" sz="4400" dirty="0" err="1" smtClean="0"/>
              <a:t>sa</a:t>
            </a:r>
            <a:r>
              <a:rPr lang="en-US" sz="4400" dirty="0" smtClean="0"/>
              <a:t> </a:t>
            </a:r>
            <a:r>
              <a:rPr lang="en-US" sz="4400" dirty="0" err="1" smtClean="0"/>
              <a:t>te</a:t>
            </a:r>
            <a:r>
              <a:rPr lang="en-US" sz="4400" dirty="0" smtClean="0"/>
              <a:t> </a:t>
            </a:r>
            <a:r>
              <a:rPr lang="en-US" sz="4400" dirty="0" err="1" smtClean="0"/>
              <a:t>strane</a:t>
            </a:r>
            <a:endParaRPr lang="sr-Latn-RS" sz="4400" dirty="0" smtClean="0"/>
          </a:p>
          <a:p>
            <a:pPr>
              <a:buNone/>
            </a:pP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b) </a:t>
            </a:r>
            <a:r>
              <a:rPr lang="en-US" sz="4400" b="1" dirty="0" err="1" smtClean="0"/>
              <a:t>prelomi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prednjeg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i</a:t>
            </a:r>
            <a:r>
              <a:rPr lang="en-US" sz="4400" b="1" dirty="0" smtClean="0"/>
              <a:t> </a:t>
            </a:r>
            <a:r>
              <a:rPr lang="en-US" sz="4400" b="1" dirty="0" err="1" smtClean="0"/>
              <a:t>zadnjeg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luka</a:t>
            </a:r>
            <a:r>
              <a:rPr lang="en-US" sz="4400" dirty="0" smtClean="0"/>
              <a:t>: to je </a:t>
            </a:r>
            <a:r>
              <a:rPr lang="en-US" sz="4400" dirty="0" err="1" smtClean="0"/>
              <a:t>dupli</a:t>
            </a:r>
            <a:r>
              <a:rPr lang="en-US" sz="4400" dirty="0" smtClean="0"/>
              <a:t> </a:t>
            </a:r>
            <a:r>
              <a:rPr lang="en-US" sz="4400" dirty="0" err="1" smtClean="0"/>
              <a:t>vertikalni</a:t>
            </a:r>
            <a:r>
              <a:rPr lang="en-US" sz="4400" dirty="0" smtClean="0"/>
              <a:t> </a:t>
            </a:r>
            <a:r>
              <a:rPr lang="en-US" sz="4400" dirty="0" err="1" smtClean="0"/>
              <a:t>prelom</a:t>
            </a:r>
            <a:r>
              <a:rPr lang="en-US" sz="4400" dirty="0" smtClean="0"/>
              <a:t> </a:t>
            </a:r>
            <a:r>
              <a:rPr lang="en-US" sz="4400" dirty="0" err="1" smtClean="0"/>
              <a:t>po</a:t>
            </a:r>
            <a:r>
              <a:rPr lang="en-US" sz="4400" dirty="0" smtClean="0"/>
              <a:t> </a:t>
            </a:r>
            <a:r>
              <a:rPr lang="en-US" sz="4400" i="1" dirty="0" err="1" smtClean="0"/>
              <a:t>Malgagni</a:t>
            </a:r>
            <a:r>
              <a:rPr lang="en-US" sz="4400" dirty="0" smtClean="0"/>
              <a:t>-u. </a:t>
            </a:r>
            <a:r>
              <a:rPr lang="en-US" sz="4400" dirty="0" err="1" smtClean="0"/>
              <a:t>Napred</a:t>
            </a:r>
            <a:r>
              <a:rPr lang="en-US" sz="4400" dirty="0" smtClean="0"/>
              <a:t> </a:t>
            </a:r>
            <a:r>
              <a:rPr lang="en-US" sz="4400" dirty="0" err="1" smtClean="0"/>
              <a:t>prelom</a:t>
            </a:r>
            <a:r>
              <a:rPr lang="en-US" sz="4400" dirty="0" smtClean="0"/>
              <a:t> </a:t>
            </a:r>
            <a:r>
              <a:rPr lang="en-US" sz="4400" dirty="0" err="1" smtClean="0"/>
              <a:t>obe</a:t>
            </a:r>
            <a:r>
              <a:rPr lang="en-US" sz="4400" dirty="0" smtClean="0"/>
              <a:t> </a:t>
            </a:r>
            <a:r>
              <a:rPr lang="en-US" sz="4400" dirty="0" err="1" smtClean="0"/>
              <a:t>grane</a:t>
            </a:r>
            <a:r>
              <a:rPr lang="en-US" sz="4400" dirty="0" smtClean="0"/>
              <a:t> </a:t>
            </a:r>
            <a:r>
              <a:rPr lang="en-US" sz="4400" dirty="0" err="1" smtClean="0"/>
              <a:t>pubične</a:t>
            </a:r>
            <a:r>
              <a:rPr lang="en-US" sz="4400" dirty="0" smtClean="0"/>
              <a:t> </a:t>
            </a:r>
            <a:r>
              <a:rPr lang="en-US" sz="4400" dirty="0" err="1" smtClean="0"/>
              <a:t>kosti</a:t>
            </a:r>
            <a:r>
              <a:rPr lang="en-US" sz="4400" dirty="0" smtClean="0"/>
              <a:t>, </a:t>
            </a:r>
            <a:r>
              <a:rPr lang="en-US" sz="4400" dirty="0" err="1" smtClean="0"/>
              <a:t>pozadi</a:t>
            </a:r>
            <a:r>
              <a:rPr lang="en-US" sz="4400" dirty="0" smtClean="0"/>
              <a:t> </a:t>
            </a:r>
            <a:r>
              <a:rPr lang="en-US" sz="4400" dirty="0" err="1" smtClean="0"/>
              <a:t>obično</a:t>
            </a:r>
            <a:r>
              <a:rPr lang="en-US" sz="4400" dirty="0" smtClean="0"/>
              <a:t> </a:t>
            </a:r>
            <a:r>
              <a:rPr lang="en-US" sz="4400" dirty="0" err="1" smtClean="0"/>
              <a:t>sa</a:t>
            </a:r>
            <a:r>
              <a:rPr lang="en-US" sz="4400" dirty="0" smtClean="0"/>
              <a:t> </a:t>
            </a:r>
            <a:r>
              <a:rPr lang="en-US" sz="4400" dirty="0" err="1" smtClean="0"/>
              <a:t>iste</a:t>
            </a:r>
            <a:r>
              <a:rPr lang="en-US" sz="4400" dirty="0" smtClean="0"/>
              <a:t> </a:t>
            </a:r>
            <a:r>
              <a:rPr lang="en-US" sz="4400" dirty="0" err="1" smtClean="0"/>
              <a:t>strane</a:t>
            </a:r>
            <a:r>
              <a:rPr lang="en-US" sz="4400" dirty="0" smtClean="0"/>
              <a:t> </a:t>
            </a:r>
            <a:r>
              <a:rPr lang="en-US" sz="4400" dirty="0" err="1" smtClean="0"/>
              <a:t>prelomi</a:t>
            </a:r>
            <a:r>
              <a:rPr lang="en-US" sz="4400" dirty="0" smtClean="0"/>
              <a:t> u </a:t>
            </a:r>
            <a:r>
              <a:rPr lang="en-US" sz="4400" dirty="0" err="1" smtClean="0"/>
              <a:t>blizini</a:t>
            </a:r>
            <a:r>
              <a:rPr lang="en-US" sz="4400" dirty="0" smtClean="0"/>
              <a:t> </a:t>
            </a:r>
            <a:r>
              <a:rPr lang="en-US" sz="4400" dirty="0" err="1" smtClean="0"/>
              <a:t>sakroiliačnog</a:t>
            </a:r>
            <a:r>
              <a:rPr lang="en-US" sz="4400" dirty="0" smtClean="0"/>
              <a:t> </a:t>
            </a:r>
            <a:r>
              <a:rPr lang="en-US" sz="4400" dirty="0" err="1" smtClean="0"/>
              <a:t>zgloba</a:t>
            </a:r>
            <a:r>
              <a:rPr lang="en-US" sz="4400" dirty="0" smtClean="0"/>
              <a:t>. </a:t>
            </a:r>
            <a:r>
              <a:rPr lang="en-US" sz="4400" dirty="0" err="1" smtClean="0"/>
              <a:t>Ekivalenat</a:t>
            </a:r>
            <a:r>
              <a:rPr lang="en-US" sz="4400" dirty="0" smtClean="0"/>
              <a:t> je </a:t>
            </a:r>
            <a:r>
              <a:rPr lang="en-US" sz="4400" dirty="0" err="1" smtClean="0"/>
              <a:t>luksacija</a:t>
            </a:r>
            <a:r>
              <a:rPr lang="en-US" sz="4400" dirty="0" smtClean="0"/>
              <a:t> </a:t>
            </a:r>
            <a:r>
              <a:rPr lang="en-US" sz="4400" dirty="0" err="1" smtClean="0"/>
              <a:t>sakroilijačnog</a:t>
            </a:r>
            <a:r>
              <a:rPr lang="en-US" sz="4400" dirty="0" smtClean="0"/>
              <a:t> </a:t>
            </a:r>
            <a:r>
              <a:rPr lang="en-US" sz="4400" dirty="0" err="1" smtClean="0"/>
              <a:t>zgloba</a:t>
            </a:r>
            <a:r>
              <a:rPr lang="en-US" sz="4400" dirty="0" smtClean="0"/>
              <a:t>. </a:t>
            </a:r>
            <a:endParaRPr lang="sr-Latn-RS" sz="4400" dirty="0" smtClean="0"/>
          </a:p>
          <a:p>
            <a:pPr>
              <a:buNone/>
            </a:pPr>
            <a:endParaRPr lang="sr-Latn-RS" sz="4400" dirty="0" smtClean="0"/>
          </a:p>
          <a:p>
            <a:pPr>
              <a:buNone/>
            </a:pPr>
            <a:r>
              <a:rPr lang="sr-Latn-RS" sz="4400" dirty="0" smtClean="0"/>
              <a:t>     </a:t>
            </a:r>
            <a:r>
              <a:rPr lang="en-US" sz="4400" dirty="0" smtClean="0"/>
              <a:t>U </a:t>
            </a:r>
            <a:r>
              <a:rPr lang="en-US" sz="4400" dirty="0" err="1" smtClean="0"/>
              <a:t>oba</a:t>
            </a:r>
            <a:r>
              <a:rPr lang="en-US" sz="4400" dirty="0" smtClean="0"/>
              <a:t> </a:t>
            </a:r>
            <a:r>
              <a:rPr lang="en-US" sz="4400" dirty="0" err="1" smtClean="0"/>
              <a:t>slučaja</a:t>
            </a:r>
            <a:r>
              <a:rPr lang="en-US" sz="4400" dirty="0" smtClean="0"/>
              <a:t> </a:t>
            </a:r>
            <a:r>
              <a:rPr lang="en-US" sz="4400" dirty="0" err="1" smtClean="0"/>
              <a:t>sledi</a:t>
            </a:r>
            <a:r>
              <a:rPr lang="en-US" sz="4400" dirty="0" smtClean="0"/>
              <a:t> </a:t>
            </a:r>
            <a:r>
              <a:rPr lang="en-US" sz="4400" dirty="0" err="1" smtClean="0"/>
              <a:t>otvaranje</a:t>
            </a:r>
            <a:r>
              <a:rPr lang="en-US" sz="4400" dirty="0" smtClean="0"/>
              <a:t> </a:t>
            </a:r>
            <a:r>
              <a:rPr lang="en-US" sz="4400" dirty="0" err="1" smtClean="0"/>
              <a:t>ilijačne</a:t>
            </a:r>
            <a:r>
              <a:rPr lang="en-US" sz="4400" dirty="0" smtClean="0"/>
              <a:t> </a:t>
            </a:r>
            <a:r>
              <a:rPr lang="en-US" sz="4400" dirty="0" err="1" smtClean="0"/>
              <a:t>kosti</a:t>
            </a:r>
            <a:r>
              <a:rPr lang="en-US" sz="4400" dirty="0" smtClean="0"/>
              <a:t> u </a:t>
            </a:r>
            <a:r>
              <a:rPr lang="en-US" sz="4400" dirty="0" err="1" smtClean="0"/>
              <a:t>polje</a:t>
            </a:r>
            <a:r>
              <a:rPr lang="en-US" sz="4400" dirty="0" smtClean="0"/>
              <a:t>, </a:t>
            </a:r>
            <a:r>
              <a:rPr lang="en-US" sz="4400" dirty="0" err="1" smtClean="0"/>
              <a:t>kao</a:t>
            </a:r>
            <a:r>
              <a:rPr lang="en-US" sz="4400" dirty="0" smtClean="0"/>
              <a:t> </a:t>
            </a:r>
            <a:r>
              <a:rPr lang="en-US" sz="4400" dirty="0" err="1" smtClean="0"/>
              <a:t>i</a:t>
            </a:r>
            <a:r>
              <a:rPr lang="en-US" sz="4400" dirty="0" smtClean="0"/>
              <a:t> </a:t>
            </a:r>
            <a:r>
              <a:rPr lang="en-US" sz="4400" dirty="0" err="1" smtClean="0"/>
              <a:t>proksimalna</a:t>
            </a:r>
            <a:r>
              <a:rPr lang="en-US" sz="4400" dirty="0" smtClean="0"/>
              <a:t> </a:t>
            </a:r>
            <a:r>
              <a:rPr lang="en-US" sz="4400" dirty="0" err="1" smtClean="0"/>
              <a:t>migracija</a:t>
            </a:r>
            <a:r>
              <a:rPr lang="en-US" sz="4400" dirty="0" smtClean="0"/>
              <a:t> </a:t>
            </a:r>
            <a:r>
              <a:rPr lang="en-US" sz="4400" dirty="0" err="1" smtClean="0"/>
              <a:t>sa</a:t>
            </a:r>
            <a:r>
              <a:rPr lang="en-US" sz="4400" dirty="0" smtClean="0"/>
              <a:t> </a:t>
            </a:r>
            <a:r>
              <a:rPr lang="en-US" sz="4400" dirty="0" err="1" smtClean="0"/>
              <a:t>skraćenjem</a:t>
            </a:r>
            <a:r>
              <a:rPr lang="en-US" sz="4400" dirty="0" smtClean="0"/>
              <a:t> </a:t>
            </a:r>
            <a:r>
              <a:rPr lang="en-US" sz="4400" dirty="0" err="1" smtClean="0"/>
              <a:t>noge</a:t>
            </a:r>
            <a:r>
              <a:rPr lang="en-US" sz="4400" dirty="0" smtClean="0"/>
              <a:t>, </a:t>
            </a:r>
            <a:r>
              <a:rPr lang="en-US" sz="4400" dirty="0" err="1" smtClean="0"/>
              <a:t>prateći</a:t>
            </a:r>
            <a:r>
              <a:rPr lang="en-US" sz="4400" dirty="0" smtClean="0"/>
              <a:t> </a:t>
            </a:r>
            <a:r>
              <a:rPr lang="en-US" sz="4400" dirty="0" err="1" smtClean="0"/>
              <a:t>poremećaji</a:t>
            </a:r>
            <a:r>
              <a:rPr lang="en-US" sz="4400" dirty="0" smtClean="0"/>
              <a:t> </a:t>
            </a:r>
            <a:r>
              <a:rPr lang="en-US" sz="4400" dirty="0" err="1" smtClean="0"/>
              <a:t>ovih</a:t>
            </a:r>
            <a:r>
              <a:rPr lang="en-US" sz="4400" dirty="0" smtClean="0"/>
              <a:t> </a:t>
            </a:r>
            <a:r>
              <a:rPr lang="en-US" sz="4400" dirty="0" err="1" smtClean="0"/>
              <a:t>povreda</a:t>
            </a:r>
            <a:r>
              <a:rPr lang="en-US" sz="4400" dirty="0" smtClean="0"/>
              <a:t> </a:t>
            </a:r>
            <a:r>
              <a:rPr lang="en-US" sz="4400" dirty="0" err="1" smtClean="0"/>
              <a:t>su</a:t>
            </a:r>
            <a:r>
              <a:rPr lang="en-US" sz="4400" dirty="0" smtClean="0"/>
              <a:t>: </a:t>
            </a:r>
            <a:r>
              <a:rPr lang="en-US" sz="4400" dirty="0" err="1" smtClean="0"/>
              <a:t>šok</a:t>
            </a:r>
            <a:r>
              <a:rPr lang="en-US" sz="4400" dirty="0" smtClean="0"/>
              <a:t>, </a:t>
            </a:r>
            <a:r>
              <a:rPr lang="en-US" sz="4400" dirty="0" err="1" smtClean="0"/>
              <a:t>povreda</a:t>
            </a:r>
            <a:r>
              <a:rPr lang="en-US" sz="4400" dirty="0" smtClean="0"/>
              <a:t> </a:t>
            </a:r>
            <a:r>
              <a:rPr lang="en-US" sz="4400" dirty="0" err="1" smtClean="0"/>
              <a:t>abdominalnih</a:t>
            </a:r>
            <a:r>
              <a:rPr lang="en-US" sz="4400" dirty="0" smtClean="0"/>
              <a:t> </a:t>
            </a:r>
            <a:r>
              <a:rPr lang="en-US" sz="4400" dirty="0" err="1" smtClean="0"/>
              <a:t>organa</a:t>
            </a:r>
            <a:r>
              <a:rPr lang="en-US" sz="4400" dirty="0" smtClean="0"/>
              <a:t>, </a:t>
            </a:r>
            <a:r>
              <a:rPr lang="en-US" sz="4400" dirty="0" err="1" smtClean="0"/>
              <a:t>pojava</a:t>
            </a:r>
            <a:r>
              <a:rPr lang="en-US" sz="4400" dirty="0" smtClean="0"/>
              <a:t> </a:t>
            </a:r>
            <a:r>
              <a:rPr lang="en-US" sz="4400" dirty="0" err="1" smtClean="0"/>
              <a:t>velikih</a:t>
            </a:r>
            <a:r>
              <a:rPr lang="en-US" sz="4400" dirty="0" smtClean="0"/>
              <a:t> hematoma - </a:t>
            </a:r>
            <a:r>
              <a:rPr lang="en-US" sz="4400" dirty="0" err="1" smtClean="0"/>
              <a:t>pojava</a:t>
            </a:r>
            <a:r>
              <a:rPr lang="en-US" sz="4400" dirty="0" smtClean="0"/>
              <a:t> </a:t>
            </a:r>
            <a:r>
              <a:rPr lang="en-US" sz="4400" dirty="0" err="1" smtClean="0"/>
              <a:t>velikih</a:t>
            </a:r>
            <a:r>
              <a:rPr lang="en-US" sz="4400" dirty="0" smtClean="0"/>
              <a:t> hematoma </a:t>
            </a:r>
            <a:r>
              <a:rPr lang="en-US" sz="4400" dirty="0" err="1" smtClean="0"/>
              <a:t>i</a:t>
            </a:r>
            <a:r>
              <a:rPr lang="en-US" sz="4400" dirty="0" smtClean="0"/>
              <a:t> </a:t>
            </a:r>
            <a:r>
              <a:rPr lang="en-US" sz="4400" dirty="0" err="1" smtClean="0"/>
              <a:t>lezije</a:t>
            </a:r>
            <a:r>
              <a:rPr lang="en-US" sz="4400" dirty="0" smtClean="0"/>
              <a:t> </a:t>
            </a:r>
            <a:r>
              <a:rPr lang="en-US" sz="4400" dirty="0" err="1" smtClean="0"/>
              <a:t>urinarnog</a:t>
            </a:r>
            <a:r>
              <a:rPr lang="en-US" sz="4400" dirty="0" smtClean="0"/>
              <a:t> </a:t>
            </a:r>
            <a:r>
              <a:rPr lang="en-US" sz="4400" dirty="0" err="1" smtClean="0"/>
              <a:t>trakta</a:t>
            </a:r>
            <a:r>
              <a:rPr lang="en-US" sz="4400" dirty="0" smtClean="0"/>
              <a:t> (</a:t>
            </a:r>
            <a:r>
              <a:rPr lang="en-US" sz="4400" dirty="0" err="1" smtClean="0"/>
              <a:t>vesica</a:t>
            </a:r>
            <a:r>
              <a:rPr lang="en-US" sz="4400" dirty="0" smtClean="0"/>
              <a:t> </a:t>
            </a:r>
            <a:r>
              <a:rPr lang="en-US" sz="4400" dirty="0" err="1" smtClean="0"/>
              <a:t>urinaria</a:t>
            </a:r>
            <a:r>
              <a:rPr lang="en-US" sz="4400" dirty="0" smtClean="0"/>
              <a:t>, </a:t>
            </a:r>
            <a:r>
              <a:rPr lang="en-US" sz="4400" dirty="0" err="1" smtClean="0"/>
              <a:t>česta</a:t>
            </a:r>
            <a:r>
              <a:rPr lang="en-US" sz="4400" dirty="0" smtClean="0"/>
              <a:t> </a:t>
            </a:r>
            <a:r>
              <a:rPr lang="en-US" sz="4400" dirty="0" err="1" smtClean="0"/>
              <a:t>uretra</a:t>
            </a:r>
            <a:r>
              <a:rPr lang="en-US" sz="4400" dirty="0" smtClean="0"/>
              <a:t>) </a:t>
            </a:r>
            <a:br>
              <a:rPr lang="en-US" sz="4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>Karakteristični prelomi karličnog pojasa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r-Latn-RS" dirty="0" smtClean="0"/>
              <a:t>    </a:t>
            </a:r>
            <a:r>
              <a:rPr lang="en-US" dirty="0" smtClean="0"/>
              <a:t>2. </a:t>
            </a:r>
            <a:r>
              <a:rPr lang="en-US" dirty="0" err="1" smtClean="0"/>
              <a:t>Parcijalni</a:t>
            </a:r>
            <a:r>
              <a:rPr lang="en-US" dirty="0" smtClean="0"/>
              <a:t> </a:t>
            </a:r>
            <a:r>
              <a:rPr lang="en-US" dirty="0" err="1" smtClean="0"/>
              <a:t>prelomi</a:t>
            </a:r>
            <a:r>
              <a:rPr lang="en-US" dirty="0" smtClean="0"/>
              <a:t> </a:t>
            </a:r>
            <a:r>
              <a:rPr lang="en-US" dirty="0" err="1" smtClean="0"/>
              <a:t>kuka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:  </a:t>
            </a:r>
            <a:endParaRPr lang="sr-Latn-R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a) </a:t>
            </a:r>
            <a:r>
              <a:rPr lang="en-US" dirty="0" err="1" smtClean="0"/>
              <a:t>prelomi</a:t>
            </a:r>
            <a:r>
              <a:rPr lang="en-US" dirty="0" smtClean="0"/>
              <a:t> spine </a:t>
            </a:r>
            <a:r>
              <a:rPr lang="en-US" dirty="0" err="1" smtClean="0"/>
              <a:t>iliace</a:t>
            </a:r>
            <a:r>
              <a:rPr lang="en-US" dirty="0" smtClean="0"/>
              <a:t> anterior superior (</a:t>
            </a:r>
            <a:r>
              <a:rPr lang="en-US" dirty="0" err="1" smtClean="0"/>
              <a:t>direkna</a:t>
            </a:r>
            <a:r>
              <a:rPr lang="en-US" dirty="0" smtClean="0"/>
              <a:t> trauma </a:t>
            </a:r>
            <a:r>
              <a:rPr lang="en-US" dirty="0" err="1" smtClean="0"/>
              <a:t>ili</a:t>
            </a:r>
            <a:r>
              <a:rPr lang="en-US" dirty="0" smtClean="0"/>
              <a:t> </a:t>
            </a:r>
            <a:r>
              <a:rPr lang="en-US" b="1" dirty="0" err="1" smtClean="0"/>
              <a:t>kontrakcija</a:t>
            </a:r>
            <a:r>
              <a:rPr lang="en-US" b="1" dirty="0" smtClean="0"/>
              <a:t> </a:t>
            </a:r>
            <a:r>
              <a:rPr lang="en-US" b="1" dirty="0" err="1" smtClean="0"/>
              <a:t>muskulature</a:t>
            </a:r>
            <a:r>
              <a:rPr lang="en-US" dirty="0" smtClean="0"/>
              <a:t>) </a:t>
            </a:r>
            <a:br>
              <a:rPr lang="en-US" dirty="0" smtClean="0"/>
            </a:br>
            <a:r>
              <a:rPr lang="en-US" dirty="0" smtClean="0"/>
              <a:t>b) </a:t>
            </a:r>
            <a:r>
              <a:rPr lang="en-US" dirty="0" err="1" smtClean="0"/>
              <a:t>prelomi</a:t>
            </a:r>
            <a:r>
              <a:rPr lang="en-US" dirty="0" smtClean="0"/>
              <a:t> spine </a:t>
            </a:r>
            <a:r>
              <a:rPr lang="en-US" dirty="0" err="1" smtClean="0"/>
              <a:t>iliace</a:t>
            </a:r>
            <a:r>
              <a:rPr lang="en-US" dirty="0" smtClean="0"/>
              <a:t> anterior inferior, </a:t>
            </a:r>
            <a:br>
              <a:rPr lang="en-US" dirty="0" smtClean="0"/>
            </a:br>
            <a:r>
              <a:rPr lang="en-US" dirty="0" smtClean="0"/>
              <a:t>c) </a:t>
            </a:r>
            <a:r>
              <a:rPr lang="en-US" dirty="0" err="1" smtClean="0"/>
              <a:t>prelomi</a:t>
            </a:r>
            <a:r>
              <a:rPr lang="en-US" dirty="0" smtClean="0"/>
              <a:t> </a:t>
            </a:r>
            <a:r>
              <a:rPr lang="en-US" dirty="0" err="1" smtClean="0"/>
              <a:t>zadnjih</a:t>
            </a:r>
            <a:r>
              <a:rPr lang="en-US" dirty="0" smtClean="0"/>
              <a:t> </a:t>
            </a:r>
            <a:r>
              <a:rPr lang="en-US" dirty="0" err="1" smtClean="0"/>
              <a:t>ilijačnih</a:t>
            </a:r>
            <a:r>
              <a:rPr lang="en-US" dirty="0" smtClean="0"/>
              <a:t> </a:t>
            </a:r>
            <a:r>
              <a:rPr lang="en-US" dirty="0" err="1" smtClean="0"/>
              <a:t>bodlji</a:t>
            </a:r>
            <a:r>
              <a:rPr lang="en-US" dirty="0" smtClean="0"/>
              <a:t>, </a:t>
            </a:r>
            <a:br>
              <a:rPr lang="en-US" dirty="0" smtClean="0"/>
            </a:br>
            <a:r>
              <a:rPr lang="en-US" dirty="0" smtClean="0"/>
              <a:t>d) </a:t>
            </a:r>
            <a:r>
              <a:rPr lang="en-US" dirty="0" err="1" smtClean="0"/>
              <a:t>prelomi</a:t>
            </a:r>
            <a:r>
              <a:rPr lang="en-US" dirty="0" smtClean="0"/>
              <a:t> </a:t>
            </a:r>
            <a:r>
              <a:rPr lang="en-US" dirty="0" err="1" smtClean="0"/>
              <a:t>ilijačnih</a:t>
            </a:r>
            <a:r>
              <a:rPr lang="en-US" dirty="0" smtClean="0"/>
              <a:t> </a:t>
            </a:r>
            <a:r>
              <a:rPr lang="en-US" dirty="0" err="1" smtClean="0"/>
              <a:t>grebena</a:t>
            </a:r>
            <a:r>
              <a:rPr lang="en-US" dirty="0" smtClean="0"/>
              <a:t>, </a:t>
            </a:r>
            <a:br>
              <a:rPr lang="en-US" dirty="0" smtClean="0"/>
            </a:br>
            <a:r>
              <a:rPr lang="en-US" dirty="0" smtClean="0"/>
              <a:t>e) </a:t>
            </a:r>
            <a:r>
              <a:rPr lang="en-US" dirty="0" err="1" smtClean="0"/>
              <a:t>poprečni</a:t>
            </a:r>
            <a:r>
              <a:rPr lang="en-US" dirty="0" smtClean="0"/>
              <a:t> </a:t>
            </a:r>
            <a:r>
              <a:rPr lang="en-US" dirty="0" err="1" smtClean="0"/>
              <a:t>prelomi</a:t>
            </a:r>
            <a:r>
              <a:rPr lang="en-US" dirty="0" smtClean="0"/>
              <a:t> </a:t>
            </a:r>
            <a:r>
              <a:rPr lang="en-US" dirty="0" err="1" smtClean="0"/>
              <a:t>ilijačne</a:t>
            </a:r>
            <a:r>
              <a:rPr lang="en-US" dirty="0" smtClean="0"/>
              <a:t> </a:t>
            </a:r>
            <a:r>
              <a:rPr lang="en-US" dirty="0" err="1" smtClean="0"/>
              <a:t>kosti</a:t>
            </a:r>
            <a:r>
              <a:rPr lang="en-US" dirty="0" smtClean="0"/>
              <a:t>, </a:t>
            </a:r>
            <a:br>
              <a:rPr lang="en-US" dirty="0" smtClean="0"/>
            </a:br>
            <a:r>
              <a:rPr lang="en-US" dirty="0" smtClean="0"/>
              <a:t>f) </a:t>
            </a:r>
            <a:r>
              <a:rPr lang="en-US" dirty="0" err="1" smtClean="0"/>
              <a:t>izolovani</a:t>
            </a:r>
            <a:r>
              <a:rPr lang="en-US" dirty="0" smtClean="0"/>
              <a:t> </a:t>
            </a:r>
            <a:r>
              <a:rPr lang="en-US" dirty="0" err="1" smtClean="0"/>
              <a:t>prelomi</a:t>
            </a:r>
            <a:r>
              <a:rPr lang="en-US" dirty="0" smtClean="0"/>
              <a:t> </a:t>
            </a:r>
            <a:r>
              <a:rPr lang="en-US" dirty="0" err="1" smtClean="0"/>
              <a:t>išiona</a:t>
            </a:r>
            <a:r>
              <a:rPr lang="en-US" dirty="0" smtClean="0"/>
              <a:t>, </a:t>
            </a:r>
            <a:br>
              <a:rPr lang="en-US" dirty="0" smtClean="0"/>
            </a:br>
            <a:r>
              <a:rPr lang="en-US" dirty="0" smtClean="0"/>
              <a:t>g) </a:t>
            </a:r>
            <a:r>
              <a:rPr lang="en-US" dirty="0" err="1" smtClean="0"/>
              <a:t>izolovani</a:t>
            </a:r>
            <a:r>
              <a:rPr lang="en-US" dirty="0" smtClean="0"/>
              <a:t> </a:t>
            </a:r>
            <a:r>
              <a:rPr lang="en-US" dirty="0" err="1" smtClean="0"/>
              <a:t>prelomi</a:t>
            </a:r>
            <a:r>
              <a:rPr lang="en-US" dirty="0" smtClean="0"/>
              <a:t> </a:t>
            </a:r>
            <a:r>
              <a:rPr lang="en-US" dirty="0" err="1" smtClean="0"/>
              <a:t>sakruma</a:t>
            </a:r>
            <a:r>
              <a:rPr lang="en-US" dirty="0" smtClean="0"/>
              <a:t>, </a:t>
            </a:r>
            <a:br>
              <a:rPr lang="en-US" dirty="0" smtClean="0"/>
            </a:br>
            <a:r>
              <a:rPr lang="en-US" dirty="0" smtClean="0"/>
              <a:t>h) </a:t>
            </a:r>
            <a:r>
              <a:rPr lang="en-US" dirty="0" err="1" smtClean="0"/>
              <a:t>prelomi</a:t>
            </a:r>
            <a:r>
              <a:rPr lang="en-US" dirty="0" smtClean="0"/>
              <a:t> </a:t>
            </a:r>
            <a:r>
              <a:rPr lang="en-US" dirty="0" err="1" smtClean="0"/>
              <a:t>kokcigsa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752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G</a:t>
            </a:r>
            <a:r>
              <a:rPr lang="sr-Latn-RS" sz="3200" dirty="0" smtClean="0"/>
              <a:t>lavni zadatak karličnog pojasa u celini je u </a:t>
            </a:r>
            <a:r>
              <a:rPr lang="sr-Latn-RS" sz="3200" b="1" dirty="0" smtClean="0"/>
              <a:t>održavanju stabilnosti </a:t>
            </a:r>
            <a:r>
              <a:rPr lang="sr-Latn-RS" sz="3200" dirty="0" smtClean="0"/>
              <a:t>i oslonca tela naročito pri izvođenju aktivnosti trupa i donjih ekstremiteta.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sr-Latn-RS" sz="3200" dirty="0" smtClean="0"/>
              <a:t>- 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6" name="Content Placeholder 3" descr="anatomija-karlice-4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905000"/>
            <a:ext cx="6028318" cy="45259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>Karakteristični prelomi karličnog pojasa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Pubične</a:t>
            </a:r>
            <a:r>
              <a:rPr lang="en-US" dirty="0" smtClean="0"/>
              <a:t> </a:t>
            </a:r>
            <a:r>
              <a:rPr lang="en-US" dirty="0" err="1" smtClean="0"/>
              <a:t>luksacije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luksacijom</a:t>
            </a:r>
            <a:r>
              <a:rPr lang="en-US" dirty="0" smtClean="0"/>
              <a:t> </a:t>
            </a:r>
            <a:r>
              <a:rPr lang="en-US" dirty="0" err="1" smtClean="0"/>
              <a:t>sakroilijačnog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,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prelomnom</a:t>
            </a:r>
            <a:r>
              <a:rPr lang="en-US" dirty="0" smtClean="0"/>
              <a:t> </a:t>
            </a:r>
            <a:r>
              <a:rPr lang="en-US" dirty="0" err="1" smtClean="0"/>
              <a:t>crtom</a:t>
            </a:r>
            <a:r>
              <a:rPr lang="en-US" dirty="0" smtClean="0"/>
              <a:t> u </a:t>
            </a:r>
            <a:r>
              <a:rPr lang="en-US" dirty="0" err="1" smtClean="0"/>
              <a:t>blizini</a:t>
            </a:r>
            <a:r>
              <a:rPr lang="en-US" dirty="0" smtClean="0"/>
              <a:t> </a:t>
            </a:r>
            <a:r>
              <a:rPr lang="en-US" dirty="0" err="1" smtClean="0"/>
              <a:t>njega</a:t>
            </a:r>
            <a:r>
              <a:rPr lang="en-US" dirty="0" smtClean="0"/>
              <a:t> (</a:t>
            </a:r>
            <a:r>
              <a:rPr lang="en-US" dirty="0" err="1" smtClean="0"/>
              <a:t>bilo</a:t>
            </a:r>
            <a:r>
              <a:rPr lang="en-US" dirty="0" smtClean="0"/>
              <a:t> </a:t>
            </a:r>
            <a:r>
              <a:rPr lang="en-US" dirty="0" err="1" smtClean="0"/>
              <a:t>ilijačno</a:t>
            </a:r>
            <a:r>
              <a:rPr lang="en-US" dirty="0" smtClean="0"/>
              <a:t>, </a:t>
            </a:r>
            <a:r>
              <a:rPr lang="en-US" dirty="0" err="1" smtClean="0"/>
              <a:t>bilo</a:t>
            </a:r>
            <a:r>
              <a:rPr lang="en-US" dirty="0" smtClean="0"/>
              <a:t> </a:t>
            </a:r>
            <a:r>
              <a:rPr lang="en-US" dirty="0" err="1" smtClean="0"/>
              <a:t>sacralno</a:t>
            </a:r>
            <a:r>
              <a:rPr lang="en-US" dirty="0" smtClean="0"/>
              <a:t>) </a:t>
            </a:r>
            <a:r>
              <a:rPr lang="en-US" dirty="0" err="1" smtClean="0"/>
              <a:t>obeležava</a:t>
            </a:r>
            <a:r>
              <a:rPr lang="en-US" dirty="0" smtClean="0"/>
              <a:t> se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prelom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Cruvelie</a:t>
            </a:r>
            <a:r>
              <a:rPr lang="en-US" dirty="0" smtClean="0"/>
              <a:t>-u (</a:t>
            </a:r>
            <a:r>
              <a:rPr lang="en-US" dirty="0" err="1" smtClean="0"/>
              <a:t>ekvivalent</a:t>
            </a:r>
            <a:r>
              <a:rPr lang="en-US" dirty="0" smtClean="0"/>
              <a:t> je </a:t>
            </a:r>
            <a:r>
              <a:rPr lang="en-US" dirty="0" err="1" smtClean="0"/>
              <a:t>Malgagni</a:t>
            </a:r>
            <a:r>
              <a:rPr lang="en-US" dirty="0" smtClean="0"/>
              <a:t>-u). To je </a:t>
            </a:r>
            <a:r>
              <a:rPr lang="en-US" dirty="0" err="1" smtClean="0"/>
              <a:t>teška</a:t>
            </a:r>
            <a:r>
              <a:rPr lang="en-US" dirty="0" smtClean="0"/>
              <a:t> trauma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velikim</a:t>
            </a:r>
            <a:r>
              <a:rPr lang="en-US" dirty="0" smtClean="0"/>
              <a:t> </a:t>
            </a:r>
            <a:r>
              <a:rPr lang="en-US" dirty="0" err="1" smtClean="0"/>
              <a:t>posledicama</a:t>
            </a:r>
            <a:r>
              <a:rPr lang="en-US" dirty="0" smtClean="0"/>
              <a:t>.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495800"/>
            <a:ext cx="3000375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>Karakteristični prelomi karličnog pojasa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Prelomi</a:t>
            </a:r>
            <a:r>
              <a:rPr lang="en-US" dirty="0" smtClean="0"/>
              <a:t> 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zahvataju</a:t>
            </a:r>
            <a:r>
              <a:rPr lang="en-US" dirty="0" smtClean="0"/>
              <a:t> </a:t>
            </a:r>
            <a:r>
              <a:rPr lang="en-US" dirty="0" err="1" smtClean="0"/>
              <a:t>acetabulum</a:t>
            </a:r>
            <a:r>
              <a:rPr lang="en-US" dirty="0" smtClean="0"/>
              <a:t> </a:t>
            </a:r>
            <a:r>
              <a:rPr lang="en-US" dirty="0" err="1" smtClean="0"/>
              <a:t>značajni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funkcije</a:t>
            </a:r>
            <a:r>
              <a:rPr lang="en-US" dirty="0" smtClean="0"/>
              <a:t> </a:t>
            </a:r>
            <a:r>
              <a:rPr lang="en-US" b="1" dirty="0" err="1" smtClean="0"/>
              <a:t>kuka</a:t>
            </a:r>
            <a:r>
              <a:rPr lang="en-US" dirty="0" smtClean="0"/>
              <a:t> 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zahtevaju</a:t>
            </a:r>
            <a:r>
              <a:rPr lang="en-US" dirty="0" smtClean="0"/>
              <a:t> </a:t>
            </a:r>
            <a:r>
              <a:rPr lang="en-US" dirty="0" err="1" smtClean="0"/>
              <a:t>posebnu</a:t>
            </a:r>
            <a:r>
              <a:rPr lang="en-US" dirty="0" smtClean="0"/>
              <a:t> </a:t>
            </a:r>
            <a:r>
              <a:rPr lang="en-US" dirty="0" err="1" smtClean="0"/>
              <a:t>umetnost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obučenost</a:t>
            </a:r>
            <a:r>
              <a:rPr lang="en-US" dirty="0" smtClean="0"/>
              <a:t> u </a:t>
            </a:r>
            <a:r>
              <a:rPr lang="en-US" dirty="0" err="1" smtClean="0"/>
              <a:t>njihovom</a:t>
            </a:r>
            <a:r>
              <a:rPr lang="en-US" dirty="0" smtClean="0"/>
              <a:t> </a:t>
            </a:r>
            <a:r>
              <a:rPr lang="en-US" dirty="0" err="1" smtClean="0"/>
              <a:t>zbrinjavanju</a:t>
            </a:r>
            <a:r>
              <a:rPr lang="en-US" dirty="0" smtClean="0"/>
              <a:t>.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962400"/>
            <a:ext cx="2295525" cy="19907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RS" dirty="0" smtClean="0"/>
              <a:t>Povrede kuka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Bol</a:t>
            </a:r>
            <a:r>
              <a:rPr lang="en-US" dirty="0" smtClean="0"/>
              <a:t> se </a:t>
            </a:r>
            <a:r>
              <a:rPr lang="en-US" dirty="0" err="1" smtClean="0"/>
              <a:t>javlja</a:t>
            </a:r>
            <a:r>
              <a:rPr lang="en-US" dirty="0" smtClean="0"/>
              <a:t> u kuku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vreme</a:t>
            </a:r>
            <a:r>
              <a:rPr lang="en-US" dirty="0" smtClean="0"/>
              <a:t> </a:t>
            </a:r>
            <a:r>
              <a:rPr lang="en-US" dirty="0" err="1" smtClean="0"/>
              <a:t>prolazi</a:t>
            </a:r>
            <a:r>
              <a:rPr lang="en-US" dirty="0" smtClean="0"/>
              <a:t> on se </a:t>
            </a:r>
            <a:r>
              <a:rPr lang="en-US" dirty="0" err="1" smtClean="0"/>
              <a:t>pojačava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modrica</a:t>
            </a:r>
            <a:r>
              <a:rPr lang="en-US" dirty="0" smtClean="0"/>
              <a:t> se </a:t>
            </a:r>
            <a:r>
              <a:rPr lang="en-US" dirty="0" err="1" smtClean="0"/>
              <a:t>pojavljuje</a:t>
            </a:r>
            <a:r>
              <a:rPr lang="en-US" dirty="0" smtClean="0"/>
              <a:t>. Ova </a:t>
            </a:r>
            <a:r>
              <a:rPr lang="en-US" dirty="0" err="1" smtClean="0"/>
              <a:t>povreda</a:t>
            </a:r>
            <a:r>
              <a:rPr lang="en-US" dirty="0" smtClean="0"/>
              <a:t> je </a:t>
            </a:r>
            <a:r>
              <a:rPr lang="en-US" dirty="0" err="1" smtClean="0"/>
              <a:t>česta</a:t>
            </a:r>
            <a:r>
              <a:rPr lang="en-US" dirty="0" smtClean="0"/>
              <a:t> u </a:t>
            </a:r>
            <a:r>
              <a:rPr lang="en-US" dirty="0" err="1" smtClean="0"/>
              <a:t>kontaktnim</a:t>
            </a:r>
            <a:r>
              <a:rPr lang="en-US" dirty="0" smtClean="0"/>
              <a:t> </a:t>
            </a:r>
            <a:r>
              <a:rPr lang="en-US" dirty="0" err="1" smtClean="0"/>
              <a:t>sportovima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loptom</a:t>
            </a:r>
            <a:r>
              <a:rPr lang="en-US" dirty="0" smtClean="0"/>
              <a:t>, a </a:t>
            </a:r>
            <a:r>
              <a:rPr lang="en-US" dirty="0" err="1" smtClean="0"/>
              <a:t>izazvana</a:t>
            </a:r>
            <a:r>
              <a:rPr lang="en-US" dirty="0" smtClean="0"/>
              <a:t> je </a:t>
            </a:r>
            <a:r>
              <a:rPr lang="en-US" dirty="0" err="1" smtClean="0"/>
              <a:t>udarcem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padom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 </a:t>
            </a:r>
            <a:r>
              <a:rPr lang="en-US" b="1" dirty="0" err="1" smtClean="0"/>
              <a:t>kuk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4267200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r-Latn-RS" dirty="0" smtClean="0"/>
              <a:t>Postupci kod preloma kuka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Latn-RS" dirty="0" smtClean="0"/>
              <a:t>   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svih</a:t>
            </a:r>
            <a:r>
              <a:rPr lang="en-US" dirty="0" smtClean="0"/>
              <a:t> </a:t>
            </a:r>
            <a:r>
              <a:rPr lang="en-US" dirty="0" err="1" smtClean="0"/>
              <a:t>ovih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 (</a:t>
            </a:r>
            <a:r>
              <a:rPr lang="en-US" dirty="0" err="1" smtClean="0"/>
              <a:t>preloma</a:t>
            </a:r>
            <a:r>
              <a:rPr lang="en-US" dirty="0" smtClean="0"/>
              <a:t>)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veoma</a:t>
            </a:r>
            <a:r>
              <a:rPr lang="en-US" dirty="0" smtClean="0"/>
              <a:t> </a:t>
            </a:r>
            <a:r>
              <a:rPr lang="en-US" dirty="0" err="1" smtClean="0"/>
              <a:t>teške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najvažnije</a:t>
            </a:r>
            <a:r>
              <a:rPr lang="en-US" dirty="0" smtClean="0"/>
              <a:t> je: </a:t>
            </a:r>
            <a:endParaRPr lang="sr-Latn-RS" dirty="0" smtClean="0"/>
          </a:p>
          <a:p>
            <a:r>
              <a:rPr lang="en-US" dirty="0" err="1" smtClean="0"/>
              <a:t>hitan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stručni</a:t>
            </a:r>
            <a:r>
              <a:rPr lang="en-US" dirty="0" smtClean="0"/>
              <a:t> transport,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antišok</a:t>
            </a:r>
            <a:r>
              <a:rPr lang="en-US" dirty="0" smtClean="0"/>
              <a:t> </a:t>
            </a:r>
            <a:r>
              <a:rPr lang="en-US" dirty="0" err="1" smtClean="0"/>
              <a:t>terapija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nadoknadom</a:t>
            </a:r>
            <a:r>
              <a:rPr lang="en-US" dirty="0" smtClean="0"/>
              <a:t> </a:t>
            </a:r>
            <a:r>
              <a:rPr lang="en-US" dirty="0" err="1" smtClean="0"/>
              <a:t>cirkulišućeg</a:t>
            </a:r>
            <a:r>
              <a:rPr lang="en-US" dirty="0" smtClean="0"/>
              <a:t> </a:t>
            </a:r>
            <a:r>
              <a:rPr lang="en-US" dirty="0" err="1" smtClean="0"/>
              <a:t>volumena</a:t>
            </a:r>
            <a:r>
              <a:rPr lang="en-US" dirty="0" smtClean="0"/>
              <a:t>, </a:t>
            </a:r>
            <a:endParaRPr lang="sr-Latn-RS" dirty="0" smtClean="0"/>
          </a:p>
          <a:p>
            <a:r>
              <a:rPr lang="en-US" dirty="0" err="1" smtClean="0"/>
              <a:t>analgezijom</a:t>
            </a:r>
            <a:r>
              <a:rPr lang="en-US" dirty="0" smtClean="0"/>
              <a:t>,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imobilizacijom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endParaRPr lang="sr-Latn-RS" dirty="0" smtClean="0"/>
          </a:p>
          <a:p>
            <a:r>
              <a:rPr lang="en-US" dirty="0" err="1" smtClean="0"/>
              <a:t>zbrinjavanjem</a:t>
            </a:r>
            <a:r>
              <a:rPr lang="en-US" dirty="0" smtClean="0"/>
              <a:t> </a:t>
            </a:r>
            <a:r>
              <a:rPr lang="en-US" dirty="0" err="1" smtClean="0"/>
              <a:t>pratećih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.</a:t>
            </a:r>
            <a:endParaRPr lang="sr-Latn-RS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r-Latn-RS" dirty="0" smtClean="0"/>
              <a:t>Dijagnostika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Dijagnostika</a:t>
            </a:r>
            <a:r>
              <a:rPr lang="en-US" dirty="0" smtClean="0"/>
              <a:t> </a:t>
            </a:r>
            <a:r>
              <a:rPr lang="en-US" dirty="0" err="1" smtClean="0"/>
              <a:t>mora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bude</a:t>
            </a:r>
            <a:r>
              <a:rPr lang="en-US" dirty="0" smtClean="0"/>
              <a:t> </a:t>
            </a:r>
            <a:r>
              <a:rPr lang="en-US" dirty="0" err="1" smtClean="0"/>
              <a:t>brza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kraća</a:t>
            </a:r>
            <a:r>
              <a:rPr lang="en-US" dirty="0" smtClean="0"/>
              <a:t> (</a:t>
            </a:r>
            <a:r>
              <a:rPr lang="en-US" dirty="0" err="1" smtClean="0"/>
              <a:t>klinički</a:t>
            </a:r>
            <a:r>
              <a:rPr lang="en-US" dirty="0" smtClean="0"/>
              <a:t> </a:t>
            </a:r>
            <a:r>
              <a:rPr lang="en-US" dirty="0" err="1" smtClean="0"/>
              <a:t>pregled</a:t>
            </a:r>
            <a:r>
              <a:rPr lang="en-US" dirty="0" smtClean="0"/>
              <a:t>, </a:t>
            </a:r>
            <a:r>
              <a:rPr lang="en-US" dirty="0" err="1" smtClean="0"/>
              <a:t>Rtg</a:t>
            </a:r>
            <a:r>
              <a:rPr lang="en-US" dirty="0" smtClean="0"/>
              <a:t>, </a:t>
            </a:r>
            <a:r>
              <a:rPr lang="en-US" dirty="0" err="1" smtClean="0"/>
              <a:t>laboratorija</a:t>
            </a:r>
            <a:r>
              <a:rPr lang="en-US" dirty="0" smtClean="0"/>
              <a:t>), a </a:t>
            </a:r>
            <a:r>
              <a:rPr lang="en-US" dirty="0" err="1" smtClean="0"/>
              <a:t>hemostaza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imobilizacija</a:t>
            </a:r>
            <a:r>
              <a:rPr lang="en-US" dirty="0" smtClean="0"/>
              <a:t> </a:t>
            </a:r>
            <a:r>
              <a:rPr lang="en-US" dirty="0" err="1" smtClean="0"/>
              <a:t>brze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adekvantne</a:t>
            </a:r>
            <a:r>
              <a:rPr lang="en-US" dirty="0" smtClean="0"/>
              <a:t>. </a:t>
            </a:r>
            <a:r>
              <a:rPr lang="en-US" dirty="0" err="1" smtClean="0"/>
              <a:t>Ove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veoma</a:t>
            </a:r>
            <a:r>
              <a:rPr lang="en-US" dirty="0" smtClean="0"/>
              <a:t> </a:t>
            </a:r>
            <a:r>
              <a:rPr lang="en-US" dirty="0" err="1" smtClean="0"/>
              <a:t>opasne</a:t>
            </a:r>
            <a:r>
              <a:rPr lang="en-US" dirty="0" smtClean="0"/>
              <a:t>, a </a:t>
            </a:r>
            <a:r>
              <a:rPr lang="en-US" dirty="0" err="1" smtClean="0"/>
              <a:t>smrtnost</a:t>
            </a:r>
            <a:r>
              <a:rPr lang="en-US" dirty="0" smtClean="0"/>
              <a:t> se </a:t>
            </a:r>
            <a:r>
              <a:rPr lang="en-US" dirty="0" err="1" smtClean="0"/>
              <a:t>kreće</a:t>
            </a:r>
            <a:r>
              <a:rPr lang="en-US" dirty="0" smtClean="0"/>
              <a:t> </a:t>
            </a:r>
            <a:r>
              <a:rPr lang="en-US" dirty="0" err="1" smtClean="0"/>
              <a:t>oko</a:t>
            </a:r>
            <a:r>
              <a:rPr lang="en-US" dirty="0" smtClean="0"/>
              <a:t> 30%.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r-Latn-RS" dirty="0" smtClean="0"/>
              <a:t>Sindrom simfize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 </a:t>
            </a:r>
            <a:r>
              <a:rPr lang="en-US" dirty="0" err="1" smtClean="0"/>
              <a:t>predelu</a:t>
            </a:r>
            <a:r>
              <a:rPr lang="en-US" dirty="0" smtClean="0"/>
              <a:t> </a:t>
            </a:r>
            <a:r>
              <a:rPr lang="en-US" dirty="0" err="1" smtClean="0"/>
              <a:t>karlice</a:t>
            </a:r>
            <a:r>
              <a:rPr lang="en-US" dirty="0" smtClean="0"/>
              <a:t> </a:t>
            </a:r>
            <a:r>
              <a:rPr lang="en-US" dirty="0" err="1" smtClean="0"/>
              <a:t>javlja</a:t>
            </a:r>
            <a:r>
              <a:rPr lang="en-US" dirty="0" smtClean="0"/>
              <a:t> se </a:t>
            </a:r>
            <a:r>
              <a:rPr lang="en-US" dirty="0" err="1" smtClean="0"/>
              <a:t>karakteristična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 u </a:t>
            </a:r>
            <a:r>
              <a:rPr lang="en-US" dirty="0" err="1" smtClean="0"/>
              <a:t>sportskoj</a:t>
            </a:r>
            <a:r>
              <a:rPr lang="en-US" dirty="0" smtClean="0"/>
              <a:t> </a:t>
            </a:r>
            <a:r>
              <a:rPr lang="en-US" dirty="0" err="1" smtClean="0"/>
              <a:t>medicini</a:t>
            </a:r>
            <a:r>
              <a:rPr lang="en-US" dirty="0" smtClean="0"/>
              <a:t> </a:t>
            </a:r>
            <a:r>
              <a:rPr lang="en-US" dirty="0" err="1" smtClean="0"/>
              <a:t>poznata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sindrom</a:t>
            </a:r>
            <a:r>
              <a:rPr lang="en-US" dirty="0" smtClean="0"/>
              <a:t> </a:t>
            </a:r>
            <a:r>
              <a:rPr lang="en-US" dirty="0" err="1" smtClean="0"/>
              <a:t>simfize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Sindrom</a:t>
            </a:r>
            <a:r>
              <a:rPr lang="en-US" dirty="0" smtClean="0"/>
              <a:t> </a:t>
            </a:r>
            <a:r>
              <a:rPr lang="en-US" dirty="0" err="1" smtClean="0"/>
              <a:t>simfize</a:t>
            </a:r>
            <a:r>
              <a:rPr lang="en-US" dirty="0" smtClean="0"/>
              <a:t> </a:t>
            </a:r>
            <a:r>
              <a:rPr lang="en-US" dirty="0" err="1" smtClean="0"/>
              <a:t>nastaje</a:t>
            </a:r>
            <a:r>
              <a:rPr lang="en-US" dirty="0" smtClean="0"/>
              <a:t> </a:t>
            </a:r>
            <a:r>
              <a:rPr lang="en-US" dirty="0" err="1" smtClean="0"/>
              <a:t>usled</a:t>
            </a:r>
            <a:r>
              <a:rPr lang="en-US" dirty="0" smtClean="0"/>
              <a:t> </a:t>
            </a:r>
            <a:r>
              <a:rPr lang="en-US" dirty="0" err="1" smtClean="0"/>
              <a:t>preopterećenja</a:t>
            </a:r>
            <a:r>
              <a:rPr lang="en-US" dirty="0" smtClean="0"/>
              <a:t> u </a:t>
            </a:r>
            <a:r>
              <a:rPr lang="en-US" dirty="0" err="1" smtClean="0"/>
              <a:t>trenažnom</a:t>
            </a:r>
            <a:r>
              <a:rPr lang="en-US" dirty="0" smtClean="0"/>
              <a:t> </a:t>
            </a:r>
            <a:r>
              <a:rPr lang="en-US" dirty="0" err="1" smtClean="0"/>
              <a:t>procesu</a:t>
            </a:r>
            <a:r>
              <a:rPr lang="en-US" dirty="0" smtClean="0"/>
              <a:t>. </a:t>
            </a:r>
            <a:r>
              <a:rPr lang="en-US" dirty="0" err="1" smtClean="0"/>
              <a:t>Najčešće</a:t>
            </a:r>
            <a:r>
              <a:rPr lang="en-US" dirty="0" smtClean="0"/>
              <a:t> se </a:t>
            </a:r>
            <a:r>
              <a:rPr lang="en-US" dirty="0" err="1" smtClean="0"/>
              <a:t>javlja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sportista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nemaju</a:t>
            </a:r>
            <a:r>
              <a:rPr lang="en-US" dirty="0" smtClean="0"/>
              <a:t> </a:t>
            </a:r>
            <a:r>
              <a:rPr lang="en-US" dirty="0" err="1" smtClean="0"/>
              <a:t>kontinuitet</a:t>
            </a:r>
            <a:r>
              <a:rPr lang="en-US" dirty="0" smtClean="0"/>
              <a:t> u </a:t>
            </a:r>
            <a:r>
              <a:rPr lang="en-US" dirty="0" err="1" smtClean="0"/>
              <a:t>treningu</a:t>
            </a:r>
            <a:r>
              <a:rPr lang="en-US" dirty="0" smtClean="0"/>
              <a:t>, a </a:t>
            </a:r>
            <a:r>
              <a:rPr lang="en-US" dirty="0" err="1" smtClean="0"/>
              <a:t>žele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postignu</a:t>
            </a:r>
            <a:r>
              <a:rPr lang="en-US" dirty="0" smtClean="0"/>
              <a:t> </a:t>
            </a:r>
            <a:r>
              <a:rPr lang="en-US" dirty="0" err="1" smtClean="0"/>
              <a:t>dobre</a:t>
            </a:r>
            <a:r>
              <a:rPr lang="en-US" dirty="0" smtClean="0"/>
              <a:t> </a:t>
            </a:r>
            <a:r>
              <a:rPr lang="en-US" dirty="0" err="1" smtClean="0"/>
              <a:t>rezultate</a:t>
            </a:r>
            <a:r>
              <a:rPr lang="en-US" dirty="0" smtClean="0"/>
              <a:t>. </a:t>
            </a:r>
            <a:r>
              <a:rPr lang="en-US" dirty="0" err="1" smtClean="0"/>
              <a:t>Ovo</a:t>
            </a:r>
            <a:r>
              <a:rPr lang="en-US" dirty="0" smtClean="0"/>
              <a:t> </a:t>
            </a:r>
            <a:r>
              <a:rPr lang="en-US" dirty="0" err="1" smtClean="0"/>
              <a:t>bolno</a:t>
            </a:r>
            <a:r>
              <a:rPr lang="en-US" dirty="0" smtClean="0"/>
              <a:t> </a:t>
            </a:r>
            <a:r>
              <a:rPr lang="en-US" dirty="0" err="1" smtClean="0"/>
              <a:t>stanje</a:t>
            </a:r>
            <a:r>
              <a:rPr lang="en-US" dirty="0" smtClean="0"/>
              <a:t> </a:t>
            </a:r>
            <a:r>
              <a:rPr lang="en-US" dirty="0" err="1" smtClean="0"/>
              <a:t>često</a:t>
            </a:r>
            <a:r>
              <a:rPr lang="en-US" dirty="0" smtClean="0"/>
              <a:t> se </a:t>
            </a:r>
            <a:r>
              <a:rPr lang="en-US" dirty="0" err="1" smtClean="0"/>
              <a:t>javlja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fudbalera</a:t>
            </a:r>
            <a:r>
              <a:rPr lang="en-US" dirty="0" smtClean="0"/>
              <a:t> </a:t>
            </a:r>
            <a:r>
              <a:rPr lang="en-US" dirty="0" err="1" smtClean="0"/>
              <a:t>raznih</a:t>
            </a:r>
            <a:r>
              <a:rPr lang="en-US" dirty="0" smtClean="0"/>
              <a:t> </a:t>
            </a:r>
            <a:r>
              <a:rPr lang="en-US" dirty="0" err="1" smtClean="0"/>
              <a:t>kategorija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starosti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sindrom-simfiza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257175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r-Latn-RS" dirty="0" smtClean="0"/>
              <a:t>Sindrom simfize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Još</a:t>
            </a:r>
            <a:r>
              <a:rPr lang="en-US" dirty="0" smtClean="0"/>
              <a:t> 1932. </a:t>
            </a:r>
            <a:r>
              <a:rPr lang="en-US" dirty="0" err="1" smtClean="0"/>
              <a:t>godine</a:t>
            </a:r>
            <a:r>
              <a:rPr lang="en-US" dirty="0" smtClean="0"/>
              <a:t> </a:t>
            </a:r>
            <a:r>
              <a:rPr lang="en-US" i="1" dirty="0" err="1" smtClean="0"/>
              <a:t>Spinelli</a:t>
            </a:r>
            <a:r>
              <a:rPr lang="en-US" dirty="0" smtClean="0"/>
              <a:t> je </a:t>
            </a:r>
            <a:r>
              <a:rPr lang="en-US" dirty="0" err="1" smtClean="0"/>
              <a:t>primetio</a:t>
            </a:r>
            <a:r>
              <a:rPr lang="en-US" dirty="0" smtClean="0"/>
              <a:t> </a:t>
            </a:r>
            <a:r>
              <a:rPr lang="en-US" dirty="0" err="1" smtClean="0"/>
              <a:t>bolno</a:t>
            </a:r>
            <a:r>
              <a:rPr lang="en-US" dirty="0" smtClean="0"/>
              <a:t> </a:t>
            </a:r>
            <a:r>
              <a:rPr lang="en-US" dirty="0" err="1" smtClean="0"/>
              <a:t>stanje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disfunkciju</a:t>
            </a:r>
            <a:r>
              <a:rPr lang="en-US" dirty="0" smtClean="0"/>
              <a:t> </a:t>
            </a:r>
            <a:r>
              <a:rPr lang="en-US" dirty="0" err="1" smtClean="0"/>
              <a:t>femoro-ingvinalne</a:t>
            </a:r>
            <a:r>
              <a:rPr lang="en-US" dirty="0" smtClean="0"/>
              <a:t> </a:t>
            </a:r>
            <a:r>
              <a:rPr lang="en-US" dirty="0" err="1" smtClean="0"/>
              <a:t>regije</a:t>
            </a:r>
            <a:r>
              <a:rPr lang="en-US" dirty="0" smtClean="0"/>
              <a:t>. Sa </a:t>
            </a:r>
            <a:r>
              <a:rPr lang="en-US" dirty="0" err="1" smtClean="0"/>
              <a:t>profesionalizacijom</a:t>
            </a:r>
            <a:r>
              <a:rPr lang="en-US" dirty="0" smtClean="0"/>
              <a:t> </a:t>
            </a:r>
            <a:r>
              <a:rPr lang="en-US" dirty="0" err="1" smtClean="0"/>
              <a:t>sporta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uvođenjem</a:t>
            </a:r>
            <a:r>
              <a:rPr lang="en-US" dirty="0" smtClean="0"/>
              <a:t> </a:t>
            </a:r>
            <a:r>
              <a:rPr lang="en-US" dirty="0" err="1" smtClean="0"/>
              <a:t>intezivnih</a:t>
            </a:r>
            <a:r>
              <a:rPr lang="en-US" dirty="0" smtClean="0"/>
              <a:t> </a:t>
            </a:r>
            <a:r>
              <a:rPr lang="en-US" dirty="0" err="1" smtClean="0"/>
              <a:t>treninga</a:t>
            </a:r>
            <a:r>
              <a:rPr lang="en-US" dirty="0" smtClean="0"/>
              <a:t> </a:t>
            </a:r>
            <a:r>
              <a:rPr lang="en-US" dirty="0" err="1" smtClean="0"/>
              <a:t>svakodnevno</a:t>
            </a:r>
            <a:r>
              <a:rPr lang="en-US" dirty="0" smtClean="0"/>
              <a:t>,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odigravanja</a:t>
            </a:r>
            <a:r>
              <a:rPr lang="en-US" dirty="0" smtClean="0"/>
              <a:t> </a:t>
            </a:r>
            <a:r>
              <a:rPr lang="en-US" dirty="0" err="1" smtClean="0"/>
              <a:t>velikog</a:t>
            </a:r>
            <a:r>
              <a:rPr lang="en-US" dirty="0" smtClean="0"/>
              <a:t> </a:t>
            </a:r>
            <a:r>
              <a:rPr lang="en-US" dirty="0" err="1" smtClean="0"/>
              <a:t>broja</a:t>
            </a:r>
            <a:r>
              <a:rPr lang="en-US" dirty="0" smtClean="0"/>
              <a:t> </a:t>
            </a:r>
            <a:r>
              <a:rPr lang="en-US" dirty="0" err="1" smtClean="0"/>
              <a:t>utakmica</a:t>
            </a:r>
            <a:r>
              <a:rPr lang="en-US" dirty="0" smtClean="0"/>
              <a:t> u </a:t>
            </a:r>
            <a:r>
              <a:rPr lang="en-US" dirty="0" err="1" smtClean="0"/>
              <a:t>toku</a:t>
            </a:r>
            <a:r>
              <a:rPr lang="en-US" dirty="0" smtClean="0"/>
              <a:t> </a:t>
            </a:r>
            <a:r>
              <a:rPr lang="en-US" dirty="0" err="1" smtClean="0"/>
              <a:t>godine</a:t>
            </a:r>
            <a:r>
              <a:rPr lang="en-US" dirty="0" smtClean="0"/>
              <a:t>, </a:t>
            </a:r>
            <a:r>
              <a:rPr lang="en-US" dirty="0" err="1" smtClean="0"/>
              <a:t>vreme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oporavak</a:t>
            </a:r>
            <a:r>
              <a:rPr lang="en-US" dirty="0" smtClean="0"/>
              <a:t> je </a:t>
            </a:r>
            <a:r>
              <a:rPr lang="en-US" dirty="0" err="1" smtClean="0"/>
              <a:t>smanjeno</a:t>
            </a:r>
            <a:r>
              <a:rPr lang="en-US" dirty="0" smtClean="0"/>
              <a:t>,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uopšte</a:t>
            </a:r>
            <a:r>
              <a:rPr lang="en-US" dirty="0" smtClean="0"/>
              <a:t> </a:t>
            </a:r>
            <a:r>
              <a:rPr lang="en-US" dirty="0" err="1" smtClean="0"/>
              <a:t>nema</a:t>
            </a:r>
            <a:r>
              <a:rPr lang="en-US" dirty="0" smtClean="0"/>
              <a:t>, pa ova </a:t>
            </a:r>
            <a:r>
              <a:rPr lang="en-US" dirty="0" err="1" smtClean="0"/>
              <a:t>povreda</a:t>
            </a:r>
            <a:r>
              <a:rPr lang="en-US" dirty="0" smtClean="0"/>
              <a:t> </a:t>
            </a:r>
            <a:r>
              <a:rPr lang="en-US" dirty="0" err="1" smtClean="0"/>
              <a:t>postaje</a:t>
            </a:r>
            <a:r>
              <a:rPr lang="en-US" dirty="0" smtClean="0"/>
              <a:t> </a:t>
            </a:r>
            <a:r>
              <a:rPr lang="en-US" dirty="0" err="1" smtClean="0"/>
              <a:t>jedna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dominantnih</a:t>
            </a:r>
            <a:r>
              <a:rPr lang="en-US" dirty="0" smtClean="0"/>
              <a:t> u </a:t>
            </a:r>
            <a:r>
              <a:rPr lang="en-US" dirty="0" err="1" smtClean="0"/>
              <a:t>sportu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r-Latn-RS" dirty="0" smtClean="0"/>
              <a:t>Etiopatogeneza simfize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Etiopatogeneza</a:t>
            </a:r>
            <a:r>
              <a:rPr lang="en-US" dirty="0" smtClean="0"/>
              <a:t> </a:t>
            </a:r>
            <a:r>
              <a:rPr lang="en-US" dirty="0" err="1" smtClean="0"/>
              <a:t>bolnog</a:t>
            </a:r>
            <a:r>
              <a:rPr lang="en-US" dirty="0" smtClean="0"/>
              <a:t> </a:t>
            </a:r>
            <a:r>
              <a:rPr lang="en-US" dirty="0" err="1" smtClean="0"/>
              <a:t>sindroma</a:t>
            </a:r>
            <a:r>
              <a:rPr lang="en-US" dirty="0" smtClean="0"/>
              <a:t> </a:t>
            </a:r>
            <a:r>
              <a:rPr lang="en-US" dirty="0" err="1" smtClean="0"/>
              <a:t>simfize</a:t>
            </a:r>
            <a:r>
              <a:rPr lang="en-US" dirty="0" smtClean="0"/>
              <a:t> </a:t>
            </a:r>
            <a:r>
              <a:rPr lang="en-US" dirty="0" err="1" smtClean="0"/>
              <a:t>leži</a:t>
            </a:r>
            <a:r>
              <a:rPr lang="en-US" dirty="0" smtClean="0"/>
              <a:t> u </a:t>
            </a:r>
            <a:r>
              <a:rPr lang="en-US" dirty="0" err="1" smtClean="0"/>
              <a:t>konfliktu</a:t>
            </a:r>
            <a:r>
              <a:rPr lang="en-US" dirty="0" smtClean="0"/>
              <a:t>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nejednakih</a:t>
            </a:r>
            <a:r>
              <a:rPr lang="en-US" dirty="0" smtClean="0"/>
              <a:t> </a:t>
            </a:r>
            <a:r>
              <a:rPr lang="en-US" dirty="0" err="1" smtClean="0"/>
              <a:t>mišićnih</a:t>
            </a:r>
            <a:r>
              <a:rPr lang="en-US" dirty="0" smtClean="0"/>
              <a:t> </a:t>
            </a:r>
            <a:r>
              <a:rPr lang="en-US" dirty="0" err="1" smtClean="0"/>
              <a:t>snaga</a:t>
            </a:r>
            <a:r>
              <a:rPr lang="en-US" dirty="0" smtClean="0"/>
              <a:t> </a:t>
            </a:r>
            <a:r>
              <a:rPr lang="en-US" dirty="0" err="1" smtClean="0"/>
              <a:t>dveju</a:t>
            </a:r>
            <a:r>
              <a:rPr lang="en-US" dirty="0" smtClean="0"/>
              <a:t> </a:t>
            </a:r>
            <a:r>
              <a:rPr lang="en-US" dirty="0" err="1" smtClean="0"/>
              <a:t>susednih</a:t>
            </a:r>
            <a:r>
              <a:rPr lang="en-US" dirty="0" smtClean="0"/>
              <a:t> </a:t>
            </a:r>
            <a:r>
              <a:rPr lang="en-US" dirty="0" err="1" smtClean="0"/>
              <a:t>regija</a:t>
            </a:r>
            <a:r>
              <a:rPr lang="en-US" dirty="0" smtClean="0"/>
              <a:t>: </a:t>
            </a:r>
            <a:r>
              <a:rPr lang="en-US" dirty="0" err="1" smtClean="0"/>
              <a:t>trbušnog</a:t>
            </a:r>
            <a:r>
              <a:rPr lang="en-US" dirty="0" smtClean="0"/>
              <a:t> </a:t>
            </a:r>
            <a:r>
              <a:rPr lang="en-US" dirty="0" err="1" smtClean="0"/>
              <a:t>zida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donjih</a:t>
            </a:r>
            <a:r>
              <a:rPr lang="en-US" dirty="0" smtClean="0"/>
              <a:t> </a:t>
            </a:r>
            <a:r>
              <a:rPr lang="en-US" dirty="0" err="1" smtClean="0"/>
              <a:t>ekstremiteta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neadekvatnog</a:t>
            </a:r>
            <a:r>
              <a:rPr lang="en-US" dirty="0" smtClean="0"/>
              <a:t> </a:t>
            </a:r>
            <a:r>
              <a:rPr lang="en-US" dirty="0" err="1" smtClean="0"/>
              <a:t>funkcionalnog</a:t>
            </a:r>
            <a:r>
              <a:rPr lang="en-US" dirty="0" smtClean="0"/>
              <a:t> </a:t>
            </a:r>
            <a:r>
              <a:rPr lang="en-US" dirty="0" err="1" smtClean="0"/>
              <a:t>opterećenja</a:t>
            </a:r>
            <a:r>
              <a:rPr lang="en-US" dirty="0" smtClean="0"/>
              <a:t> </a:t>
            </a:r>
            <a:r>
              <a:rPr lang="en-US" dirty="0" err="1" smtClean="0"/>
              <a:t>svih</a:t>
            </a:r>
            <a:r>
              <a:rPr lang="en-US" dirty="0" smtClean="0"/>
              <a:t> </a:t>
            </a:r>
            <a:r>
              <a:rPr lang="en-US" dirty="0" err="1" smtClean="0"/>
              <a:t>mišićno-ligamentarnih</a:t>
            </a:r>
            <a:r>
              <a:rPr lang="en-US" dirty="0" smtClean="0"/>
              <a:t> </a:t>
            </a:r>
            <a:r>
              <a:rPr lang="en-US" dirty="0" err="1" smtClean="0"/>
              <a:t>insercija</a:t>
            </a:r>
            <a:r>
              <a:rPr lang="en-US" dirty="0" smtClean="0"/>
              <a:t> u </a:t>
            </a:r>
            <a:r>
              <a:rPr lang="en-US" dirty="0" err="1" smtClean="0"/>
              <a:t>predelu</a:t>
            </a:r>
            <a:r>
              <a:rPr lang="en-US" dirty="0" smtClean="0"/>
              <a:t> </a:t>
            </a:r>
            <a:r>
              <a:rPr lang="en-US" dirty="0" err="1" smtClean="0"/>
              <a:t>pubične</a:t>
            </a:r>
            <a:r>
              <a:rPr lang="en-US" dirty="0" smtClean="0"/>
              <a:t> </a:t>
            </a:r>
            <a:r>
              <a:rPr lang="en-US" dirty="0" err="1" smtClean="0"/>
              <a:t>kosti</a:t>
            </a:r>
            <a:r>
              <a:rPr lang="en-US" dirty="0" smtClean="0"/>
              <a:t> (</a:t>
            </a:r>
            <a:r>
              <a:rPr lang="en-US" dirty="0" err="1" smtClean="0"/>
              <a:t>često</a:t>
            </a:r>
            <a:r>
              <a:rPr lang="en-US" dirty="0" smtClean="0"/>
              <a:t> </a:t>
            </a:r>
            <a:r>
              <a:rPr lang="en-US" dirty="0" err="1" smtClean="0"/>
              <a:t>srećemo</a:t>
            </a:r>
            <a:r>
              <a:rPr lang="en-US" dirty="0" smtClean="0"/>
              <a:t> </a:t>
            </a:r>
            <a:r>
              <a:rPr lang="en-US" dirty="0" err="1" smtClean="0"/>
              <a:t>naziv</a:t>
            </a:r>
            <a:r>
              <a:rPr lang="en-US" dirty="0" smtClean="0"/>
              <a:t> </a:t>
            </a:r>
            <a:r>
              <a:rPr lang="en-US" dirty="0" err="1" smtClean="0"/>
              <a:t>ovog</a:t>
            </a:r>
            <a:r>
              <a:rPr lang="en-US" dirty="0" smtClean="0"/>
              <a:t> </a:t>
            </a:r>
            <a:r>
              <a:rPr lang="en-US" dirty="0" err="1" smtClean="0"/>
              <a:t>oboljenja</a:t>
            </a:r>
            <a:r>
              <a:rPr lang="en-US" dirty="0" smtClean="0"/>
              <a:t> - </a:t>
            </a:r>
            <a:r>
              <a:rPr lang="en-US" dirty="0" err="1" smtClean="0"/>
              <a:t>pubalgija</a:t>
            </a:r>
            <a:r>
              <a:rPr lang="en-US" dirty="0" smtClean="0"/>
              <a:t>). </a:t>
            </a:r>
            <a:endParaRPr lang="sr-Latn-RS" dirty="0" smtClean="0"/>
          </a:p>
          <a:p>
            <a:r>
              <a:rPr lang="en-US" dirty="0" err="1" smtClean="0"/>
              <a:t>Bolni</a:t>
            </a:r>
            <a:r>
              <a:rPr lang="en-US" dirty="0" smtClean="0"/>
              <a:t> </a:t>
            </a:r>
            <a:r>
              <a:rPr lang="en-US" dirty="0" err="1" smtClean="0"/>
              <a:t>sindrom</a:t>
            </a:r>
            <a:r>
              <a:rPr lang="en-US" dirty="0" smtClean="0"/>
              <a:t> </a:t>
            </a:r>
            <a:r>
              <a:rPr lang="en-US" dirty="0" err="1" smtClean="0"/>
              <a:t>abdomino-ingvino-femoralnog</a:t>
            </a:r>
            <a:r>
              <a:rPr lang="en-US" dirty="0" smtClean="0"/>
              <a:t> </a:t>
            </a:r>
            <a:r>
              <a:rPr lang="en-US" dirty="0" err="1" smtClean="0"/>
              <a:t>predela</a:t>
            </a:r>
            <a:r>
              <a:rPr lang="en-US" dirty="0" smtClean="0"/>
              <a:t>, „</a:t>
            </a:r>
            <a:r>
              <a:rPr lang="en-US" dirty="0" err="1" smtClean="0"/>
              <a:t>bolest</a:t>
            </a:r>
            <a:r>
              <a:rPr lang="en-US" dirty="0" smtClean="0"/>
              <a:t> </a:t>
            </a:r>
            <a:r>
              <a:rPr lang="en-US" dirty="0" err="1" smtClean="0"/>
              <a:t>napora</a:t>
            </a:r>
            <a:r>
              <a:rPr lang="en-US" dirty="0" smtClean="0"/>
              <a:t>“, u </a:t>
            </a:r>
            <a:r>
              <a:rPr lang="en-US" dirty="0" err="1" smtClean="0"/>
              <a:t>sportu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definiše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disbalans</a:t>
            </a:r>
            <a:r>
              <a:rPr lang="en-US" dirty="0" smtClean="0"/>
              <a:t> </a:t>
            </a:r>
            <a:r>
              <a:rPr lang="en-US" dirty="0" err="1" smtClean="0"/>
              <a:t>mišićnog</a:t>
            </a:r>
            <a:r>
              <a:rPr lang="en-US" dirty="0" smtClean="0"/>
              <a:t> </a:t>
            </a:r>
            <a:r>
              <a:rPr lang="en-US" dirty="0" err="1" smtClean="0"/>
              <a:t>raskršća</a:t>
            </a:r>
            <a:r>
              <a:rPr lang="en-US" dirty="0" smtClean="0"/>
              <a:t> </a:t>
            </a:r>
            <a:r>
              <a:rPr lang="en-US" dirty="0" err="1" smtClean="0"/>
              <a:t>simfize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dezekvilibrijuma</a:t>
            </a:r>
            <a:r>
              <a:rPr lang="en-US" dirty="0" smtClean="0"/>
              <a:t>,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mišićne</a:t>
            </a:r>
            <a:r>
              <a:rPr lang="en-US" dirty="0" smtClean="0"/>
              <a:t> </a:t>
            </a:r>
            <a:r>
              <a:rPr lang="en-US" dirty="0" err="1" smtClean="0"/>
              <a:t>snage</a:t>
            </a:r>
            <a:r>
              <a:rPr lang="en-US" dirty="0" smtClean="0"/>
              <a:t> </a:t>
            </a:r>
            <a:r>
              <a:rPr lang="en-US" dirty="0" err="1" smtClean="0"/>
              <a:t>trbušnog</a:t>
            </a:r>
            <a:r>
              <a:rPr lang="en-US" dirty="0" smtClean="0"/>
              <a:t> </a:t>
            </a:r>
            <a:r>
              <a:rPr lang="en-US" dirty="0" err="1" smtClean="0"/>
              <a:t>zida</a:t>
            </a:r>
            <a:r>
              <a:rPr lang="en-US" dirty="0" smtClean="0"/>
              <a:t>, </a:t>
            </a:r>
            <a:r>
              <a:rPr lang="en-US" dirty="0" err="1" smtClean="0"/>
              <a:t>njegovih</a:t>
            </a:r>
            <a:r>
              <a:rPr lang="en-US" dirty="0" smtClean="0"/>
              <a:t> </a:t>
            </a:r>
            <a:r>
              <a:rPr lang="en-US" dirty="0" err="1" smtClean="0"/>
              <a:t>slabih</a:t>
            </a:r>
            <a:r>
              <a:rPr lang="en-US" dirty="0" smtClean="0"/>
              <a:t> </a:t>
            </a:r>
            <a:r>
              <a:rPr lang="en-US" dirty="0" err="1" smtClean="0"/>
              <a:t>tački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hipertrofične</a:t>
            </a:r>
            <a:r>
              <a:rPr lang="en-US" dirty="0" smtClean="0"/>
              <a:t> </a:t>
            </a:r>
            <a:r>
              <a:rPr lang="en-US" dirty="0" err="1" smtClean="0"/>
              <a:t>muskulature</a:t>
            </a:r>
            <a:r>
              <a:rPr lang="en-US" dirty="0" smtClean="0"/>
              <a:t> </a:t>
            </a:r>
            <a:r>
              <a:rPr lang="en-US" dirty="0" err="1" smtClean="0"/>
              <a:t>donjih</a:t>
            </a:r>
            <a:r>
              <a:rPr lang="en-US" dirty="0" smtClean="0"/>
              <a:t> </a:t>
            </a:r>
            <a:r>
              <a:rPr lang="en-US" dirty="0" err="1" smtClean="0"/>
              <a:t>ekstremiteta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r-Latn-RS" dirty="0" smtClean="0"/>
              <a:t>Simptomatologija sindroma simfize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Simptomatologija</a:t>
            </a:r>
            <a:r>
              <a:rPr lang="en-US" dirty="0" smtClean="0"/>
              <a:t> </a:t>
            </a:r>
            <a:r>
              <a:rPr lang="en-US" dirty="0" err="1" smtClean="0"/>
              <a:t>sindroma</a:t>
            </a:r>
            <a:r>
              <a:rPr lang="en-US" dirty="0" smtClean="0"/>
              <a:t> </a:t>
            </a:r>
            <a:r>
              <a:rPr lang="en-US" dirty="0" err="1" smtClean="0"/>
              <a:t>simfize</a:t>
            </a:r>
            <a:r>
              <a:rPr lang="en-US" dirty="0" smtClean="0"/>
              <a:t> je </a:t>
            </a:r>
            <a:r>
              <a:rPr lang="en-US" dirty="0" err="1" smtClean="0"/>
              <a:t>karakteristična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ne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tipična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Prvi</a:t>
            </a:r>
            <a:r>
              <a:rPr lang="en-US" dirty="0" smtClean="0"/>
              <a:t> </a:t>
            </a:r>
            <a:r>
              <a:rPr lang="en-US" dirty="0" err="1" smtClean="0"/>
              <a:t>bolovi</a:t>
            </a:r>
            <a:r>
              <a:rPr lang="en-US" dirty="0" smtClean="0"/>
              <a:t> se </a:t>
            </a:r>
            <a:r>
              <a:rPr lang="en-US" dirty="0" err="1" smtClean="0"/>
              <a:t>obično</a:t>
            </a:r>
            <a:r>
              <a:rPr lang="en-US" dirty="0" smtClean="0"/>
              <a:t> </a:t>
            </a:r>
            <a:r>
              <a:rPr lang="en-US" dirty="0" err="1" smtClean="0"/>
              <a:t>javljaju</a:t>
            </a:r>
            <a:r>
              <a:rPr lang="en-US" dirty="0" smtClean="0"/>
              <a:t> </a:t>
            </a:r>
            <a:r>
              <a:rPr lang="en-US" dirty="0" err="1" smtClean="0"/>
              <a:t>posle</a:t>
            </a:r>
            <a:r>
              <a:rPr lang="en-US" dirty="0" smtClean="0"/>
              <a:t> </a:t>
            </a:r>
            <a:r>
              <a:rPr lang="en-US" dirty="0" err="1" smtClean="0"/>
              <a:t>velikih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često</a:t>
            </a:r>
            <a:r>
              <a:rPr lang="en-US" dirty="0" smtClean="0"/>
              <a:t>  </a:t>
            </a:r>
            <a:r>
              <a:rPr lang="en-US" dirty="0" err="1" smtClean="0"/>
              <a:t>ponavljanih</a:t>
            </a:r>
            <a:r>
              <a:rPr lang="en-US" dirty="0" smtClean="0"/>
              <a:t> </a:t>
            </a:r>
            <a:r>
              <a:rPr lang="en-US" dirty="0" err="1" smtClean="0"/>
              <a:t>opterećenja</a:t>
            </a:r>
            <a:r>
              <a:rPr lang="en-US" dirty="0" smtClean="0"/>
              <a:t> </a:t>
            </a:r>
            <a:r>
              <a:rPr lang="en-US" dirty="0" err="1" smtClean="0"/>
              <a:t>treningom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odigravanjem</a:t>
            </a:r>
            <a:r>
              <a:rPr lang="en-US" dirty="0" smtClean="0"/>
              <a:t> </a:t>
            </a:r>
            <a:r>
              <a:rPr lang="en-US" dirty="0" err="1" smtClean="0"/>
              <a:t>velikog</a:t>
            </a:r>
            <a:r>
              <a:rPr lang="en-US" dirty="0" smtClean="0"/>
              <a:t> </a:t>
            </a:r>
            <a:r>
              <a:rPr lang="en-US" dirty="0" err="1" smtClean="0"/>
              <a:t>broja</a:t>
            </a:r>
            <a:r>
              <a:rPr lang="en-US" dirty="0" smtClean="0"/>
              <a:t> </a:t>
            </a:r>
            <a:r>
              <a:rPr lang="en-US" dirty="0" err="1" smtClean="0"/>
              <a:t>utakmica</a:t>
            </a:r>
            <a:r>
              <a:rPr lang="en-US" dirty="0" smtClean="0"/>
              <a:t> u </a:t>
            </a:r>
            <a:r>
              <a:rPr lang="en-US" dirty="0" err="1" smtClean="0"/>
              <a:t>toku</a:t>
            </a:r>
            <a:r>
              <a:rPr lang="en-US" dirty="0" smtClean="0"/>
              <a:t> </a:t>
            </a:r>
            <a:r>
              <a:rPr lang="en-US" dirty="0" err="1" smtClean="0"/>
              <a:t>kratkog</a:t>
            </a:r>
            <a:r>
              <a:rPr lang="en-US" dirty="0" smtClean="0"/>
              <a:t> </a:t>
            </a:r>
            <a:r>
              <a:rPr lang="en-US" dirty="0" err="1" smtClean="0"/>
              <a:t>perioda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Kretanje</a:t>
            </a:r>
            <a:r>
              <a:rPr lang="en-US" dirty="0" smtClean="0"/>
              <a:t> </a:t>
            </a:r>
            <a:r>
              <a:rPr lang="en-US" dirty="0" err="1" smtClean="0"/>
              <a:t>posle</a:t>
            </a:r>
            <a:r>
              <a:rPr lang="en-US" dirty="0" smtClean="0"/>
              <a:t> </a:t>
            </a:r>
            <a:r>
              <a:rPr lang="en-US" dirty="0" err="1" smtClean="0"/>
              <a:t>napornih</a:t>
            </a:r>
            <a:r>
              <a:rPr lang="en-US" dirty="0" smtClean="0"/>
              <a:t> </a:t>
            </a:r>
            <a:r>
              <a:rPr lang="en-US" dirty="0" err="1" smtClean="0"/>
              <a:t>treninga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se </a:t>
            </a:r>
            <a:r>
              <a:rPr lang="en-US" dirty="0" err="1" smtClean="0"/>
              <a:t>igrač</a:t>
            </a:r>
            <a:r>
              <a:rPr lang="en-US" dirty="0" smtClean="0"/>
              <a:t> „</a:t>
            </a:r>
            <a:r>
              <a:rPr lang="en-US" dirty="0" err="1" smtClean="0"/>
              <a:t>ohladi</a:t>
            </a:r>
            <a:r>
              <a:rPr lang="en-US" dirty="0" smtClean="0"/>
              <a:t>“ </a:t>
            </a:r>
            <a:r>
              <a:rPr lang="en-US" dirty="0" err="1" smtClean="0"/>
              <a:t>postaje</a:t>
            </a:r>
            <a:r>
              <a:rPr lang="en-US" dirty="0" smtClean="0"/>
              <a:t> </a:t>
            </a:r>
            <a:r>
              <a:rPr lang="en-US" dirty="0" err="1" smtClean="0"/>
              <a:t>otežano</a:t>
            </a:r>
            <a:r>
              <a:rPr lang="en-US" dirty="0" smtClean="0"/>
              <a:t>, </a:t>
            </a:r>
            <a:r>
              <a:rPr lang="en-US" dirty="0" err="1" smtClean="0"/>
              <a:t>naročito</a:t>
            </a:r>
            <a:r>
              <a:rPr lang="en-US" dirty="0" smtClean="0"/>
              <a:t> </a:t>
            </a:r>
            <a:r>
              <a:rPr lang="en-US" dirty="0" err="1" smtClean="0"/>
              <a:t>stepeništem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kosim</a:t>
            </a:r>
            <a:r>
              <a:rPr lang="en-US" dirty="0" smtClean="0"/>
              <a:t> </a:t>
            </a:r>
            <a:r>
              <a:rPr lang="en-US" dirty="0" err="1" smtClean="0"/>
              <a:t>ravnima</a:t>
            </a:r>
            <a:r>
              <a:rPr lang="en-US" dirty="0" smtClean="0"/>
              <a:t>. </a:t>
            </a:r>
            <a:r>
              <a:rPr lang="en-US" dirty="0" err="1" smtClean="0"/>
              <a:t>Povređeni</a:t>
            </a:r>
            <a:r>
              <a:rPr lang="en-US" dirty="0" smtClean="0"/>
              <a:t> </a:t>
            </a:r>
            <a:r>
              <a:rPr lang="en-US" dirty="0" err="1" smtClean="0"/>
              <a:t>sportista</a:t>
            </a:r>
            <a:r>
              <a:rPr lang="en-US" dirty="0" smtClean="0"/>
              <a:t> </a:t>
            </a:r>
            <a:r>
              <a:rPr lang="en-US" dirty="0" err="1" smtClean="0"/>
              <a:t>zauzima</a:t>
            </a:r>
            <a:r>
              <a:rPr lang="en-US" dirty="0" smtClean="0"/>
              <a:t> </a:t>
            </a:r>
            <a:r>
              <a:rPr lang="en-US" dirty="0" err="1" smtClean="0"/>
              <a:t>prinudni</a:t>
            </a:r>
            <a:r>
              <a:rPr lang="en-US" dirty="0" smtClean="0"/>
              <a:t> </a:t>
            </a:r>
            <a:r>
              <a:rPr lang="en-US" dirty="0" err="1" smtClean="0"/>
              <a:t>povijen</a:t>
            </a:r>
            <a:r>
              <a:rPr lang="en-US" dirty="0" smtClean="0"/>
              <a:t> </a:t>
            </a:r>
            <a:r>
              <a:rPr lang="en-US" dirty="0" err="1" smtClean="0"/>
              <a:t>stav</a:t>
            </a:r>
            <a:r>
              <a:rPr lang="en-US" dirty="0" smtClean="0"/>
              <a:t>, a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spavanja</a:t>
            </a:r>
            <a:r>
              <a:rPr lang="en-US" dirty="0" smtClean="0"/>
              <a:t> </a:t>
            </a:r>
            <a:r>
              <a:rPr lang="en-US" dirty="0" err="1" smtClean="0"/>
              <a:t>zauzima</a:t>
            </a:r>
            <a:r>
              <a:rPr lang="en-US" dirty="0" smtClean="0"/>
              <a:t> „</a:t>
            </a:r>
            <a:r>
              <a:rPr lang="en-US" dirty="0" err="1" smtClean="0"/>
              <a:t>uklupčan</a:t>
            </a:r>
            <a:r>
              <a:rPr lang="en-US" dirty="0" smtClean="0"/>
              <a:t>“ </a:t>
            </a:r>
            <a:r>
              <a:rPr lang="en-US" dirty="0" err="1" smtClean="0"/>
              <a:t>bočni</a:t>
            </a:r>
            <a:r>
              <a:rPr lang="en-US" dirty="0" smtClean="0"/>
              <a:t> </a:t>
            </a:r>
            <a:r>
              <a:rPr lang="en-US" dirty="0" err="1" smtClean="0"/>
              <a:t>položaj</a:t>
            </a:r>
            <a:r>
              <a:rPr lang="en-US" dirty="0" smtClean="0"/>
              <a:t>. San je </a:t>
            </a:r>
            <a:r>
              <a:rPr lang="en-US" dirty="0" err="1" smtClean="0"/>
              <a:t>isprekidan</a:t>
            </a:r>
            <a:r>
              <a:rPr lang="en-US" dirty="0" smtClean="0"/>
              <a:t>, </a:t>
            </a:r>
            <a:r>
              <a:rPr lang="en-US" dirty="0" err="1" smtClean="0"/>
              <a:t>ustajanje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kreveta</a:t>
            </a:r>
            <a:r>
              <a:rPr lang="en-US" dirty="0" smtClean="0"/>
              <a:t>,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stolice</a:t>
            </a:r>
            <a:r>
              <a:rPr lang="en-US" dirty="0" smtClean="0"/>
              <a:t> je </a:t>
            </a:r>
            <a:r>
              <a:rPr lang="en-US" dirty="0" err="1" smtClean="0"/>
              <a:t>otežano</a:t>
            </a:r>
            <a:r>
              <a:rPr lang="en-US" dirty="0" smtClean="0"/>
              <a:t>, a </a:t>
            </a:r>
            <a:r>
              <a:rPr lang="en-US" dirty="0" err="1" smtClean="0"/>
              <a:t>prvi</a:t>
            </a:r>
            <a:r>
              <a:rPr lang="en-US" dirty="0" smtClean="0"/>
              <a:t> </a:t>
            </a:r>
            <a:r>
              <a:rPr lang="en-US" dirty="0" err="1" smtClean="0"/>
              <a:t>koraci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bolni</a:t>
            </a:r>
            <a:r>
              <a:rPr lang="en-US" dirty="0" smtClean="0"/>
              <a:t>.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fudbalskim</a:t>
            </a:r>
            <a:r>
              <a:rPr lang="en-US" dirty="0" smtClean="0"/>
              <a:t> </a:t>
            </a:r>
            <a:r>
              <a:rPr lang="en-US" dirty="0" err="1" smtClean="0"/>
              <a:t>utakmicama</a:t>
            </a:r>
            <a:r>
              <a:rPr lang="en-US" dirty="0" smtClean="0"/>
              <a:t> je </a:t>
            </a:r>
            <a:r>
              <a:rPr lang="en-US" dirty="0" err="1" smtClean="0"/>
              <a:t>uočeno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sportista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poluvremenu</a:t>
            </a:r>
            <a:r>
              <a:rPr lang="en-US" dirty="0" smtClean="0"/>
              <a:t> </a:t>
            </a:r>
            <a:r>
              <a:rPr lang="en-US" dirty="0" err="1" smtClean="0"/>
              <a:t>sedne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ohladi</a:t>
            </a:r>
            <a:r>
              <a:rPr lang="en-US" dirty="0" smtClean="0"/>
              <a:t> se, </a:t>
            </a:r>
            <a:r>
              <a:rPr lang="en-US" dirty="0" err="1" smtClean="0"/>
              <a:t>nije</a:t>
            </a:r>
            <a:r>
              <a:rPr lang="en-US" dirty="0" smtClean="0"/>
              <a:t> u </a:t>
            </a:r>
            <a:r>
              <a:rPr lang="en-US" dirty="0" err="1" smtClean="0"/>
              <a:t>stanju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nastavi</a:t>
            </a:r>
            <a:r>
              <a:rPr lang="en-US" dirty="0" smtClean="0"/>
              <a:t> </a:t>
            </a:r>
            <a:r>
              <a:rPr lang="en-US" dirty="0" err="1" smtClean="0"/>
              <a:t>utakmicu</a:t>
            </a:r>
            <a:r>
              <a:rPr lang="en-US" dirty="0" smtClean="0"/>
              <a:t>. </a:t>
            </a:r>
            <a:r>
              <a:rPr lang="en-US" dirty="0" err="1" smtClean="0"/>
              <a:t>Karakteristične</a:t>
            </a:r>
            <a:r>
              <a:rPr lang="en-US" dirty="0" smtClean="0"/>
              <a:t> </a:t>
            </a:r>
            <a:r>
              <a:rPr lang="en-US" dirty="0" err="1" smtClean="0"/>
              <a:t>tegobe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bol</a:t>
            </a:r>
            <a:r>
              <a:rPr lang="en-US" dirty="0" smtClean="0"/>
              <a:t> u </a:t>
            </a:r>
            <a:r>
              <a:rPr lang="en-US" dirty="0" err="1" smtClean="0"/>
              <a:t>predelu</a:t>
            </a:r>
            <a:r>
              <a:rPr lang="en-US" dirty="0" smtClean="0"/>
              <a:t> </a:t>
            </a:r>
            <a:r>
              <a:rPr lang="en-US" dirty="0" err="1" smtClean="0"/>
              <a:t>simfize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kašljanju</a:t>
            </a:r>
            <a:r>
              <a:rPr lang="en-US" dirty="0" smtClean="0"/>
              <a:t>, </a:t>
            </a:r>
            <a:r>
              <a:rPr lang="en-US" dirty="0" err="1" smtClean="0"/>
              <a:t>kijanju</a:t>
            </a:r>
            <a:r>
              <a:rPr lang="en-US" dirty="0" smtClean="0"/>
              <a:t>, </a:t>
            </a:r>
            <a:r>
              <a:rPr lang="en-US" dirty="0" err="1" smtClean="0"/>
              <a:t>defekaciji</a:t>
            </a:r>
            <a:r>
              <a:rPr lang="en-US" dirty="0" smtClean="0"/>
              <a:t>, </a:t>
            </a:r>
            <a:r>
              <a:rPr lang="en-US" dirty="0" err="1" smtClean="0"/>
              <a:t>uriniranju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Objektivnom</a:t>
            </a:r>
            <a:r>
              <a:rPr lang="en-US" dirty="0" smtClean="0"/>
              <a:t> </a:t>
            </a:r>
            <a:r>
              <a:rPr lang="en-US" dirty="0" err="1" smtClean="0"/>
              <a:t>palpacijom</a:t>
            </a:r>
            <a:r>
              <a:rPr lang="en-US" dirty="0" smtClean="0"/>
              <a:t> </a:t>
            </a:r>
            <a:r>
              <a:rPr lang="en-US" dirty="0" err="1" smtClean="0"/>
              <a:t>uočavamo</a:t>
            </a:r>
            <a:r>
              <a:rPr lang="en-US" dirty="0" smtClean="0"/>
              <a:t> </a:t>
            </a:r>
            <a:r>
              <a:rPr lang="en-US" dirty="0" err="1" smtClean="0"/>
              <a:t>bolnu</a:t>
            </a:r>
            <a:r>
              <a:rPr lang="en-US" dirty="0" smtClean="0"/>
              <a:t> </a:t>
            </a:r>
            <a:r>
              <a:rPr lang="en-US" dirty="0" err="1" smtClean="0"/>
              <a:t>osetljivost</a:t>
            </a:r>
            <a:r>
              <a:rPr lang="en-US" dirty="0" smtClean="0"/>
              <a:t> </a:t>
            </a:r>
            <a:r>
              <a:rPr lang="en-US" dirty="0" err="1" smtClean="0"/>
              <a:t>različitog</a:t>
            </a:r>
            <a:r>
              <a:rPr lang="en-US" dirty="0" smtClean="0"/>
              <a:t> </a:t>
            </a:r>
            <a:r>
              <a:rPr lang="en-US" dirty="0" err="1" smtClean="0"/>
              <a:t>intenziteta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insercijama</a:t>
            </a:r>
            <a:r>
              <a:rPr lang="en-US" dirty="0" smtClean="0"/>
              <a:t> </a:t>
            </a:r>
            <a:r>
              <a:rPr lang="en-US" dirty="0" err="1" smtClean="0"/>
              <a:t>aductora</a:t>
            </a:r>
            <a:r>
              <a:rPr lang="en-US" dirty="0" smtClean="0"/>
              <a:t>, </a:t>
            </a:r>
            <a:r>
              <a:rPr lang="en-US" dirty="0" err="1" smtClean="0"/>
              <a:t>pravog</a:t>
            </a:r>
            <a:r>
              <a:rPr lang="en-US" dirty="0" smtClean="0"/>
              <a:t> </a:t>
            </a:r>
            <a:r>
              <a:rPr lang="en-US" dirty="0" err="1" smtClean="0"/>
              <a:t>trbušnog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r>
              <a:rPr lang="en-US" dirty="0" smtClean="0"/>
              <a:t>, </a:t>
            </a:r>
            <a:r>
              <a:rPr lang="en-US" dirty="0" err="1" smtClean="0"/>
              <a:t>pripoju</a:t>
            </a:r>
            <a:r>
              <a:rPr lang="en-US" dirty="0" smtClean="0"/>
              <a:t> </a:t>
            </a:r>
            <a:r>
              <a:rPr lang="en-US" dirty="0" err="1" smtClean="0"/>
              <a:t>Pupartovog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mestu</a:t>
            </a:r>
            <a:r>
              <a:rPr lang="en-US" dirty="0" smtClean="0"/>
              <a:t> </a:t>
            </a:r>
            <a:r>
              <a:rPr lang="en-US" dirty="0" err="1" smtClean="0"/>
              <a:t>spoja</a:t>
            </a:r>
            <a:r>
              <a:rPr lang="en-US" dirty="0" smtClean="0"/>
              <a:t>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dve</a:t>
            </a:r>
            <a:r>
              <a:rPr lang="en-US" dirty="0" smtClean="0"/>
              <a:t> </a:t>
            </a:r>
            <a:r>
              <a:rPr lang="en-US" dirty="0" err="1" smtClean="0"/>
              <a:t>pubične</a:t>
            </a:r>
            <a:r>
              <a:rPr lang="en-US" dirty="0" smtClean="0"/>
              <a:t> </a:t>
            </a:r>
            <a:r>
              <a:rPr lang="en-US" dirty="0" err="1" smtClean="0"/>
              <a:t>kosti</a:t>
            </a:r>
            <a:r>
              <a:rPr lang="en-US" dirty="0" smtClean="0"/>
              <a:t>. </a:t>
            </a:r>
            <a:r>
              <a:rPr lang="en-US" dirty="0" err="1" smtClean="0"/>
              <a:t>Palpatorno</a:t>
            </a:r>
            <a:r>
              <a:rPr lang="en-US" dirty="0" smtClean="0"/>
              <a:t> se </a:t>
            </a:r>
            <a:r>
              <a:rPr lang="en-US" dirty="0" err="1" smtClean="0"/>
              <a:t>otkrivaju</a:t>
            </a:r>
            <a:r>
              <a:rPr lang="en-US" dirty="0" smtClean="0"/>
              <a:t> </a:t>
            </a:r>
            <a:r>
              <a:rPr lang="en-US" dirty="0" err="1" smtClean="0"/>
              <a:t>tkz</a:t>
            </a:r>
            <a:r>
              <a:rPr lang="en-US" dirty="0" smtClean="0"/>
              <a:t>. “</a:t>
            </a:r>
            <a:r>
              <a:rPr lang="en-US" dirty="0" err="1" smtClean="0"/>
              <a:t>meke</a:t>
            </a:r>
            <a:r>
              <a:rPr lang="en-US" dirty="0" smtClean="0"/>
              <a:t>“ </a:t>
            </a:r>
            <a:r>
              <a:rPr lang="en-US" dirty="0" err="1" smtClean="0"/>
              <a:t>prepone</a:t>
            </a:r>
            <a:r>
              <a:rPr lang="en-US" dirty="0" smtClean="0"/>
              <a:t>.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kontrakcije</a:t>
            </a:r>
            <a:r>
              <a:rPr lang="en-US" dirty="0" smtClean="0"/>
              <a:t>,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baloniranja</a:t>
            </a:r>
            <a:r>
              <a:rPr lang="en-US" dirty="0" smtClean="0"/>
              <a:t> </a:t>
            </a:r>
            <a:r>
              <a:rPr lang="en-US" dirty="0" err="1" smtClean="0"/>
              <a:t>prednjeg</a:t>
            </a:r>
            <a:r>
              <a:rPr lang="en-US" dirty="0" smtClean="0"/>
              <a:t> </a:t>
            </a:r>
            <a:r>
              <a:rPr lang="en-US" dirty="0" err="1" smtClean="0"/>
              <a:t>trbušnog</a:t>
            </a:r>
            <a:r>
              <a:rPr lang="en-US" dirty="0" smtClean="0"/>
              <a:t> </a:t>
            </a:r>
            <a:r>
              <a:rPr lang="en-US" dirty="0" err="1" smtClean="0"/>
              <a:t>zida</a:t>
            </a:r>
            <a:r>
              <a:rPr lang="en-US" dirty="0" smtClean="0"/>
              <a:t> u </a:t>
            </a:r>
            <a:r>
              <a:rPr lang="en-US" dirty="0" err="1" smtClean="0"/>
              <a:t>stojećem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ležećem</a:t>
            </a:r>
            <a:r>
              <a:rPr lang="en-US" dirty="0" smtClean="0"/>
              <a:t> </a:t>
            </a:r>
            <a:r>
              <a:rPr lang="en-US" dirty="0" err="1" smtClean="0"/>
              <a:t>položaju</a:t>
            </a:r>
            <a:r>
              <a:rPr lang="en-US" dirty="0" smtClean="0"/>
              <a:t>, </a:t>
            </a:r>
            <a:r>
              <a:rPr lang="en-US" dirty="0" err="1" smtClean="0"/>
              <a:t>dobija</a:t>
            </a:r>
            <a:r>
              <a:rPr lang="en-US" dirty="0" smtClean="0"/>
              <a:t> se </a:t>
            </a:r>
            <a:r>
              <a:rPr lang="en-US" dirty="0" err="1" smtClean="0"/>
              <a:t>Malgaigneov</a:t>
            </a:r>
            <a:r>
              <a:rPr lang="en-US" dirty="0" smtClean="0"/>
              <a:t> </a:t>
            </a:r>
            <a:r>
              <a:rPr lang="en-US" dirty="0" err="1" smtClean="0"/>
              <a:t>kapitalan</a:t>
            </a:r>
            <a:r>
              <a:rPr lang="en-US" dirty="0" smtClean="0"/>
              <a:t> </a:t>
            </a:r>
            <a:r>
              <a:rPr lang="en-US" dirty="0" err="1" smtClean="0"/>
              <a:t>znak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kobastičastim</a:t>
            </a:r>
            <a:r>
              <a:rPr lang="en-US" dirty="0" smtClean="0"/>
              <a:t> </a:t>
            </a:r>
            <a:r>
              <a:rPr lang="en-US" dirty="0" err="1" smtClean="0"/>
              <a:t>vretenastim</a:t>
            </a:r>
            <a:r>
              <a:rPr lang="en-US" dirty="0" smtClean="0"/>
              <a:t> </a:t>
            </a:r>
            <a:r>
              <a:rPr lang="en-US" dirty="0" err="1" smtClean="0"/>
              <a:t>izbočenjem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se </a:t>
            </a:r>
            <a:r>
              <a:rPr lang="en-US" dirty="0" err="1" smtClean="0"/>
              <a:t>prostire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pubisa</a:t>
            </a:r>
            <a:r>
              <a:rPr lang="en-US" dirty="0" smtClean="0"/>
              <a:t> do spine </a:t>
            </a:r>
            <a:r>
              <a:rPr lang="en-US" dirty="0" err="1" smtClean="0"/>
              <a:t>iliace</a:t>
            </a:r>
            <a:r>
              <a:rPr lang="en-US" dirty="0" smtClean="0"/>
              <a:t> anterior et superior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ukazuje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postojanje</a:t>
            </a:r>
            <a:r>
              <a:rPr lang="en-US" dirty="0" smtClean="0"/>
              <a:t> </a:t>
            </a:r>
            <a:r>
              <a:rPr lang="en-US" dirty="0" err="1" smtClean="0"/>
              <a:t>atonije</a:t>
            </a:r>
            <a:r>
              <a:rPr lang="en-US" dirty="0" smtClean="0"/>
              <a:t> </a:t>
            </a:r>
            <a:r>
              <a:rPr lang="en-US" dirty="0" err="1" smtClean="0"/>
              <a:t>slabosti</a:t>
            </a:r>
            <a:r>
              <a:rPr lang="en-US" dirty="0" smtClean="0"/>
              <a:t> </a:t>
            </a:r>
            <a:r>
              <a:rPr lang="en-US" dirty="0" err="1" smtClean="0"/>
              <a:t>kose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poprečne</a:t>
            </a:r>
            <a:r>
              <a:rPr lang="en-US" dirty="0" smtClean="0"/>
              <a:t> </a:t>
            </a:r>
            <a:r>
              <a:rPr lang="en-US" dirty="0" err="1" smtClean="0"/>
              <a:t>muskulature</a:t>
            </a:r>
            <a:r>
              <a:rPr lang="en-US" dirty="0" smtClean="0"/>
              <a:t> </a:t>
            </a:r>
            <a:r>
              <a:rPr lang="en-US" dirty="0" err="1" smtClean="0"/>
              <a:t>trbušnog</a:t>
            </a:r>
            <a:r>
              <a:rPr lang="en-US" dirty="0" smtClean="0"/>
              <a:t> </a:t>
            </a:r>
            <a:r>
              <a:rPr lang="en-US" dirty="0" err="1" smtClean="0"/>
              <a:t>zida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njegovih</a:t>
            </a:r>
            <a:r>
              <a:rPr lang="en-US" dirty="0" smtClean="0"/>
              <a:t> </a:t>
            </a:r>
            <a:r>
              <a:rPr lang="en-US" dirty="0" err="1" smtClean="0"/>
              <a:t>aponevroza</a:t>
            </a:r>
            <a:r>
              <a:rPr lang="en-US" dirty="0" smtClean="0"/>
              <a:t>.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r-Latn-RS" dirty="0" smtClean="0"/>
              <a:t>Simptomatologija sindroma simfize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Delovi</a:t>
            </a:r>
            <a:r>
              <a:rPr lang="en-US" dirty="0" smtClean="0"/>
              <a:t> </a:t>
            </a:r>
            <a:r>
              <a:rPr lang="en-US" dirty="0" err="1" smtClean="0"/>
              <a:t>karlice</a:t>
            </a:r>
            <a:r>
              <a:rPr lang="sr-Latn-RS" dirty="0" smtClean="0"/>
              <a:t> (os coxae)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</a:t>
            </a:r>
            <a:r>
              <a:rPr lang="sr-Latn-RS" dirty="0" smtClean="0"/>
              <a:t>arlic</a:t>
            </a:r>
            <a:r>
              <a:rPr lang="en-US" dirty="0" smtClean="0"/>
              <a:t>u</a:t>
            </a:r>
            <a:r>
              <a:rPr lang="sr-Latn-RS" dirty="0" smtClean="0"/>
              <a:t> grade sve kosti karlice, zglobovi između tih kostiju, odgovarajuće veze i mišići koji se tu pripajaju. </a:t>
            </a:r>
          </a:p>
          <a:p>
            <a:r>
              <a:rPr lang="en-US" dirty="0" smtClean="0"/>
              <a:t>U</a:t>
            </a:r>
            <a:r>
              <a:rPr lang="sr-Latn-RS" dirty="0" smtClean="0"/>
              <a:t> sastav karlice ulaze dve karlične kosti, sakralna kost (os sacrum), i kokcigealna kost (os coccygeus) </a:t>
            </a:r>
          </a:p>
          <a:p>
            <a:r>
              <a:rPr lang="sr-Latn-RS" dirty="0" smtClean="0"/>
              <a:t>Svaka od karličnih kostiju se sastoji iz tri kosti:</a:t>
            </a:r>
          </a:p>
          <a:p>
            <a:pPr>
              <a:buNone/>
            </a:pPr>
            <a:r>
              <a:rPr lang="sr-Latn-RS" dirty="0" smtClean="0"/>
              <a:t>1.ilijačna (os ilium)</a:t>
            </a:r>
          </a:p>
          <a:p>
            <a:pPr>
              <a:buNone/>
            </a:pPr>
            <a:r>
              <a:rPr lang="sr-Latn-RS" dirty="0" smtClean="0"/>
              <a:t>2.sedalna (os ishii)</a:t>
            </a:r>
          </a:p>
          <a:p>
            <a:pPr>
              <a:buNone/>
            </a:pPr>
            <a:r>
              <a:rPr lang="sr-Latn-RS" dirty="0" smtClean="0"/>
              <a:t>3.pubična ili preponska kost (os pubis)</a:t>
            </a:r>
          </a:p>
          <a:p>
            <a:pPr>
              <a:buNone/>
            </a:pPr>
            <a:endParaRPr lang="sr-Latn-R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Digitalnim</a:t>
            </a:r>
            <a:r>
              <a:rPr lang="en-US" dirty="0" smtClean="0"/>
              <a:t> </a:t>
            </a:r>
            <a:r>
              <a:rPr lang="en-US" dirty="0" err="1" smtClean="0"/>
              <a:t>pregledom</a:t>
            </a:r>
            <a:r>
              <a:rPr lang="en-US" dirty="0" smtClean="0"/>
              <a:t> </a:t>
            </a:r>
            <a:r>
              <a:rPr lang="en-US" dirty="0" err="1" smtClean="0"/>
              <a:t>ingvinalnog</a:t>
            </a:r>
            <a:r>
              <a:rPr lang="en-US" dirty="0" smtClean="0"/>
              <a:t> </a:t>
            </a:r>
            <a:r>
              <a:rPr lang="en-US" dirty="0" err="1" smtClean="0"/>
              <a:t>prstena</a:t>
            </a:r>
            <a:r>
              <a:rPr lang="en-US" dirty="0" smtClean="0"/>
              <a:t> u </a:t>
            </a:r>
            <a:r>
              <a:rPr lang="en-US" dirty="0" err="1" smtClean="0"/>
              <a:t>većem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manjem</a:t>
            </a:r>
            <a:r>
              <a:rPr lang="en-US" dirty="0" smtClean="0"/>
              <a:t> </a:t>
            </a:r>
            <a:r>
              <a:rPr lang="en-US" dirty="0" err="1" smtClean="0"/>
              <a:t>stepenu</a:t>
            </a:r>
            <a:r>
              <a:rPr lang="en-US" dirty="0" smtClean="0"/>
              <a:t> </a:t>
            </a:r>
            <a:r>
              <a:rPr lang="en-US" dirty="0" err="1" smtClean="0"/>
              <a:t>konstatujemo</a:t>
            </a:r>
            <a:r>
              <a:rPr lang="en-US" dirty="0" smtClean="0"/>
              <a:t> </a:t>
            </a:r>
            <a:r>
              <a:rPr lang="en-US" dirty="0" err="1" smtClean="0"/>
              <a:t>njegovu</a:t>
            </a:r>
            <a:r>
              <a:rPr lang="en-US" dirty="0" smtClean="0"/>
              <a:t> </a:t>
            </a:r>
            <a:r>
              <a:rPr lang="en-US" dirty="0" err="1" smtClean="0"/>
              <a:t>proširenost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bolnost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jakog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akutnog</a:t>
            </a:r>
            <a:r>
              <a:rPr lang="en-US" dirty="0" smtClean="0"/>
              <a:t> bola </a:t>
            </a:r>
            <a:r>
              <a:rPr lang="en-US" dirty="0" err="1" smtClean="0"/>
              <a:t>sportista</a:t>
            </a:r>
            <a:r>
              <a:rPr lang="en-US" dirty="0" smtClean="0"/>
              <a:t> ne </a:t>
            </a:r>
            <a:r>
              <a:rPr lang="en-US" dirty="0" err="1" smtClean="0"/>
              <a:t>dozvoljava</a:t>
            </a:r>
            <a:r>
              <a:rPr lang="en-US" dirty="0" smtClean="0"/>
              <a:t> </a:t>
            </a:r>
            <a:r>
              <a:rPr lang="en-US" dirty="0" err="1" smtClean="0"/>
              <a:t>pregled</a:t>
            </a:r>
            <a:r>
              <a:rPr lang="en-US" dirty="0" smtClean="0"/>
              <a:t> </a:t>
            </a:r>
            <a:r>
              <a:rPr lang="en-US" dirty="0" err="1" smtClean="0"/>
              <a:t>ingvinalnog</a:t>
            </a:r>
            <a:r>
              <a:rPr lang="en-US" dirty="0" smtClean="0"/>
              <a:t> </a:t>
            </a:r>
            <a:r>
              <a:rPr lang="en-US" dirty="0" err="1" smtClean="0"/>
              <a:t>kanala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kontrakciji</a:t>
            </a:r>
            <a:r>
              <a:rPr lang="en-US" dirty="0" smtClean="0"/>
              <a:t> </a:t>
            </a:r>
            <a:r>
              <a:rPr lang="en-US" dirty="0" err="1" smtClean="0"/>
              <a:t>prednjeg</a:t>
            </a:r>
            <a:r>
              <a:rPr lang="en-US" dirty="0" smtClean="0"/>
              <a:t> </a:t>
            </a:r>
            <a:r>
              <a:rPr lang="en-US" dirty="0" err="1" smtClean="0"/>
              <a:t>trbušnog</a:t>
            </a:r>
            <a:r>
              <a:rPr lang="en-US" dirty="0" smtClean="0"/>
              <a:t> </a:t>
            </a:r>
            <a:r>
              <a:rPr lang="en-US" dirty="0" err="1" smtClean="0"/>
              <a:t>zida</a:t>
            </a:r>
            <a:r>
              <a:rPr lang="en-US" dirty="0" smtClean="0"/>
              <a:t> </a:t>
            </a:r>
            <a:r>
              <a:rPr lang="en-US" dirty="0" err="1" smtClean="0"/>
              <a:t>uočava</a:t>
            </a:r>
            <a:r>
              <a:rPr lang="en-US" dirty="0" smtClean="0"/>
              <a:t> se </a:t>
            </a:r>
            <a:r>
              <a:rPr lang="en-US" dirty="0" err="1" smtClean="0"/>
              <a:t>jasna</a:t>
            </a:r>
            <a:r>
              <a:rPr lang="en-US" dirty="0" smtClean="0"/>
              <a:t> </a:t>
            </a:r>
            <a:r>
              <a:rPr lang="en-US" dirty="0" err="1" smtClean="0"/>
              <a:t>razlika</a:t>
            </a:r>
            <a:r>
              <a:rPr lang="en-US" dirty="0" smtClean="0"/>
              <a:t>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snage</a:t>
            </a:r>
            <a:r>
              <a:rPr lang="en-US" dirty="0" smtClean="0"/>
              <a:t> </a:t>
            </a:r>
            <a:r>
              <a:rPr lang="en-US" dirty="0" err="1" smtClean="0"/>
              <a:t>abdominalnog</a:t>
            </a:r>
            <a:r>
              <a:rPr lang="en-US" dirty="0" smtClean="0"/>
              <a:t> </a:t>
            </a:r>
            <a:r>
              <a:rPr lang="en-US" dirty="0" err="1" smtClean="0"/>
              <a:t>rektusa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bočne</a:t>
            </a:r>
            <a:r>
              <a:rPr lang="en-US" dirty="0" smtClean="0"/>
              <a:t> </a:t>
            </a:r>
            <a:r>
              <a:rPr lang="en-US" dirty="0" err="1" smtClean="0"/>
              <a:t>muskulature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Aktivna</a:t>
            </a:r>
            <a:r>
              <a:rPr lang="en-US" dirty="0" smtClean="0"/>
              <a:t> </a:t>
            </a:r>
            <a:r>
              <a:rPr lang="en-US" dirty="0" err="1" smtClean="0"/>
              <a:t>elevacija</a:t>
            </a:r>
            <a:r>
              <a:rPr lang="en-US" dirty="0" smtClean="0"/>
              <a:t> </a:t>
            </a:r>
            <a:r>
              <a:rPr lang="en-US" dirty="0" err="1" smtClean="0"/>
              <a:t>noge</a:t>
            </a:r>
            <a:r>
              <a:rPr lang="en-US" dirty="0" smtClean="0"/>
              <a:t> u </a:t>
            </a:r>
            <a:r>
              <a:rPr lang="en-US" dirty="0" err="1" smtClean="0"/>
              <a:t>spoljnoj</a:t>
            </a:r>
            <a:r>
              <a:rPr lang="en-US" dirty="0" smtClean="0"/>
              <a:t> </a:t>
            </a:r>
            <a:r>
              <a:rPr lang="en-US" dirty="0" err="1" smtClean="0"/>
              <a:t>rotaciji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ekstendiranim</a:t>
            </a:r>
            <a:r>
              <a:rPr lang="en-US" dirty="0" smtClean="0"/>
              <a:t> </a:t>
            </a:r>
            <a:r>
              <a:rPr lang="en-US" dirty="0" err="1" smtClean="0"/>
              <a:t>kolenom</a:t>
            </a:r>
            <a:r>
              <a:rPr lang="en-US" dirty="0" smtClean="0"/>
              <a:t> je </a:t>
            </a:r>
            <a:r>
              <a:rPr lang="en-US" dirty="0" err="1" smtClean="0"/>
              <a:t>bolna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često</a:t>
            </a:r>
            <a:r>
              <a:rPr lang="en-US" dirty="0" smtClean="0"/>
              <a:t> </a:t>
            </a:r>
            <a:r>
              <a:rPr lang="en-US" dirty="0" err="1" smtClean="0"/>
              <a:t>neizvodljiva</a:t>
            </a:r>
            <a:r>
              <a:rPr lang="en-US" dirty="0" smtClean="0"/>
              <a:t>,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otpora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Adukcija</a:t>
            </a:r>
            <a:r>
              <a:rPr lang="en-US" dirty="0" smtClean="0"/>
              <a:t> </a:t>
            </a:r>
            <a:r>
              <a:rPr lang="en-US" dirty="0" err="1" smtClean="0"/>
              <a:t>kuka</a:t>
            </a:r>
            <a:r>
              <a:rPr lang="en-US" dirty="0" smtClean="0"/>
              <a:t> je </a:t>
            </a:r>
            <a:r>
              <a:rPr lang="en-US" dirty="0" err="1" smtClean="0"/>
              <a:t>limitirana</a:t>
            </a:r>
            <a:r>
              <a:rPr lang="en-US" dirty="0" smtClean="0"/>
              <a:t> </a:t>
            </a:r>
            <a:r>
              <a:rPr lang="en-US" dirty="0" err="1" smtClean="0"/>
              <a:t>bolom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Abdukcija</a:t>
            </a:r>
            <a:r>
              <a:rPr lang="en-US" dirty="0" smtClean="0"/>
              <a:t> </a:t>
            </a:r>
            <a:r>
              <a:rPr lang="en-US" dirty="0" err="1" smtClean="0"/>
              <a:t>kuka</a:t>
            </a:r>
            <a:r>
              <a:rPr lang="en-US" dirty="0" smtClean="0"/>
              <a:t> je </a:t>
            </a:r>
            <a:r>
              <a:rPr lang="en-US" dirty="0" err="1" smtClean="0"/>
              <a:t>ograničena</a:t>
            </a:r>
            <a:r>
              <a:rPr lang="en-US" dirty="0" smtClean="0"/>
              <a:t> </a:t>
            </a:r>
            <a:r>
              <a:rPr lang="en-US" dirty="0" err="1" smtClean="0"/>
              <a:t>pojavom</a:t>
            </a:r>
            <a:r>
              <a:rPr lang="en-US" dirty="0" smtClean="0"/>
              <a:t> bola </a:t>
            </a:r>
            <a:r>
              <a:rPr lang="en-US" dirty="0" err="1" smtClean="0"/>
              <a:t>iritiran</a:t>
            </a:r>
            <a:r>
              <a:rPr lang="en-US" dirty="0" smtClean="0"/>
              <a:t> </a:t>
            </a:r>
            <a:r>
              <a:rPr lang="en-US" dirty="0" err="1" smtClean="0"/>
              <a:t>njegovom</a:t>
            </a:r>
            <a:r>
              <a:rPr lang="en-US" dirty="0" smtClean="0"/>
              <a:t> </a:t>
            </a:r>
            <a:r>
              <a:rPr lang="en-US" dirty="0" err="1" smtClean="0"/>
              <a:t>distenzijom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Pokušaj</a:t>
            </a:r>
            <a:r>
              <a:rPr lang="en-US" dirty="0" smtClean="0"/>
              <a:t> </a:t>
            </a:r>
            <a:r>
              <a:rPr lang="en-US" dirty="0" err="1" smtClean="0"/>
              <a:t>sportiste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sedne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dorzalnog</a:t>
            </a:r>
            <a:r>
              <a:rPr lang="en-US" dirty="0" smtClean="0"/>
              <a:t> </a:t>
            </a:r>
            <a:r>
              <a:rPr lang="en-US" dirty="0" err="1" smtClean="0"/>
              <a:t>dekubitusa</a:t>
            </a:r>
            <a:r>
              <a:rPr lang="en-US" dirty="0" smtClean="0"/>
              <a:t>, </a:t>
            </a:r>
            <a:r>
              <a:rPr lang="en-US" dirty="0" err="1" smtClean="0"/>
              <a:t>praćen</a:t>
            </a:r>
            <a:r>
              <a:rPr lang="en-US" dirty="0" smtClean="0"/>
              <a:t> je </a:t>
            </a:r>
            <a:r>
              <a:rPr lang="en-US" dirty="0" err="1" smtClean="0"/>
              <a:t>bolom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inseraciju</a:t>
            </a:r>
            <a:r>
              <a:rPr lang="en-US" dirty="0" smtClean="0"/>
              <a:t> </a:t>
            </a:r>
            <a:r>
              <a:rPr lang="en-US" dirty="0" err="1" smtClean="0"/>
              <a:t>pravog</a:t>
            </a:r>
            <a:r>
              <a:rPr lang="en-US" dirty="0" smtClean="0"/>
              <a:t> </a:t>
            </a:r>
            <a:r>
              <a:rPr lang="en-US" dirty="0" err="1" smtClean="0"/>
              <a:t>trbušnog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Antefleksija</a:t>
            </a:r>
            <a:r>
              <a:rPr lang="en-US" dirty="0" smtClean="0"/>
              <a:t> </a:t>
            </a:r>
            <a:r>
              <a:rPr lang="en-US" dirty="0" err="1" smtClean="0"/>
              <a:t>trupa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minimalnim</a:t>
            </a:r>
            <a:r>
              <a:rPr lang="en-US" dirty="0" smtClean="0"/>
              <a:t> </a:t>
            </a:r>
            <a:r>
              <a:rPr lang="en-US" dirty="0" err="1" smtClean="0"/>
              <a:t>otporom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ekstenzija</a:t>
            </a:r>
            <a:r>
              <a:rPr lang="en-US" dirty="0" smtClean="0"/>
              <a:t>, </a:t>
            </a:r>
            <a:r>
              <a:rPr lang="en-US" dirty="0" err="1" smtClean="0"/>
              <a:t>zabacivanje</a:t>
            </a:r>
            <a:r>
              <a:rPr lang="en-US" dirty="0" smtClean="0"/>
              <a:t> </a:t>
            </a:r>
            <a:r>
              <a:rPr lang="en-US" dirty="0" err="1" smtClean="0"/>
              <a:t>trupa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unazad</a:t>
            </a:r>
            <a:r>
              <a:rPr lang="en-US" dirty="0" smtClean="0"/>
              <a:t>, </a:t>
            </a:r>
            <a:r>
              <a:rPr lang="en-US" dirty="0" err="1" smtClean="0"/>
              <a:t>prouzrokuje</a:t>
            </a:r>
            <a:r>
              <a:rPr lang="en-US" dirty="0" smtClean="0"/>
              <a:t> </a:t>
            </a:r>
            <a:r>
              <a:rPr lang="en-US" dirty="0" err="1" smtClean="0"/>
              <a:t>vrlo</a:t>
            </a:r>
            <a:r>
              <a:rPr lang="en-US" dirty="0" smtClean="0"/>
              <a:t> </a:t>
            </a:r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bol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r-Latn-RS" dirty="0" smtClean="0"/>
              <a:t>Simptomatologija sindroma simfize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r-Latn-RS" dirty="0" smtClean="0"/>
              <a:t>Radiografija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Radiografski</a:t>
            </a:r>
            <a:r>
              <a:rPr lang="en-US" dirty="0" smtClean="0"/>
              <a:t> </a:t>
            </a:r>
            <a:r>
              <a:rPr lang="en-US" dirty="0" err="1" smtClean="0"/>
              <a:t>znaci</a:t>
            </a:r>
            <a:r>
              <a:rPr lang="en-US" dirty="0" smtClean="0"/>
              <a:t> </a:t>
            </a:r>
            <a:r>
              <a:rPr lang="en-US" dirty="0" err="1" smtClean="0"/>
              <a:t>nisu</a:t>
            </a:r>
            <a:r>
              <a:rPr lang="en-US" dirty="0" smtClean="0"/>
              <a:t> </a:t>
            </a:r>
            <a:r>
              <a:rPr lang="en-US" dirty="0" err="1" smtClean="0"/>
              <a:t>tipični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karakteristični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smtClean="0"/>
              <a:t>U </a:t>
            </a:r>
            <a:r>
              <a:rPr lang="en-US" dirty="0" err="1" smtClean="0"/>
              <a:t>odmaklom</a:t>
            </a:r>
            <a:r>
              <a:rPr lang="en-US" dirty="0" smtClean="0"/>
              <a:t> </a:t>
            </a:r>
            <a:r>
              <a:rPr lang="en-US" dirty="0" err="1" smtClean="0"/>
              <a:t>stadijumu</a:t>
            </a:r>
            <a:r>
              <a:rPr lang="en-US" dirty="0" smtClean="0"/>
              <a:t> </a:t>
            </a:r>
            <a:r>
              <a:rPr lang="en-US" dirty="0" err="1" smtClean="0"/>
              <a:t>prisutne</a:t>
            </a:r>
            <a:r>
              <a:rPr lang="en-US" dirty="0" smtClean="0"/>
              <a:t> se </a:t>
            </a:r>
            <a:r>
              <a:rPr lang="en-US" dirty="0" err="1" smtClean="0"/>
              <a:t>velike</a:t>
            </a:r>
            <a:r>
              <a:rPr lang="en-US" dirty="0" smtClean="0"/>
              <a:t> </a:t>
            </a:r>
            <a:r>
              <a:rPr lang="en-US" dirty="0" err="1" smtClean="0"/>
              <a:t>promene</a:t>
            </a:r>
            <a:r>
              <a:rPr lang="en-US" dirty="0" smtClean="0"/>
              <a:t> </a:t>
            </a:r>
            <a:r>
              <a:rPr lang="en-US" dirty="0" err="1" smtClean="0"/>
              <a:t>ovog</a:t>
            </a:r>
            <a:r>
              <a:rPr lang="en-US" dirty="0" smtClean="0"/>
              <a:t> </a:t>
            </a:r>
            <a:r>
              <a:rPr lang="en-US" dirty="0" err="1" smtClean="0"/>
              <a:t>sindroma</a:t>
            </a:r>
            <a:r>
              <a:rPr lang="en-US" dirty="0" smtClean="0"/>
              <a:t>, </a:t>
            </a:r>
            <a:r>
              <a:rPr lang="en-US" dirty="0" err="1" smtClean="0"/>
              <a:t>dok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početku</a:t>
            </a:r>
            <a:r>
              <a:rPr lang="en-US" dirty="0" smtClean="0"/>
              <a:t> </a:t>
            </a:r>
            <a:r>
              <a:rPr lang="en-US" dirty="0" err="1" smtClean="0"/>
              <a:t>bolesti</a:t>
            </a:r>
            <a:r>
              <a:rPr lang="en-US" dirty="0" smtClean="0"/>
              <a:t> </a:t>
            </a:r>
            <a:r>
              <a:rPr lang="en-US" dirty="0" err="1" smtClean="0"/>
              <a:t>radiološki</a:t>
            </a:r>
            <a:r>
              <a:rPr lang="en-US" dirty="0" smtClean="0"/>
              <a:t> </a:t>
            </a:r>
            <a:r>
              <a:rPr lang="en-US" dirty="0" err="1" smtClean="0"/>
              <a:t>nalazi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atipični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skoro</a:t>
            </a:r>
            <a:r>
              <a:rPr lang="en-US" dirty="0" smtClean="0"/>
              <a:t> </a:t>
            </a:r>
            <a:r>
              <a:rPr lang="en-US" dirty="0" err="1" smtClean="0"/>
              <a:t>neprepoznatljivi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smtClean="0"/>
              <a:t>U </a:t>
            </a:r>
            <a:r>
              <a:rPr lang="en-US" dirty="0" err="1" smtClean="0"/>
              <a:t>razvijenom</a:t>
            </a:r>
            <a:r>
              <a:rPr lang="en-US" dirty="0" smtClean="0"/>
              <a:t> </a:t>
            </a:r>
            <a:r>
              <a:rPr lang="en-US" dirty="0" err="1" smtClean="0"/>
              <a:t>stadijumu</a:t>
            </a:r>
            <a:r>
              <a:rPr lang="en-US" dirty="0" smtClean="0"/>
              <a:t> </a:t>
            </a:r>
            <a:r>
              <a:rPr lang="en-US" dirty="0" err="1" smtClean="0"/>
              <a:t>evolucije</a:t>
            </a:r>
            <a:r>
              <a:rPr lang="en-US" dirty="0" smtClean="0"/>
              <a:t> </a:t>
            </a:r>
            <a:r>
              <a:rPr lang="en-US" dirty="0" err="1" smtClean="0"/>
              <a:t>promene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jasne</a:t>
            </a:r>
            <a:r>
              <a:rPr lang="en-US" dirty="0" smtClean="0"/>
              <a:t>, </a:t>
            </a:r>
            <a:r>
              <a:rPr lang="en-US" dirty="0" err="1" smtClean="0"/>
              <a:t>bizarnog</a:t>
            </a:r>
            <a:r>
              <a:rPr lang="en-US" dirty="0" smtClean="0"/>
              <a:t> </a:t>
            </a:r>
            <a:r>
              <a:rPr lang="en-US" dirty="0" err="1" smtClean="0"/>
              <a:t>izgleda</a:t>
            </a:r>
            <a:r>
              <a:rPr lang="en-US" dirty="0" smtClean="0"/>
              <a:t>, </a:t>
            </a:r>
            <a:r>
              <a:rPr lang="en-US" dirty="0" err="1" smtClean="0"/>
              <a:t>lako</a:t>
            </a:r>
            <a:r>
              <a:rPr lang="en-US" dirty="0" smtClean="0"/>
              <a:t> se </a:t>
            </a:r>
            <a:r>
              <a:rPr lang="en-US" dirty="0" err="1" smtClean="0"/>
              <a:t>prepoznaju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odgovaraju</a:t>
            </a:r>
            <a:r>
              <a:rPr lang="en-US" dirty="0" smtClean="0"/>
              <a:t> </a:t>
            </a:r>
            <a:r>
              <a:rPr lang="en-US" dirty="0" err="1" smtClean="0"/>
              <a:t>subjektivnim</a:t>
            </a:r>
            <a:r>
              <a:rPr lang="en-US" dirty="0" smtClean="0"/>
              <a:t> </a:t>
            </a:r>
            <a:r>
              <a:rPr lang="en-US" dirty="0" err="1" smtClean="0"/>
              <a:t>tegobama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objektivnim</a:t>
            </a:r>
            <a:r>
              <a:rPr lang="en-US" dirty="0" smtClean="0"/>
              <a:t> </a:t>
            </a:r>
            <a:r>
              <a:rPr lang="en-US" dirty="0" err="1" smtClean="0"/>
              <a:t>nalazima</a:t>
            </a:r>
            <a:r>
              <a:rPr lang="en-US" dirty="0" smtClean="0"/>
              <a:t>, </a:t>
            </a:r>
            <a:r>
              <a:rPr lang="en-US" dirty="0" err="1" smtClean="0"/>
              <a:t>što</a:t>
            </a:r>
            <a:r>
              <a:rPr lang="en-US" dirty="0" smtClean="0"/>
              <a:t> u </a:t>
            </a:r>
            <a:r>
              <a:rPr lang="en-US" dirty="0" err="1" smtClean="0"/>
              <a:t>inicijalnom</a:t>
            </a:r>
            <a:r>
              <a:rPr lang="en-US" dirty="0" smtClean="0"/>
              <a:t> </a:t>
            </a:r>
            <a:r>
              <a:rPr lang="en-US" dirty="0" err="1" smtClean="0"/>
              <a:t>stadijumu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slučaj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r-Latn-RS" dirty="0" smtClean="0"/>
              <a:t>Kinezoološko ispitivanje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Kineziološkim</a:t>
            </a:r>
            <a:r>
              <a:rPr lang="en-US" dirty="0" smtClean="0"/>
              <a:t> </a:t>
            </a:r>
            <a:r>
              <a:rPr lang="en-US" dirty="0" err="1" smtClean="0"/>
              <a:t>ispitivanjem</a:t>
            </a:r>
            <a:r>
              <a:rPr lang="en-US" dirty="0" smtClean="0"/>
              <a:t> </a:t>
            </a:r>
            <a:r>
              <a:rPr lang="en-US" dirty="0" err="1" smtClean="0"/>
              <a:t>snage</a:t>
            </a:r>
            <a:r>
              <a:rPr lang="en-US" dirty="0" smtClean="0"/>
              <a:t> </a:t>
            </a:r>
            <a:r>
              <a:rPr lang="en-US" dirty="0" err="1" smtClean="0"/>
              <a:t>kose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poprečne</a:t>
            </a:r>
            <a:r>
              <a:rPr lang="en-US" dirty="0" smtClean="0"/>
              <a:t> </a:t>
            </a:r>
            <a:r>
              <a:rPr lang="en-US" dirty="0" err="1" smtClean="0"/>
              <a:t>muskulature</a:t>
            </a:r>
            <a:r>
              <a:rPr lang="en-US" dirty="0" smtClean="0"/>
              <a:t> </a:t>
            </a:r>
            <a:r>
              <a:rPr lang="en-US" dirty="0" err="1" smtClean="0"/>
              <a:t>trbušnog</a:t>
            </a:r>
            <a:r>
              <a:rPr lang="en-US" dirty="0" smtClean="0"/>
              <a:t> </a:t>
            </a:r>
            <a:r>
              <a:rPr lang="en-US" dirty="0" err="1" smtClean="0"/>
              <a:t>zida</a:t>
            </a:r>
            <a:r>
              <a:rPr lang="en-US" dirty="0" smtClean="0"/>
              <a:t>, </a:t>
            </a:r>
            <a:r>
              <a:rPr lang="en-US" dirty="0" err="1" smtClean="0"/>
              <a:t>pravog</a:t>
            </a:r>
            <a:r>
              <a:rPr lang="en-US" dirty="0" smtClean="0"/>
              <a:t> </a:t>
            </a:r>
            <a:r>
              <a:rPr lang="en-US" dirty="0" err="1" smtClean="0"/>
              <a:t>abdominalnog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abduktora</a:t>
            </a:r>
            <a:r>
              <a:rPr lang="en-US" dirty="0" smtClean="0"/>
              <a:t> </a:t>
            </a:r>
            <a:r>
              <a:rPr lang="en-US" dirty="0" err="1" smtClean="0"/>
              <a:t>javlja</a:t>
            </a:r>
            <a:r>
              <a:rPr lang="en-US" dirty="0" smtClean="0"/>
              <a:t> se </a:t>
            </a:r>
            <a:r>
              <a:rPr lang="en-US" dirty="0" err="1" smtClean="0"/>
              <a:t>bol</a:t>
            </a:r>
            <a:r>
              <a:rPr lang="en-US" dirty="0" smtClean="0"/>
              <a:t> u </a:t>
            </a:r>
            <a:r>
              <a:rPr lang="en-US" dirty="0" err="1" smtClean="0"/>
              <a:t>predelu</a:t>
            </a:r>
            <a:r>
              <a:rPr lang="en-US" dirty="0" smtClean="0"/>
              <a:t> </a:t>
            </a:r>
            <a:r>
              <a:rPr lang="en-US" dirty="0" err="1" smtClean="0"/>
              <a:t>simfizne</a:t>
            </a:r>
            <a:r>
              <a:rPr lang="en-US" dirty="0" smtClean="0"/>
              <a:t> </a:t>
            </a:r>
            <a:r>
              <a:rPr lang="en-US" dirty="0" err="1" smtClean="0"/>
              <a:t>kosti</a:t>
            </a:r>
            <a:r>
              <a:rPr lang="en-US" dirty="0" smtClean="0"/>
              <a:t> </a:t>
            </a:r>
            <a:r>
              <a:rPr lang="en-US" dirty="0" err="1" smtClean="0"/>
              <a:t>čime</a:t>
            </a:r>
            <a:r>
              <a:rPr lang="en-US" dirty="0" smtClean="0"/>
              <a:t> se </a:t>
            </a:r>
            <a:r>
              <a:rPr lang="en-US" dirty="0" err="1" smtClean="0"/>
              <a:t>potvrđuje</a:t>
            </a:r>
            <a:r>
              <a:rPr lang="en-US" dirty="0" smtClean="0"/>
              <a:t> </a:t>
            </a:r>
            <a:r>
              <a:rPr lang="en-US" dirty="0" err="1" smtClean="0"/>
              <a:t>postojanje</a:t>
            </a:r>
            <a:r>
              <a:rPr lang="en-US" dirty="0" smtClean="0"/>
              <a:t> </a:t>
            </a:r>
            <a:r>
              <a:rPr lang="en-US" dirty="0" err="1" smtClean="0"/>
              <a:t>oboljenja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r-Latn-RS" dirty="0" smtClean="0"/>
              <a:t>Lečenje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sr-Latn-RS" dirty="0" smtClean="0"/>
              <a:t>    </a:t>
            </a:r>
            <a:r>
              <a:rPr lang="en-US" dirty="0" err="1" smtClean="0"/>
              <a:t>Lečenje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konzervativno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operativno</a:t>
            </a:r>
            <a:r>
              <a:rPr lang="en-US" dirty="0" smtClean="0"/>
              <a:t>. </a:t>
            </a:r>
          </a:p>
          <a:p>
            <a:pPr>
              <a:buNone/>
            </a:pPr>
            <a:r>
              <a:rPr lang="en-US" dirty="0" err="1" smtClean="0"/>
              <a:t>Konzervativno</a:t>
            </a:r>
            <a:r>
              <a:rPr lang="en-US" dirty="0" smtClean="0"/>
              <a:t> </a:t>
            </a:r>
            <a:r>
              <a:rPr lang="en-US" dirty="0" err="1" smtClean="0"/>
              <a:t>lečenje</a:t>
            </a:r>
            <a:r>
              <a:rPr lang="en-US" dirty="0" smtClean="0"/>
              <a:t> </a:t>
            </a:r>
            <a:r>
              <a:rPr lang="en-US" dirty="0" err="1" smtClean="0"/>
              <a:t>zahteva</a:t>
            </a:r>
            <a:r>
              <a:rPr lang="en-US" dirty="0" smtClean="0"/>
              <a:t> </a:t>
            </a:r>
            <a:r>
              <a:rPr lang="en-US" dirty="0" err="1" smtClean="0"/>
              <a:t>sledeće</a:t>
            </a:r>
            <a:r>
              <a:rPr lang="en-US" dirty="0" smtClean="0"/>
              <a:t> </a:t>
            </a:r>
            <a:r>
              <a:rPr lang="en-US" dirty="0" err="1" smtClean="0"/>
              <a:t>tretmene</a:t>
            </a:r>
            <a:r>
              <a:rPr lang="en-US" dirty="0" smtClean="0"/>
              <a:t>: </a:t>
            </a:r>
            <a:endParaRPr lang="sr-Latn-RS" dirty="0" smtClean="0"/>
          </a:p>
          <a:p>
            <a:r>
              <a:rPr lang="en-US" dirty="0" smtClean="0"/>
              <a:t>a) </a:t>
            </a:r>
            <a:r>
              <a:rPr lang="en-US" dirty="0" err="1" smtClean="0"/>
              <a:t>mirovanje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3 do 9 </a:t>
            </a:r>
            <a:r>
              <a:rPr lang="en-US" dirty="0" err="1" smtClean="0"/>
              <a:t>meseci</a:t>
            </a:r>
            <a:r>
              <a:rPr lang="en-US" dirty="0" smtClean="0"/>
              <a:t>,</a:t>
            </a:r>
            <a:endParaRPr lang="sr-Latn-RS" dirty="0" smtClean="0"/>
          </a:p>
          <a:p>
            <a:r>
              <a:rPr lang="en-US" dirty="0" smtClean="0"/>
              <a:t> b) </a:t>
            </a:r>
            <a:r>
              <a:rPr lang="en-US" dirty="0" err="1" smtClean="0"/>
              <a:t>suzbijanje</a:t>
            </a:r>
            <a:r>
              <a:rPr lang="en-US" dirty="0" smtClean="0"/>
              <a:t> bola </a:t>
            </a:r>
            <a:r>
              <a:rPr lang="en-US" dirty="0" err="1" smtClean="0"/>
              <a:t>analgeticima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antiinflamatornim</a:t>
            </a:r>
            <a:r>
              <a:rPr lang="en-US" dirty="0" smtClean="0"/>
              <a:t> </a:t>
            </a:r>
            <a:r>
              <a:rPr lang="en-US" dirty="0" err="1" smtClean="0"/>
              <a:t>sredstvima</a:t>
            </a:r>
            <a:r>
              <a:rPr lang="en-US" dirty="0" smtClean="0"/>
              <a:t>, </a:t>
            </a:r>
            <a:endParaRPr lang="sr-Latn-RS" dirty="0" smtClean="0"/>
          </a:p>
          <a:p>
            <a:r>
              <a:rPr lang="en-US" dirty="0" smtClean="0"/>
              <a:t>c) </a:t>
            </a:r>
            <a:r>
              <a:rPr lang="en-US" dirty="0" err="1" smtClean="0"/>
              <a:t>direktna</a:t>
            </a:r>
            <a:r>
              <a:rPr lang="en-US" dirty="0" smtClean="0"/>
              <a:t> </a:t>
            </a:r>
            <a:r>
              <a:rPr lang="en-US" dirty="0" err="1" smtClean="0"/>
              <a:t>aplikacija</a:t>
            </a:r>
            <a:r>
              <a:rPr lang="en-US" dirty="0" smtClean="0"/>
              <a:t> </a:t>
            </a:r>
            <a:r>
              <a:rPr lang="en-US" dirty="0" err="1" smtClean="0"/>
              <a:t>analgetika</a:t>
            </a:r>
            <a:r>
              <a:rPr lang="en-US" dirty="0" smtClean="0"/>
              <a:t> u </a:t>
            </a:r>
            <a:r>
              <a:rPr lang="en-US" dirty="0" err="1" smtClean="0"/>
              <a:t>bolno</a:t>
            </a:r>
            <a:r>
              <a:rPr lang="en-US" dirty="0" smtClean="0"/>
              <a:t> </a:t>
            </a:r>
            <a:r>
              <a:rPr lang="en-US" dirty="0" err="1" smtClean="0"/>
              <a:t>mesto</a:t>
            </a:r>
            <a:r>
              <a:rPr lang="en-US" dirty="0" smtClean="0"/>
              <a:t>, </a:t>
            </a:r>
            <a:endParaRPr lang="sr-Latn-RS" dirty="0" smtClean="0"/>
          </a:p>
          <a:p>
            <a:r>
              <a:rPr lang="en-US" dirty="0" smtClean="0"/>
              <a:t>d) </a:t>
            </a:r>
            <a:r>
              <a:rPr lang="en-US" dirty="0" err="1" smtClean="0"/>
              <a:t>upotreba</a:t>
            </a:r>
            <a:r>
              <a:rPr lang="en-US" dirty="0" smtClean="0"/>
              <a:t> </a:t>
            </a:r>
            <a:r>
              <a:rPr lang="en-US" dirty="0" err="1" smtClean="0"/>
              <a:t>kortikostereoida</a:t>
            </a:r>
            <a:r>
              <a:rPr lang="en-US" dirty="0" smtClean="0"/>
              <a:t>, </a:t>
            </a:r>
            <a:endParaRPr lang="sr-Latn-RS" dirty="0" smtClean="0"/>
          </a:p>
          <a:p>
            <a:r>
              <a:rPr lang="en-US" dirty="0" smtClean="0"/>
              <a:t>e) </a:t>
            </a:r>
            <a:r>
              <a:rPr lang="en-US" dirty="0" err="1" smtClean="0"/>
              <a:t>dejstvom</a:t>
            </a:r>
            <a:r>
              <a:rPr lang="en-US" dirty="0" smtClean="0"/>
              <a:t> </a:t>
            </a:r>
            <a:r>
              <a:rPr lang="en-US" dirty="0" err="1" smtClean="0"/>
              <a:t>elektroterapije</a:t>
            </a:r>
            <a:r>
              <a:rPr lang="en-US" dirty="0" smtClean="0"/>
              <a:t> u </a:t>
            </a:r>
            <a:r>
              <a:rPr lang="en-US" dirty="0" err="1" smtClean="0"/>
              <a:t>cilju</a:t>
            </a:r>
            <a:r>
              <a:rPr lang="en-US" dirty="0" smtClean="0"/>
              <a:t> </a:t>
            </a:r>
            <a:r>
              <a:rPr lang="en-US" dirty="0" err="1" smtClean="0"/>
              <a:t>suzbijanja</a:t>
            </a:r>
            <a:r>
              <a:rPr lang="en-US" dirty="0" smtClean="0"/>
              <a:t> bola, g) </a:t>
            </a:r>
            <a:r>
              <a:rPr lang="en-US" dirty="0" err="1" smtClean="0"/>
              <a:t>aplikacija</a:t>
            </a:r>
            <a:r>
              <a:rPr lang="en-US" dirty="0" smtClean="0"/>
              <a:t> ultra </a:t>
            </a:r>
            <a:r>
              <a:rPr lang="en-US" dirty="0" err="1" smtClean="0"/>
              <a:t>zvučne</a:t>
            </a:r>
            <a:r>
              <a:rPr lang="en-US" dirty="0" smtClean="0"/>
              <a:t> </a:t>
            </a:r>
            <a:r>
              <a:rPr lang="en-US" dirty="0" err="1" smtClean="0"/>
              <a:t>terapije</a:t>
            </a:r>
            <a:r>
              <a:rPr lang="en-US" dirty="0" smtClean="0"/>
              <a:t>, </a:t>
            </a:r>
            <a:endParaRPr lang="sr-Latn-RS" dirty="0" smtClean="0"/>
          </a:p>
          <a:p>
            <a:r>
              <a:rPr lang="en-US" dirty="0" smtClean="0"/>
              <a:t>h) </a:t>
            </a:r>
            <a:r>
              <a:rPr lang="en-US" dirty="0" err="1" smtClean="0"/>
              <a:t>hidroterapija</a:t>
            </a:r>
            <a:r>
              <a:rPr lang="en-US" dirty="0" smtClean="0"/>
              <a:t>, </a:t>
            </a:r>
            <a:endParaRPr lang="sr-Latn-RS" dirty="0" smtClean="0"/>
          </a:p>
          <a:p>
            <a:r>
              <a:rPr lang="en-US" dirty="0" err="1" smtClean="0"/>
              <a:t>i</a:t>
            </a:r>
            <a:r>
              <a:rPr lang="en-US" dirty="0" smtClean="0"/>
              <a:t>) </a:t>
            </a:r>
            <a:r>
              <a:rPr lang="en-US" dirty="0" err="1" smtClean="0"/>
              <a:t>izometrijske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izotoničke</a:t>
            </a:r>
            <a:r>
              <a:rPr lang="en-US" dirty="0" smtClean="0"/>
              <a:t> </a:t>
            </a:r>
            <a:r>
              <a:rPr lang="en-US" dirty="0" err="1" smtClean="0"/>
              <a:t>vežbe</a:t>
            </a:r>
            <a:r>
              <a:rPr lang="en-US" dirty="0" smtClean="0"/>
              <a:t>, </a:t>
            </a:r>
            <a:endParaRPr lang="sr-Latn-RS" dirty="0" smtClean="0"/>
          </a:p>
          <a:p>
            <a:r>
              <a:rPr lang="en-US" dirty="0" smtClean="0"/>
              <a:t>j) </a:t>
            </a:r>
            <a:r>
              <a:rPr lang="en-US" dirty="0" err="1" smtClean="0"/>
              <a:t>korekcija</a:t>
            </a:r>
            <a:r>
              <a:rPr lang="en-US" dirty="0" smtClean="0"/>
              <a:t> </a:t>
            </a:r>
            <a:r>
              <a:rPr lang="en-US" dirty="0" err="1" smtClean="0"/>
              <a:t>statike</a:t>
            </a:r>
            <a:r>
              <a:rPr lang="en-US" dirty="0" smtClean="0"/>
              <a:t>, </a:t>
            </a:r>
            <a:endParaRPr lang="sr-Latn-RS" dirty="0" smtClean="0"/>
          </a:p>
          <a:p>
            <a:r>
              <a:rPr lang="en-US" dirty="0" smtClean="0"/>
              <a:t>k) </a:t>
            </a:r>
            <a:r>
              <a:rPr lang="en-US" dirty="0" err="1" smtClean="0"/>
              <a:t>rendgensko</a:t>
            </a:r>
            <a:r>
              <a:rPr lang="en-US" dirty="0" smtClean="0"/>
              <a:t> </a:t>
            </a:r>
            <a:r>
              <a:rPr lang="en-US" dirty="0" err="1" smtClean="0"/>
              <a:t>zračenje</a:t>
            </a:r>
            <a:r>
              <a:rPr lang="en-US" dirty="0" smtClean="0"/>
              <a:t>. </a:t>
            </a:r>
            <a:endParaRPr lang="sr-Latn-RS" dirty="0" smtClean="0"/>
          </a:p>
          <a:p>
            <a:pPr>
              <a:buNone/>
            </a:pPr>
            <a:r>
              <a:rPr lang="en-US" dirty="0" err="1" smtClean="0"/>
              <a:t>Pojava</a:t>
            </a:r>
            <a:r>
              <a:rPr lang="en-US" dirty="0" smtClean="0"/>
              <a:t> </a:t>
            </a:r>
            <a:r>
              <a:rPr lang="en-US" dirty="0" err="1" smtClean="0"/>
              <a:t>recidiva</a:t>
            </a:r>
            <a:r>
              <a:rPr lang="en-US" dirty="0" smtClean="0"/>
              <a:t> </a:t>
            </a:r>
            <a:r>
              <a:rPr lang="en-US" dirty="0" err="1" smtClean="0"/>
              <a:t>direktno</a:t>
            </a:r>
            <a:r>
              <a:rPr lang="en-US" dirty="0" smtClean="0"/>
              <a:t> </a:t>
            </a:r>
            <a:r>
              <a:rPr lang="en-US" dirty="0" err="1" smtClean="0"/>
              <a:t>ukazuje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potrebu</a:t>
            </a:r>
            <a:r>
              <a:rPr lang="en-US" dirty="0" smtClean="0"/>
              <a:t> </a:t>
            </a:r>
            <a:r>
              <a:rPr lang="en-US" dirty="0" err="1" smtClean="0"/>
              <a:t>hiruškog</a:t>
            </a:r>
            <a:r>
              <a:rPr lang="en-US" dirty="0" smtClean="0"/>
              <a:t> </a:t>
            </a:r>
            <a:r>
              <a:rPr lang="en-US" dirty="0" err="1" smtClean="0"/>
              <a:t>zahvata</a:t>
            </a:r>
            <a:r>
              <a:rPr lang="en-US" dirty="0" smtClean="0"/>
              <a:t>. 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>Luksacije kuka i prelomi zglobne čašice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 </a:t>
            </a:r>
            <a:r>
              <a:rPr lang="en-US" dirty="0" err="1" smtClean="0"/>
              <a:t>donje</a:t>
            </a:r>
            <a:r>
              <a:rPr lang="en-US" dirty="0" smtClean="0"/>
              <a:t> </a:t>
            </a:r>
            <a:r>
              <a:rPr lang="en-US" dirty="0" err="1" smtClean="0"/>
              <a:t>strane</a:t>
            </a:r>
            <a:r>
              <a:rPr lang="en-US" dirty="0" smtClean="0"/>
              <a:t> </a:t>
            </a:r>
            <a:r>
              <a:rPr lang="en-US" dirty="0" err="1" smtClean="0"/>
              <a:t>nešto</a:t>
            </a:r>
            <a:r>
              <a:rPr lang="en-US" dirty="0" smtClean="0"/>
              <a:t> </a:t>
            </a:r>
            <a:r>
              <a:rPr lang="en-US" dirty="0" err="1" smtClean="0"/>
              <a:t>slabije</a:t>
            </a:r>
            <a:r>
              <a:rPr lang="en-US" dirty="0" smtClean="0"/>
              <a:t> </a:t>
            </a:r>
            <a:r>
              <a:rPr lang="en-US" dirty="0" err="1" smtClean="0"/>
              <a:t>osigurana</a:t>
            </a:r>
            <a:r>
              <a:rPr lang="en-US" dirty="0" smtClean="0"/>
              <a:t>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 </a:t>
            </a:r>
            <a:r>
              <a:rPr lang="en-US" dirty="0" err="1" smtClean="0"/>
              <a:t>pubofemorale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 </a:t>
            </a:r>
            <a:r>
              <a:rPr lang="en-US" dirty="0" err="1" smtClean="0"/>
              <a:t>ishiofemorale</a:t>
            </a:r>
            <a:r>
              <a:rPr lang="en-US" dirty="0" smtClean="0"/>
              <a:t>, u </a:t>
            </a:r>
            <a:r>
              <a:rPr lang="en-US" dirty="0" err="1" smtClean="0"/>
              <a:t>visini</a:t>
            </a:r>
            <a:r>
              <a:rPr lang="en-US" dirty="0" smtClean="0"/>
              <a:t> </a:t>
            </a:r>
            <a:r>
              <a:rPr lang="en-US" dirty="0" err="1" smtClean="0"/>
              <a:t>useka</a:t>
            </a:r>
            <a:r>
              <a:rPr lang="en-US" dirty="0" smtClean="0"/>
              <a:t> </a:t>
            </a:r>
            <a:r>
              <a:rPr lang="en-US" dirty="0" err="1" smtClean="0"/>
              <a:t>čašice</a:t>
            </a:r>
            <a:r>
              <a:rPr lang="en-US" dirty="0" smtClean="0"/>
              <a:t>. </a:t>
            </a:r>
            <a:endParaRPr lang="sr-Latn-RS" dirty="0" smtClean="0"/>
          </a:p>
          <a:p>
            <a:pPr>
              <a:buNone/>
            </a:pPr>
            <a:r>
              <a:rPr lang="sr-Latn-RS" dirty="0" smtClean="0"/>
              <a:t>    </a:t>
            </a:r>
            <a:r>
              <a:rPr lang="en-US" dirty="0" err="1" smtClean="0"/>
              <a:t>Slabo</a:t>
            </a:r>
            <a:r>
              <a:rPr lang="en-US" dirty="0" smtClean="0"/>
              <a:t> </a:t>
            </a:r>
            <a:r>
              <a:rPr lang="en-US" dirty="0" err="1" smtClean="0"/>
              <a:t>mesto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. </a:t>
            </a:r>
            <a:r>
              <a:rPr lang="en-US" dirty="0" err="1" smtClean="0"/>
              <a:t>Snažne</a:t>
            </a:r>
            <a:r>
              <a:rPr lang="en-US" dirty="0" smtClean="0"/>
              <a:t> </a:t>
            </a:r>
            <a:r>
              <a:rPr lang="en-US" dirty="0" err="1" smtClean="0"/>
              <a:t>abdukcije</a:t>
            </a:r>
            <a:r>
              <a:rPr lang="en-US" dirty="0" smtClean="0"/>
              <a:t> </a:t>
            </a:r>
            <a:r>
              <a:rPr lang="en-US" dirty="0" err="1" smtClean="0"/>
              <a:t>noge</a:t>
            </a:r>
            <a:r>
              <a:rPr lang="en-US" dirty="0" smtClean="0"/>
              <a:t>, </a:t>
            </a:r>
            <a:r>
              <a:rPr lang="en-US" dirty="0" err="1" smtClean="0"/>
              <a:t>ređe</a:t>
            </a:r>
            <a:r>
              <a:rPr lang="en-US" dirty="0" smtClean="0"/>
              <a:t> </a:t>
            </a:r>
            <a:r>
              <a:rPr lang="en-US" dirty="0" err="1" smtClean="0"/>
              <a:t>nešto</a:t>
            </a:r>
            <a:r>
              <a:rPr lang="en-US" dirty="0" smtClean="0"/>
              <a:t> </a:t>
            </a:r>
            <a:r>
              <a:rPr lang="en-US" dirty="0" err="1" smtClean="0"/>
              <a:t>iznad</a:t>
            </a:r>
            <a:r>
              <a:rPr lang="en-US" dirty="0" smtClean="0"/>
              <a:t>,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 </a:t>
            </a:r>
            <a:r>
              <a:rPr lang="en-US" dirty="0" err="1" smtClean="0"/>
              <a:t>pubofemorale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 </a:t>
            </a:r>
            <a:r>
              <a:rPr lang="en-US" dirty="0" err="1" smtClean="0"/>
              <a:t>iliofemorale</a:t>
            </a:r>
            <a:r>
              <a:rPr lang="en-US" dirty="0" smtClean="0"/>
              <a:t>. </a:t>
            </a:r>
            <a:r>
              <a:rPr lang="en-US" dirty="0" err="1" smtClean="0"/>
              <a:t>Kada</a:t>
            </a:r>
            <a:r>
              <a:rPr lang="en-US" dirty="0" smtClean="0"/>
              <a:t> se </a:t>
            </a:r>
            <a:r>
              <a:rPr lang="en-US" dirty="0" err="1" smtClean="0"/>
              <a:t>glava</a:t>
            </a:r>
            <a:r>
              <a:rPr lang="en-US" dirty="0" smtClean="0"/>
              <a:t> </a:t>
            </a:r>
            <a:r>
              <a:rPr lang="en-US" dirty="0" err="1" smtClean="0"/>
              <a:t>butne</a:t>
            </a:r>
            <a:r>
              <a:rPr lang="en-US" dirty="0" smtClean="0"/>
              <a:t> </a:t>
            </a:r>
            <a:r>
              <a:rPr lang="en-US" dirty="0" err="1" smtClean="0"/>
              <a:t>kosti</a:t>
            </a:r>
            <a:r>
              <a:rPr lang="en-US" dirty="0" smtClean="0"/>
              <a:t> </a:t>
            </a:r>
            <a:r>
              <a:rPr lang="en-US" dirty="0" err="1" smtClean="0"/>
              <a:t>nađe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ivici</a:t>
            </a:r>
            <a:r>
              <a:rPr lang="en-US" dirty="0" smtClean="0"/>
              <a:t> </a:t>
            </a:r>
            <a:r>
              <a:rPr lang="en-US" dirty="0" err="1" smtClean="0"/>
              <a:t>čašice</a:t>
            </a:r>
            <a:r>
              <a:rPr lang="en-US" dirty="0" smtClean="0"/>
              <a:t>, </a:t>
            </a:r>
            <a:r>
              <a:rPr lang="en-US" dirty="0" err="1" smtClean="0"/>
              <a:t>ona</a:t>
            </a:r>
            <a:r>
              <a:rPr lang="en-US" dirty="0" smtClean="0"/>
              <a:t> </a:t>
            </a:r>
            <a:r>
              <a:rPr lang="en-US" dirty="0" err="1" smtClean="0"/>
              <a:t>klizne</a:t>
            </a:r>
            <a:r>
              <a:rPr lang="en-US" dirty="0" smtClean="0"/>
              <a:t> </a:t>
            </a:r>
            <a:r>
              <a:rPr lang="en-US" dirty="0" err="1" smtClean="0"/>
              <a:t>napred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nazad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ostane</a:t>
            </a:r>
            <a:r>
              <a:rPr lang="en-US" dirty="0" smtClean="0"/>
              <a:t> </a:t>
            </a:r>
            <a:r>
              <a:rPr lang="en-US" dirty="0" err="1" smtClean="0"/>
              <a:t>sasvim</a:t>
            </a:r>
            <a:r>
              <a:rPr lang="en-US" dirty="0" smtClean="0"/>
              <a:t> </a:t>
            </a:r>
            <a:r>
              <a:rPr lang="en-US" dirty="0" err="1" smtClean="0"/>
              <a:t>odvojena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svoga</a:t>
            </a:r>
            <a:r>
              <a:rPr lang="en-US" dirty="0" smtClean="0"/>
              <a:t> </a:t>
            </a:r>
            <a:r>
              <a:rPr lang="en-US" dirty="0" err="1" smtClean="0"/>
              <a:t>ležišta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sasvim</a:t>
            </a:r>
            <a:r>
              <a:rPr lang="en-US" dirty="0" smtClean="0"/>
              <a:t>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 smtClean="0"/>
              <a:t>njega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RS" dirty="0" smtClean="0"/>
              <a:t>Zadnje luksacije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RS" dirty="0" smtClean="0"/>
              <a:t>     </a:t>
            </a:r>
            <a:r>
              <a:rPr lang="en-US" dirty="0" err="1" smtClean="0"/>
              <a:t>Znatno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češće</a:t>
            </a:r>
            <a:r>
              <a:rPr lang="en-US" dirty="0" smtClean="0"/>
              <a:t>. Sa </a:t>
            </a:r>
            <a:r>
              <a:rPr lang="en-US" dirty="0" err="1" smtClean="0"/>
              <a:t>manjim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većim</a:t>
            </a:r>
            <a:r>
              <a:rPr lang="en-US" dirty="0" smtClean="0"/>
              <a:t> </a:t>
            </a:r>
            <a:r>
              <a:rPr lang="en-US" dirty="0" err="1" smtClean="0"/>
              <a:t>odvajanjem</a:t>
            </a:r>
            <a:r>
              <a:rPr lang="sr-Latn-RS" dirty="0" smtClean="0"/>
              <a:t> </a:t>
            </a:r>
            <a:r>
              <a:rPr lang="en-US" dirty="0" err="1" smtClean="0"/>
              <a:t>zadnje</a:t>
            </a:r>
            <a:r>
              <a:rPr lang="en-US" dirty="0" smtClean="0"/>
              <a:t> </a:t>
            </a:r>
            <a:r>
              <a:rPr lang="en-US" dirty="0" err="1" smtClean="0"/>
              <a:t>ivice</a:t>
            </a:r>
            <a:r>
              <a:rPr lang="en-US" dirty="0" smtClean="0"/>
              <a:t> </a:t>
            </a:r>
            <a:r>
              <a:rPr lang="en-US" dirty="0" err="1" smtClean="0"/>
              <a:t>acetabuluma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sr-Latn-RS" dirty="0" smtClean="0"/>
              <a:t>    </a:t>
            </a:r>
            <a:r>
              <a:rPr lang="en-US" dirty="0" smtClean="0"/>
              <a:t>To je </a:t>
            </a:r>
            <a:r>
              <a:rPr lang="en-US" dirty="0" err="1" smtClean="0"/>
              <a:t>ishijadični</a:t>
            </a:r>
            <a:r>
              <a:rPr lang="en-US" dirty="0" smtClean="0"/>
              <a:t> tip. </a:t>
            </a:r>
            <a:r>
              <a:rPr lang="en-US" dirty="0" err="1" smtClean="0"/>
              <a:t>Ilijačni</a:t>
            </a:r>
            <a:r>
              <a:rPr lang="en-US" dirty="0" smtClean="0"/>
              <a:t> tip </a:t>
            </a:r>
            <a:r>
              <a:rPr lang="en-US" dirty="0" err="1" smtClean="0"/>
              <a:t>luksacije</a:t>
            </a:r>
            <a:r>
              <a:rPr lang="en-US" dirty="0" smtClean="0"/>
              <a:t> </a:t>
            </a:r>
            <a:r>
              <a:rPr lang="en-US" dirty="0" err="1" smtClean="0"/>
              <a:t>kuka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r-Latn-RS" dirty="0" smtClean="0"/>
              <a:t>Prednje luksacije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r-Latn-RS" dirty="0" smtClean="0"/>
              <a:t>     </a:t>
            </a:r>
            <a:r>
              <a:rPr lang="en-US" dirty="0" err="1" smtClean="0"/>
              <a:t>Ako</a:t>
            </a:r>
            <a:r>
              <a:rPr lang="en-US" dirty="0" smtClean="0"/>
              <a:t> je </a:t>
            </a:r>
            <a:r>
              <a:rPr lang="en-US" dirty="0" err="1" smtClean="0"/>
              <a:t>glava</a:t>
            </a:r>
            <a:r>
              <a:rPr lang="en-US" dirty="0" smtClean="0"/>
              <a:t> </a:t>
            </a:r>
            <a:r>
              <a:rPr lang="en-US" dirty="0" err="1" smtClean="0"/>
              <a:t>butne</a:t>
            </a:r>
            <a:r>
              <a:rPr lang="en-US" dirty="0" smtClean="0"/>
              <a:t> </a:t>
            </a:r>
            <a:r>
              <a:rPr lang="en-US" dirty="0" err="1" smtClean="0"/>
              <a:t>kosti</a:t>
            </a:r>
            <a:r>
              <a:rPr lang="en-US" dirty="0" smtClean="0"/>
              <a:t> </a:t>
            </a:r>
            <a:r>
              <a:rPr lang="en-US" dirty="0" err="1" smtClean="0"/>
              <a:t>dislocirana</a:t>
            </a:r>
            <a:r>
              <a:rPr lang="en-US" dirty="0" smtClean="0"/>
              <a:t> </a:t>
            </a:r>
            <a:r>
              <a:rPr lang="en-US" dirty="0" err="1" smtClean="0"/>
              <a:t>snažnom</a:t>
            </a:r>
            <a:r>
              <a:rPr lang="en-US" dirty="0" smtClean="0"/>
              <a:t> </a:t>
            </a:r>
            <a:r>
              <a:rPr lang="en-US" dirty="0" err="1" smtClean="0"/>
              <a:t>abdukcionom</a:t>
            </a:r>
            <a:r>
              <a:rPr lang="en-US" dirty="0" smtClean="0"/>
              <a:t> </a:t>
            </a:r>
            <a:r>
              <a:rPr lang="en-US" dirty="0" err="1" smtClean="0"/>
              <a:t>silom</a:t>
            </a:r>
            <a:r>
              <a:rPr lang="en-US" dirty="0" smtClean="0"/>
              <a:t> </a:t>
            </a:r>
            <a:r>
              <a:rPr lang="en-US" dirty="0" err="1" smtClean="0"/>
              <a:t>unapred</a:t>
            </a:r>
            <a:r>
              <a:rPr lang="en-US" dirty="0" smtClean="0"/>
              <a:t>, </a:t>
            </a:r>
            <a:r>
              <a:rPr lang="en-US" dirty="0" err="1" smtClean="0"/>
              <a:t>vrat</a:t>
            </a:r>
            <a:r>
              <a:rPr lang="en-US" dirty="0" smtClean="0"/>
              <a:t> </a:t>
            </a:r>
            <a:r>
              <a:rPr lang="en-US" dirty="0" err="1" smtClean="0"/>
              <a:t>butne</a:t>
            </a:r>
            <a:r>
              <a:rPr lang="en-US" dirty="0" smtClean="0"/>
              <a:t> </a:t>
            </a:r>
            <a:r>
              <a:rPr lang="en-US" dirty="0" err="1" smtClean="0"/>
              <a:t>kosti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natkolenice</a:t>
            </a:r>
            <a:r>
              <a:rPr lang="en-US" dirty="0" smtClean="0"/>
              <a:t> </a:t>
            </a:r>
            <a:r>
              <a:rPr lang="en-US" dirty="0" err="1" smtClean="0"/>
              <a:t>zadržaće</a:t>
            </a:r>
            <a:r>
              <a:rPr lang="en-US" dirty="0" smtClean="0"/>
              <a:t> se u </a:t>
            </a:r>
            <a:r>
              <a:rPr lang="en-US" dirty="0" err="1" smtClean="0"/>
              <a:t>položaju</a:t>
            </a:r>
            <a:r>
              <a:rPr lang="en-US" dirty="0" smtClean="0"/>
              <a:t> </a:t>
            </a:r>
            <a:r>
              <a:rPr lang="en-US" dirty="0" err="1" smtClean="0"/>
              <a:t>abdukcije</a:t>
            </a:r>
            <a:r>
              <a:rPr lang="en-US" dirty="0" smtClean="0"/>
              <a:t>, </a:t>
            </a:r>
            <a:r>
              <a:rPr lang="en-US" dirty="0" err="1" smtClean="0"/>
              <a:t>spoljašnje</a:t>
            </a:r>
            <a:r>
              <a:rPr lang="en-US" dirty="0" smtClean="0"/>
              <a:t> </a:t>
            </a:r>
            <a:r>
              <a:rPr lang="en-US" dirty="0" err="1" smtClean="0"/>
              <a:t>rotacije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fleksije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 </a:t>
            </a:r>
            <a:r>
              <a:rPr lang="en-US" dirty="0" err="1" smtClean="0"/>
              <a:t>kuka</a:t>
            </a:r>
            <a:r>
              <a:rPr lang="en-US" dirty="0" smtClean="0"/>
              <a:t>. </a:t>
            </a:r>
            <a:r>
              <a:rPr lang="en-US" dirty="0" err="1" smtClean="0"/>
              <a:t>Opturatorni</a:t>
            </a:r>
            <a:r>
              <a:rPr lang="en-US" dirty="0" smtClean="0"/>
              <a:t> tip. </a:t>
            </a:r>
          </a:p>
          <a:p>
            <a:pPr>
              <a:buNone/>
            </a:pPr>
            <a:r>
              <a:rPr lang="sr-Latn-RS" dirty="0" smtClean="0"/>
              <a:t>     </a:t>
            </a:r>
            <a:r>
              <a:rPr lang="en-US" dirty="0" err="1" smtClean="0"/>
              <a:t>Potrebno</a:t>
            </a:r>
            <a:r>
              <a:rPr lang="en-US" dirty="0" smtClean="0"/>
              <a:t> je </a:t>
            </a:r>
            <a:r>
              <a:rPr lang="en-US" dirty="0" err="1" smtClean="0"/>
              <a:t>ostvariti</a:t>
            </a:r>
            <a:r>
              <a:rPr lang="en-US" dirty="0" smtClean="0"/>
              <a:t> </a:t>
            </a:r>
            <a:r>
              <a:rPr lang="en-US" dirty="0" err="1" smtClean="0"/>
              <a:t>sledeće</a:t>
            </a:r>
            <a:r>
              <a:rPr lang="en-US" dirty="0" smtClean="0"/>
              <a:t> </a:t>
            </a:r>
            <a:r>
              <a:rPr lang="en-US" dirty="0" err="1" smtClean="0"/>
              <a:t>pozicije</a:t>
            </a:r>
            <a:r>
              <a:rPr lang="en-US" dirty="0" smtClean="0"/>
              <a:t> </a:t>
            </a:r>
            <a:r>
              <a:rPr lang="en-US" dirty="0" err="1" smtClean="0"/>
              <a:t>povređenog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Povređeni</a:t>
            </a:r>
            <a:r>
              <a:rPr lang="en-US" dirty="0" smtClean="0"/>
              <a:t> </a:t>
            </a:r>
            <a:r>
              <a:rPr lang="en-US" dirty="0" err="1" smtClean="0"/>
              <a:t>leži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leđima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je </a:t>
            </a:r>
            <a:r>
              <a:rPr lang="en-US" dirty="0" err="1" smtClean="0"/>
              <a:t>povređeni</a:t>
            </a:r>
            <a:r>
              <a:rPr lang="en-US" dirty="0" smtClean="0"/>
              <a:t> </a:t>
            </a:r>
            <a:r>
              <a:rPr lang="en-US" dirty="0" err="1" smtClean="0"/>
              <a:t>kuk</a:t>
            </a:r>
            <a:r>
              <a:rPr lang="en-US" dirty="0" smtClean="0"/>
              <a:t> </a:t>
            </a:r>
            <a:r>
              <a:rPr lang="en-US" dirty="0" err="1" smtClean="0"/>
              <a:t>izdignut</a:t>
            </a:r>
            <a:r>
              <a:rPr lang="en-US" dirty="0" smtClean="0"/>
              <a:t> 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podlogu</a:t>
            </a:r>
            <a:r>
              <a:rPr lang="en-US" dirty="0" smtClean="0"/>
              <a:t> pod </a:t>
            </a:r>
            <a:r>
              <a:rPr lang="en-US" dirty="0" err="1" smtClean="0"/>
              <a:t>uglom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45 </a:t>
            </a:r>
            <a:r>
              <a:rPr lang="en-US" dirty="0" err="1" smtClean="0"/>
              <a:t>stepeni</a:t>
            </a:r>
            <a:r>
              <a:rPr lang="en-US" dirty="0" smtClean="0"/>
              <a:t>. </a:t>
            </a:r>
            <a:r>
              <a:rPr lang="en-US" dirty="0" err="1" smtClean="0"/>
              <a:t>Zrak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s </a:t>
            </a:r>
            <a:r>
              <a:rPr lang="en-US" dirty="0" err="1" smtClean="0"/>
              <a:t>lica</a:t>
            </a:r>
            <a:r>
              <a:rPr lang="en-US" dirty="0" smtClean="0"/>
              <a:t> </a:t>
            </a:r>
            <a:r>
              <a:rPr lang="en-US" dirty="0" err="1" smtClean="0"/>
              <a:t>uspravno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podlogu</a:t>
            </a:r>
            <a:r>
              <a:rPr lang="en-US" dirty="0" smtClean="0"/>
              <a:t> (</a:t>
            </a:r>
            <a:r>
              <a:rPr lang="en-US" dirty="0" err="1" smtClean="0"/>
              <a:t>zadnji</a:t>
            </a:r>
            <a:r>
              <a:rPr lang="en-US" dirty="0" smtClean="0"/>
              <a:t> ¾ </a:t>
            </a:r>
            <a:r>
              <a:rPr lang="en-US" dirty="0" err="1" smtClean="0"/>
              <a:t>snimak</a:t>
            </a:r>
            <a:r>
              <a:rPr lang="en-US" dirty="0" smtClean="0"/>
              <a:t>)</a:t>
            </a:r>
          </a:p>
          <a:p>
            <a:pPr lvl="0"/>
            <a:r>
              <a:rPr lang="en-US" dirty="0" err="1" smtClean="0"/>
              <a:t>Povređeni</a:t>
            </a:r>
            <a:r>
              <a:rPr lang="en-US" dirty="0" smtClean="0"/>
              <a:t> je u </a:t>
            </a:r>
            <a:r>
              <a:rPr lang="en-US" dirty="0" err="1" smtClean="0"/>
              <a:t>ventralnom</a:t>
            </a:r>
            <a:r>
              <a:rPr lang="en-US" dirty="0" smtClean="0"/>
              <a:t> </a:t>
            </a:r>
            <a:r>
              <a:rPr lang="en-US" dirty="0" err="1" smtClean="0"/>
              <a:t>položaju</a:t>
            </a:r>
            <a:r>
              <a:rPr lang="en-US" dirty="0" smtClean="0"/>
              <a:t>, a </a:t>
            </a:r>
            <a:r>
              <a:rPr lang="en-US" dirty="0" err="1" smtClean="0"/>
              <a:t>povređeni</a:t>
            </a:r>
            <a:r>
              <a:rPr lang="en-US" dirty="0" smtClean="0"/>
              <a:t> </a:t>
            </a:r>
            <a:r>
              <a:rPr lang="en-US" dirty="0" err="1" smtClean="0"/>
              <a:t>kuk</a:t>
            </a:r>
            <a:r>
              <a:rPr lang="en-US" dirty="0" smtClean="0"/>
              <a:t> je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podlozi</a:t>
            </a:r>
            <a:r>
              <a:rPr lang="en-US" dirty="0" smtClean="0"/>
              <a:t>, </a:t>
            </a:r>
            <a:r>
              <a:rPr lang="en-US" dirty="0" err="1" smtClean="0"/>
              <a:t>dok</a:t>
            </a:r>
            <a:r>
              <a:rPr lang="en-US" dirty="0" smtClean="0"/>
              <a:t> je </a:t>
            </a:r>
            <a:r>
              <a:rPr lang="en-US" dirty="0" err="1" smtClean="0"/>
              <a:t>zdrava</a:t>
            </a:r>
            <a:r>
              <a:rPr lang="en-US" dirty="0" smtClean="0"/>
              <a:t> </a:t>
            </a:r>
            <a:r>
              <a:rPr lang="en-US" dirty="0" err="1" smtClean="0"/>
              <a:t>strana</a:t>
            </a:r>
            <a:r>
              <a:rPr lang="en-US" dirty="0" smtClean="0"/>
              <a:t> </a:t>
            </a:r>
            <a:r>
              <a:rPr lang="en-US" dirty="0" err="1" smtClean="0"/>
              <a:t>odvojena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podloge</a:t>
            </a:r>
            <a:r>
              <a:rPr lang="en-US" dirty="0" smtClean="0"/>
              <a:t> pod </a:t>
            </a:r>
            <a:r>
              <a:rPr lang="en-US" dirty="0" err="1" smtClean="0"/>
              <a:t>uglom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45 </a:t>
            </a:r>
            <a:r>
              <a:rPr lang="en-US" dirty="0" err="1" smtClean="0"/>
              <a:t>stepeni</a:t>
            </a:r>
            <a:r>
              <a:rPr lang="en-US" dirty="0" smtClean="0"/>
              <a:t> (</a:t>
            </a:r>
            <a:r>
              <a:rPr lang="en-US" dirty="0" err="1" smtClean="0"/>
              <a:t>prednji</a:t>
            </a:r>
            <a:r>
              <a:rPr lang="en-US" dirty="0" smtClean="0"/>
              <a:t> ¾ </a:t>
            </a:r>
            <a:r>
              <a:rPr lang="en-US" dirty="0" err="1" smtClean="0"/>
              <a:t>snimak</a:t>
            </a:r>
            <a:r>
              <a:rPr lang="en-US" dirty="0" smtClean="0"/>
              <a:t>). </a:t>
            </a:r>
            <a:r>
              <a:rPr lang="en-US" dirty="0" err="1" smtClean="0"/>
              <a:t>Zrak</a:t>
            </a:r>
            <a:r>
              <a:rPr lang="en-US" dirty="0" smtClean="0"/>
              <a:t> </a:t>
            </a:r>
            <a:r>
              <a:rPr lang="en-US" dirty="0" err="1" smtClean="0"/>
              <a:t>opet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uspravno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r-Latn-RS" dirty="0" smtClean="0"/>
              <a:t>Lečenje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U </a:t>
            </a:r>
            <a:r>
              <a:rPr lang="en-US" dirty="0" err="1" smtClean="0"/>
              <a:t>prvih</a:t>
            </a:r>
            <a:r>
              <a:rPr lang="en-US" dirty="0" smtClean="0"/>
              <a:t> </a:t>
            </a:r>
            <a:r>
              <a:rPr lang="en-US" dirty="0" err="1" smtClean="0"/>
              <a:t>nekoliko</a:t>
            </a:r>
            <a:r>
              <a:rPr lang="en-US" dirty="0" smtClean="0"/>
              <a:t> </a:t>
            </a:r>
            <a:r>
              <a:rPr lang="en-US" dirty="0" err="1" smtClean="0"/>
              <a:t>časova</a:t>
            </a:r>
            <a:r>
              <a:rPr lang="en-US" dirty="0" smtClean="0"/>
              <a:t>. </a:t>
            </a:r>
            <a:r>
              <a:rPr lang="en-US" dirty="0" err="1" smtClean="0"/>
              <a:t>Izvodi</a:t>
            </a:r>
            <a:r>
              <a:rPr lang="en-US" dirty="0" smtClean="0"/>
              <a:t> se u </a:t>
            </a:r>
            <a:r>
              <a:rPr lang="en-US" dirty="0" err="1" smtClean="0"/>
              <a:t>opštoj</a:t>
            </a:r>
            <a:r>
              <a:rPr lang="en-US" dirty="0" smtClean="0"/>
              <a:t> </a:t>
            </a:r>
            <a:r>
              <a:rPr lang="en-US" dirty="0" err="1" smtClean="0"/>
              <a:t>anesteziji</a:t>
            </a:r>
            <a:r>
              <a:rPr lang="en-US" dirty="0" smtClean="0"/>
              <a:t>, a </a:t>
            </a:r>
            <a:r>
              <a:rPr lang="en-US" dirty="0" err="1" smtClean="0"/>
              <a:t>primenjuje</a:t>
            </a:r>
            <a:r>
              <a:rPr lang="en-US" dirty="0" smtClean="0"/>
              <a:t> se </a:t>
            </a:r>
            <a:r>
              <a:rPr lang="en-US" dirty="0" err="1" smtClean="0"/>
              <a:t>manevar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Bigelowu</a:t>
            </a:r>
            <a:r>
              <a:rPr lang="en-US" dirty="0" smtClean="0"/>
              <a:t> </a:t>
            </a:r>
            <a:r>
              <a:rPr lang="en-US" dirty="0" err="1" smtClean="0"/>
              <a:t>odnosno</a:t>
            </a:r>
            <a:r>
              <a:rPr lang="en-US" dirty="0" smtClean="0"/>
              <a:t> </a:t>
            </a:r>
            <a:r>
              <a:rPr lang="en-US" dirty="0" err="1" smtClean="0"/>
              <a:t>Allisu</a:t>
            </a:r>
            <a:r>
              <a:rPr lang="en-US" dirty="0" smtClean="0"/>
              <a:t>.</a:t>
            </a:r>
          </a:p>
          <a:p>
            <a:r>
              <a:rPr lang="en-US" dirty="0" smtClean="0"/>
              <a:t>	U </a:t>
            </a:r>
            <a:r>
              <a:rPr lang="en-US" dirty="0" err="1" smtClean="0"/>
              <a:t>slučaju</a:t>
            </a:r>
            <a:r>
              <a:rPr lang="en-US" dirty="0" smtClean="0"/>
              <a:t> </a:t>
            </a:r>
            <a:r>
              <a:rPr lang="en-US" dirty="0" err="1" smtClean="0"/>
              <a:t>donjih</a:t>
            </a:r>
            <a:r>
              <a:rPr lang="en-US" dirty="0" smtClean="0"/>
              <a:t> </a:t>
            </a:r>
            <a:r>
              <a:rPr lang="en-US" dirty="0" err="1" smtClean="0"/>
              <a:t>luksacija</a:t>
            </a:r>
            <a:r>
              <a:rPr lang="en-US" dirty="0" smtClean="0"/>
              <a:t>, </a:t>
            </a:r>
            <a:r>
              <a:rPr lang="en-US" dirty="0" err="1" smtClean="0"/>
              <a:t>kuk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koleno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presavijeni</a:t>
            </a:r>
            <a:r>
              <a:rPr lang="en-US" dirty="0" smtClean="0"/>
              <a:t> pod </a:t>
            </a:r>
            <a:r>
              <a:rPr lang="en-US" dirty="0" err="1" smtClean="0"/>
              <a:t>uglom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90 </a:t>
            </a:r>
            <a:r>
              <a:rPr lang="en-US" dirty="0" err="1" smtClean="0"/>
              <a:t>stepeni</a:t>
            </a:r>
            <a:r>
              <a:rPr lang="en-US" dirty="0" smtClean="0"/>
              <a:t>, pa se </a:t>
            </a:r>
            <a:r>
              <a:rPr lang="en-US" dirty="0" err="1" smtClean="0"/>
              <a:t>trakcija</a:t>
            </a:r>
            <a:r>
              <a:rPr lang="en-US" dirty="0" smtClean="0"/>
              <a:t> </a:t>
            </a:r>
            <a:r>
              <a:rPr lang="en-US" dirty="0" err="1" smtClean="0"/>
              <a:t>odvija</a:t>
            </a:r>
            <a:r>
              <a:rPr lang="en-US" dirty="0" smtClean="0"/>
              <a:t> </a:t>
            </a:r>
            <a:r>
              <a:rPr lang="en-US" dirty="0" err="1" smtClean="0"/>
              <a:t>upravo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podlogu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horizontalu</a:t>
            </a:r>
            <a:r>
              <a:rPr lang="en-US" dirty="0" smtClean="0"/>
              <a:t> </a:t>
            </a:r>
            <a:r>
              <a:rPr lang="en-US" dirty="0" err="1" smtClean="0"/>
              <a:t>položene</a:t>
            </a:r>
            <a:r>
              <a:rPr lang="en-US" dirty="0" smtClean="0"/>
              <a:t> </a:t>
            </a:r>
            <a:r>
              <a:rPr lang="en-US" dirty="0" err="1" smtClean="0"/>
              <a:t>karlice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	U </a:t>
            </a:r>
            <a:r>
              <a:rPr lang="en-US" dirty="0" err="1" smtClean="0"/>
              <a:t>gonjih</a:t>
            </a:r>
            <a:r>
              <a:rPr lang="en-US" dirty="0" smtClean="0"/>
              <a:t> </a:t>
            </a:r>
            <a:r>
              <a:rPr lang="en-US" dirty="0" err="1" smtClean="0"/>
              <a:t>luksacija</a:t>
            </a:r>
            <a:r>
              <a:rPr lang="en-US" dirty="0" smtClean="0"/>
              <a:t>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previti</a:t>
            </a:r>
            <a:r>
              <a:rPr lang="en-US" dirty="0" smtClean="0"/>
              <a:t> </a:t>
            </a:r>
            <a:r>
              <a:rPr lang="en-US" dirty="0" err="1" smtClean="0"/>
              <a:t>koleno</a:t>
            </a:r>
            <a:r>
              <a:rPr lang="en-US" dirty="0" smtClean="0"/>
              <a:t>, a </a:t>
            </a:r>
            <a:r>
              <a:rPr lang="en-US" dirty="0" err="1" smtClean="0"/>
              <a:t>pravac</a:t>
            </a:r>
            <a:r>
              <a:rPr lang="en-US" dirty="0" smtClean="0"/>
              <a:t> </a:t>
            </a:r>
            <a:r>
              <a:rPr lang="en-US" dirty="0" err="1" smtClean="0"/>
              <a:t>trakcije</a:t>
            </a:r>
            <a:r>
              <a:rPr lang="en-US" dirty="0" smtClean="0"/>
              <a:t> </a:t>
            </a:r>
            <a:r>
              <a:rPr lang="en-US" dirty="0" err="1" smtClean="0"/>
              <a:t>odvija</a:t>
            </a:r>
            <a:r>
              <a:rPr lang="en-US" dirty="0" smtClean="0"/>
              <a:t> se u </a:t>
            </a:r>
            <a:r>
              <a:rPr lang="en-US" dirty="0" err="1" smtClean="0"/>
              <a:t>pravcu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nalaže</a:t>
            </a:r>
            <a:r>
              <a:rPr lang="en-US" dirty="0" smtClean="0"/>
              <a:t> </a:t>
            </a:r>
            <a:r>
              <a:rPr lang="en-US" dirty="0" err="1" smtClean="0"/>
              <a:t>fiksirana</a:t>
            </a:r>
            <a:r>
              <a:rPr lang="en-US" dirty="0" smtClean="0"/>
              <a:t> </a:t>
            </a:r>
            <a:r>
              <a:rPr lang="en-US" dirty="0" err="1" smtClean="0"/>
              <a:t>potkolenica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r-Latn-RS" dirty="0" smtClean="0"/>
              <a:t>Povrede mekih tkiva natkolenice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Česte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kontuzije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različite</a:t>
            </a:r>
            <a:r>
              <a:rPr lang="en-US" dirty="0" smtClean="0"/>
              <a:t> </a:t>
            </a:r>
            <a:r>
              <a:rPr lang="en-US" dirty="0" err="1" smtClean="0"/>
              <a:t>muskulotendiozne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, a </a:t>
            </a:r>
            <a:r>
              <a:rPr lang="en-US" dirty="0" err="1" smtClean="0"/>
              <a:t>distorzije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ređe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Prednja</a:t>
            </a:r>
            <a:r>
              <a:rPr lang="en-US" dirty="0" smtClean="0"/>
              <a:t> </a:t>
            </a:r>
            <a:r>
              <a:rPr lang="en-US" dirty="0" err="1" smtClean="0"/>
              <a:t>bedrena</a:t>
            </a:r>
            <a:r>
              <a:rPr lang="en-US" dirty="0" smtClean="0"/>
              <a:t> </a:t>
            </a:r>
            <a:r>
              <a:rPr lang="en-US" dirty="0" err="1" smtClean="0"/>
              <a:t>bodlja-gornja</a:t>
            </a:r>
            <a:r>
              <a:rPr lang="en-US" dirty="0" smtClean="0"/>
              <a:t>, </a:t>
            </a:r>
            <a:r>
              <a:rPr lang="en-US" dirty="0" err="1" smtClean="0"/>
              <a:t>veliki</a:t>
            </a:r>
            <a:r>
              <a:rPr lang="en-US" dirty="0" smtClean="0"/>
              <a:t> </a:t>
            </a:r>
            <a:r>
              <a:rPr lang="en-US" dirty="0" err="1" smtClean="0"/>
              <a:t>trohanter</a:t>
            </a:r>
            <a:r>
              <a:rPr lang="en-US" dirty="0" smtClean="0"/>
              <a:t>, </a:t>
            </a:r>
            <a:r>
              <a:rPr lang="en-US" dirty="0" err="1" smtClean="0"/>
              <a:t>kolizionim</a:t>
            </a:r>
            <a:r>
              <a:rPr lang="en-US" dirty="0" smtClean="0"/>
              <a:t>, </a:t>
            </a:r>
            <a:r>
              <a:rPr lang="en-US" dirty="0" err="1" smtClean="0"/>
              <a:t>odnosno</a:t>
            </a:r>
            <a:r>
              <a:rPr lang="en-US" dirty="0" smtClean="0"/>
              <a:t> </a:t>
            </a:r>
            <a:r>
              <a:rPr lang="en-US" dirty="0" err="1" smtClean="0"/>
              <a:t>kontaktnim</a:t>
            </a:r>
            <a:r>
              <a:rPr lang="en-US" dirty="0" smtClean="0"/>
              <a:t> </a:t>
            </a:r>
            <a:r>
              <a:rPr lang="en-US" dirty="0" err="1" smtClean="0"/>
              <a:t>prominentni</a:t>
            </a:r>
            <a:r>
              <a:rPr lang="en-US" dirty="0" smtClean="0"/>
              <a:t> </a:t>
            </a:r>
            <a:r>
              <a:rPr lang="en-US" dirty="0" err="1" smtClean="0"/>
              <a:t>delovi</a:t>
            </a:r>
            <a:r>
              <a:rPr lang="en-US" dirty="0" smtClean="0"/>
              <a:t> </a:t>
            </a:r>
            <a:r>
              <a:rPr lang="en-US" dirty="0" err="1" smtClean="0"/>
              <a:t>zaštićuju</a:t>
            </a:r>
            <a:r>
              <a:rPr lang="en-US" dirty="0" smtClean="0"/>
              <a:t> se </a:t>
            </a:r>
            <a:r>
              <a:rPr lang="en-US" dirty="0" err="1" smtClean="0"/>
              <a:t>posebnom</a:t>
            </a:r>
            <a:r>
              <a:rPr lang="en-US" dirty="0" smtClean="0"/>
              <a:t> </a:t>
            </a:r>
            <a:r>
              <a:rPr lang="en-US" dirty="0" err="1" smtClean="0"/>
              <a:t>zaštitnom</a:t>
            </a:r>
            <a:r>
              <a:rPr lang="en-US" dirty="0" smtClean="0"/>
              <a:t> </a:t>
            </a:r>
            <a:r>
              <a:rPr lang="en-US" dirty="0" err="1" smtClean="0"/>
              <a:t>opremom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Kontuzije</a:t>
            </a:r>
            <a:r>
              <a:rPr lang="en-US" dirty="0" smtClean="0"/>
              <a:t> r</a:t>
            </a:r>
            <a:r>
              <a:rPr lang="sr-Latn-RS" dirty="0" smtClean="0"/>
              <a:t>u</a:t>
            </a:r>
            <a:r>
              <a:rPr lang="en-US" dirty="0" err="1" smtClean="0"/>
              <a:t>bova</a:t>
            </a:r>
            <a:r>
              <a:rPr lang="en-US" dirty="0" smtClean="0"/>
              <a:t> </a:t>
            </a:r>
            <a:r>
              <a:rPr lang="en-US" dirty="0" err="1" smtClean="0"/>
              <a:t>karličnih</a:t>
            </a:r>
            <a:r>
              <a:rPr lang="en-US" dirty="0" smtClean="0"/>
              <a:t> </a:t>
            </a:r>
            <a:r>
              <a:rPr lang="en-US" dirty="0" err="1" smtClean="0"/>
              <a:t>grebena</a:t>
            </a:r>
            <a:r>
              <a:rPr lang="en-US" dirty="0" smtClean="0"/>
              <a:t> </a:t>
            </a:r>
            <a:r>
              <a:rPr lang="en-US" dirty="0" err="1" smtClean="0"/>
              <a:t>često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uzrok</a:t>
            </a:r>
            <a:r>
              <a:rPr lang="en-US" dirty="0" smtClean="0"/>
              <a:t> </a:t>
            </a:r>
            <a:r>
              <a:rPr lang="en-US" dirty="0" err="1" smtClean="0"/>
              <a:t>privremenog</a:t>
            </a:r>
            <a:r>
              <a:rPr lang="en-US" dirty="0" smtClean="0"/>
              <a:t> </a:t>
            </a:r>
            <a:r>
              <a:rPr lang="en-US" dirty="0" err="1" smtClean="0"/>
              <a:t>onesposobljavanja</a:t>
            </a:r>
            <a:r>
              <a:rPr lang="en-US" dirty="0" smtClean="0"/>
              <a:t> </a:t>
            </a:r>
            <a:r>
              <a:rPr lang="en-US" dirty="0" err="1" smtClean="0"/>
              <a:t>sportiste</a:t>
            </a:r>
            <a:r>
              <a:rPr lang="en-US" dirty="0" smtClean="0"/>
              <a:t>, </a:t>
            </a:r>
            <a:r>
              <a:rPr lang="en-US" dirty="0" err="1" smtClean="0"/>
              <a:t>jer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veoma</a:t>
            </a:r>
            <a:r>
              <a:rPr lang="en-US" dirty="0" smtClean="0"/>
              <a:t> </a:t>
            </a:r>
            <a:r>
              <a:rPr lang="en-US" dirty="0" err="1" smtClean="0"/>
              <a:t>bolne</a:t>
            </a:r>
            <a:r>
              <a:rPr lang="en-US" dirty="0" smtClean="0"/>
              <a:t>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zahvatanja</a:t>
            </a:r>
            <a:r>
              <a:rPr lang="en-US" dirty="0" smtClean="0"/>
              <a:t> </a:t>
            </a:r>
            <a:r>
              <a:rPr lang="en-US" dirty="0" err="1" smtClean="0"/>
              <a:t>pripoja</a:t>
            </a:r>
            <a:r>
              <a:rPr lang="en-US" dirty="0" smtClean="0"/>
              <a:t> </a:t>
            </a:r>
            <a:r>
              <a:rPr lang="en-US" dirty="0" err="1" smtClean="0"/>
              <a:t>stalno</a:t>
            </a:r>
            <a:r>
              <a:rPr lang="en-US" dirty="0" smtClean="0"/>
              <a:t> </a:t>
            </a:r>
            <a:r>
              <a:rPr lang="en-US" dirty="0" err="1" smtClean="0"/>
              <a:t>angažovanih</a:t>
            </a:r>
            <a:r>
              <a:rPr lang="en-US" dirty="0" smtClean="0"/>
              <a:t> </a:t>
            </a:r>
            <a:r>
              <a:rPr lang="en-US" dirty="0" err="1" smtClean="0"/>
              <a:t>trbušnih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pelvitrohanternih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r>
              <a:rPr lang="en-US" dirty="0" smtClean="0"/>
              <a:t>. </a:t>
            </a:r>
            <a:r>
              <a:rPr lang="en-US" dirty="0" err="1" smtClean="0"/>
              <a:t>Prilikom</a:t>
            </a:r>
            <a:r>
              <a:rPr lang="en-US" dirty="0" smtClean="0"/>
              <a:t> </a:t>
            </a:r>
            <a:r>
              <a:rPr lang="en-US" dirty="0" err="1" smtClean="0"/>
              <a:t>savijanja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suprotnu</a:t>
            </a:r>
            <a:r>
              <a:rPr lang="en-US" dirty="0" smtClean="0"/>
              <a:t> </a:t>
            </a:r>
            <a:r>
              <a:rPr lang="en-US" dirty="0" err="1" smtClean="0"/>
              <a:t>stranu</a:t>
            </a:r>
            <a:r>
              <a:rPr lang="en-US" dirty="0" smtClean="0"/>
              <a:t>. </a:t>
            </a:r>
            <a:r>
              <a:rPr lang="en-US" dirty="0" err="1" smtClean="0"/>
              <a:t>Mirovanje</a:t>
            </a:r>
            <a:r>
              <a:rPr lang="en-US" dirty="0" smtClean="0"/>
              <a:t>, </a:t>
            </a:r>
            <a:r>
              <a:rPr lang="en-US" dirty="0" err="1" smtClean="0"/>
              <a:t>hlađenje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kompresija</a:t>
            </a:r>
            <a:r>
              <a:rPr lang="en-US" dirty="0" smtClean="0"/>
              <a:t>, a </a:t>
            </a:r>
            <a:r>
              <a:rPr lang="en-US" dirty="0" err="1" smtClean="0"/>
              <a:t>zatim</a:t>
            </a:r>
            <a:r>
              <a:rPr lang="en-US" dirty="0" smtClean="0"/>
              <a:t> </a:t>
            </a:r>
            <a:r>
              <a:rPr lang="en-US" dirty="0" err="1" smtClean="0"/>
              <a:t>toplota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vežbe</a:t>
            </a:r>
            <a:r>
              <a:rPr lang="en-US" dirty="0" smtClean="0"/>
              <a:t>. </a:t>
            </a:r>
            <a:r>
              <a:rPr lang="en-US" dirty="0" err="1" smtClean="0"/>
              <a:t>Oporavak</a:t>
            </a:r>
            <a:r>
              <a:rPr lang="en-US" dirty="0" smtClean="0"/>
              <a:t>, </a:t>
            </a:r>
            <a:r>
              <a:rPr lang="en-US" dirty="0" err="1" smtClean="0"/>
              <a:t>obično</a:t>
            </a:r>
            <a:r>
              <a:rPr lang="en-US" dirty="0" smtClean="0"/>
              <a:t> </a:t>
            </a:r>
            <a:r>
              <a:rPr lang="en-US" dirty="0" err="1" smtClean="0"/>
              <a:t>traje</a:t>
            </a:r>
            <a:r>
              <a:rPr lang="en-US" dirty="0" smtClean="0"/>
              <a:t> 10-14 </a:t>
            </a:r>
            <a:r>
              <a:rPr lang="en-US" dirty="0" err="1" smtClean="0"/>
              <a:t>dana</a:t>
            </a:r>
            <a:r>
              <a:rPr lang="en-US" dirty="0" smtClean="0"/>
              <a:t>, a </a:t>
            </a:r>
            <a:r>
              <a:rPr lang="en-US" dirty="0" err="1" smtClean="0"/>
              <a:t>puna</a:t>
            </a:r>
            <a:r>
              <a:rPr lang="en-US" dirty="0" smtClean="0"/>
              <a:t> </a:t>
            </a:r>
            <a:r>
              <a:rPr lang="en-US" dirty="0" err="1" smtClean="0"/>
              <a:t>aktivnost</a:t>
            </a:r>
            <a:r>
              <a:rPr lang="en-US" dirty="0" smtClean="0"/>
              <a:t> </a:t>
            </a:r>
            <a:r>
              <a:rPr lang="en-US" dirty="0" err="1" smtClean="0"/>
              <a:t>dopušta</a:t>
            </a:r>
            <a:r>
              <a:rPr lang="en-US" dirty="0" smtClean="0"/>
              <a:t> se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iščezavanju</a:t>
            </a:r>
            <a:r>
              <a:rPr lang="en-US" dirty="0" smtClean="0"/>
              <a:t> </a:t>
            </a:r>
            <a:r>
              <a:rPr lang="en-US" dirty="0" err="1" smtClean="0"/>
              <a:t>bolne</a:t>
            </a:r>
            <a:r>
              <a:rPr lang="en-US" dirty="0" smtClean="0"/>
              <a:t> </a:t>
            </a:r>
            <a:r>
              <a:rPr lang="en-US" dirty="0" err="1" smtClean="0"/>
              <a:t>osetljivosti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r-Latn-RS" dirty="0" smtClean="0"/>
              <a:t>Kontuzije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 </a:t>
            </a:r>
            <a:r>
              <a:rPr lang="en-US" dirty="0" err="1" smtClean="0"/>
              <a:t>sportista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česte</a:t>
            </a:r>
            <a:r>
              <a:rPr lang="en-US" dirty="0" smtClean="0"/>
              <a:t> </a:t>
            </a:r>
            <a:r>
              <a:rPr lang="en-US" dirty="0" err="1" smtClean="0"/>
              <a:t>kontuzije</a:t>
            </a:r>
            <a:r>
              <a:rPr lang="en-US" dirty="0" smtClean="0"/>
              <a:t> </a:t>
            </a:r>
            <a:r>
              <a:rPr lang="en-US" dirty="0" err="1" smtClean="0"/>
              <a:t>predela</a:t>
            </a:r>
            <a:r>
              <a:rPr lang="en-US" dirty="0" smtClean="0"/>
              <a:t> </a:t>
            </a:r>
            <a:r>
              <a:rPr lang="en-US" dirty="0" err="1" smtClean="0"/>
              <a:t>velikog</a:t>
            </a:r>
            <a:r>
              <a:rPr lang="en-US" dirty="0" smtClean="0"/>
              <a:t> </a:t>
            </a:r>
            <a:r>
              <a:rPr lang="en-US" dirty="0" err="1" smtClean="0"/>
              <a:t>trohantera</a:t>
            </a:r>
            <a:r>
              <a:rPr lang="en-US" dirty="0" smtClean="0"/>
              <a:t>,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čemu</a:t>
            </a:r>
            <a:r>
              <a:rPr lang="en-US" dirty="0" smtClean="0"/>
              <a:t> se </a:t>
            </a:r>
            <a:r>
              <a:rPr lang="en-US" dirty="0" err="1" smtClean="0"/>
              <a:t>iritira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burza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leži</a:t>
            </a:r>
            <a:r>
              <a:rPr lang="en-US" dirty="0" smtClean="0"/>
              <a:t>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tetiva</a:t>
            </a:r>
            <a:r>
              <a:rPr lang="en-US" dirty="0" smtClean="0"/>
              <a:t> </a:t>
            </a:r>
            <a:r>
              <a:rPr lang="en-US" dirty="0" err="1" smtClean="0"/>
              <a:t>m.gluteusa</a:t>
            </a:r>
            <a:r>
              <a:rPr lang="en-US" dirty="0" smtClean="0"/>
              <a:t> </a:t>
            </a:r>
            <a:r>
              <a:rPr lang="en-US" dirty="0" err="1" smtClean="0"/>
              <a:t>maximusa</a:t>
            </a:r>
            <a:r>
              <a:rPr lang="en-US" dirty="0" smtClean="0"/>
              <a:t> </a:t>
            </a:r>
            <a:r>
              <a:rPr lang="en-US" dirty="0" err="1" smtClean="0"/>
              <a:t>im.tensora</a:t>
            </a:r>
            <a:r>
              <a:rPr lang="en-US" dirty="0" smtClean="0"/>
              <a:t> fasciae </a:t>
            </a:r>
            <a:r>
              <a:rPr lang="en-US" dirty="0" err="1" smtClean="0"/>
              <a:t>latae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vleikog</a:t>
            </a:r>
            <a:r>
              <a:rPr lang="en-US" dirty="0" smtClean="0"/>
              <a:t> </a:t>
            </a:r>
            <a:r>
              <a:rPr lang="en-US" dirty="0" err="1" smtClean="0"/>
              <a:t>trohantera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en-US" dirty="0" smtClean="0"/>
              <a:t> Pored </a:t>
            </a:r>
            <a:r>
              <a:rPr lang="en-US" dirty="0" err="1" smtClean="0"/>
              <a:t>palpatorne</a:t>
            </a:r>
            <a:r>
              <a:rPr lang="en-US" dirty="0" smtClean="0"/>
              <a:t> </a:t>
            </a:r>
            <a:r>
              <a:rPr lang="en-US" dirty="0" err="1" smtClean="0"/>
              <a:t>bolne</a:t>
            </a:r>
            <a:r>
              <a:rPr lang="en-US" dirty="0" smtClean="0"/>
              <a:t> </a:t>
            </a:r>
            <a:r>
              <a:rPr lang="en-US" dirty="0" err="1" smtClean="0"/>
              <a:t>osetljivosti</a:t>
            </a:r>
            <a:r>
              <a:rPr lang="en-US" dirty="0" smtClean="0"/>
              <a:t>, </a:t>
            </a:r>
            <a:r>
              <a:rPr lang="en-US" dirty="0" err="1" smtClean="0"/>
              <a:t>postoji</a:t>
            </a:r>
            <a:r>
              <a:rPr lang="en-US" dirty="0" smtClean="0"/>
              <a:t> </a:t>
            </a:r>
            <a:r>
              <a:rPr lang="en-US" dirty="0" err="1" smtClean="0"/>
              <a:t>ograničenje</a:t>
            </a:r>
            <a:r>
              <a:rPr lang="en-US" dirty="0" smtClean="0"/>
              <a:t> </a:t>
            </a:r>
            <a:r>
              <a:rPr lang="en-US" dirty="0" err="1" smtClean="0"/>
              <a:t>fleksije</a:t>
            </a:r>
            <a:r>
              <a:rPr lang="en-US" dirty="0" smtClean="0"/>
              <a:t>, </a:t>
            </a:r>
            <a:r>
              <a:rPr lang="en-US" dirty="0" err="1" smtClean="0"/>
              <a:t>ekstenzije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rotacije</a:t>
            </a:r>
            <a:r>
              <a:rPr lang="en-US" dirty="0" smtClean="0"/>
              <a:t>,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pritiska</a:t>
            </a:r>
            <a:r>
              <a:rPr lang="en-US" dirty="0" smtClean="0"/>
              <a:t> </a:t>
            </a:r>
            <a:r>
              <a:rPr lang="en-US" dirty="0" err="1" smtClean="0"/>
              <a:t>iliotibijalnog</a:t>
            </a:r>
            <a:r>
              <a:rPr lang="en-US" dirty="0" smtClean="0"/>
              <a:t> </a:t>
            </a:r>
            <a:r>
              <a:rPr lang="en-US" dirty="0" err="1" smtClean="0"/>
              <a:t>traktusa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napetu</a:t>
            </a:r>
            <a:r>
              <a:rPr lang="en-US" dirty="0" smtClean="0"/>
              <a:t> </a:t>
            </a:r>
            <a:r>
              <a:rPr lang="en-US" dirty="0" err="1" smtClean="0"/>
              <a:t>burzu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Hronično</a:t>
            </a:r>
            <a:r>
              <a:rPr lang="en-US" dirty="0" smtClean="0"/>
              <a:t> </a:t>
            </a:r>
            <a:r>
              <a:rPr lang="en-US" dirty="0" err="1" smtClean="0"/>
              <a:t>povređivanje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dovesti</a:t>
            </a:r>
            <a:r>
              <a:rPr lang="en-US" dirty="0" smtClean="0"/>
              <a:t> do </a:t>
            </a:r>
            <a:r>
              <a:rPr lang="en-US" dirty="0" err="1" smtClean="0"/>
              <a:t>stvaranja</a:t>
            </a:r>
            <a:r>
              <a:rPr lang="en-US" dirty="0" smtClean="0"/>
              <a:t> </a:t>
            </a:r>
            <a:r>
              <a:rPr lang="en-US" dirty="0" err="1" smtClean="0"/>
              <a:t>kalcifikata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trohadernog</a:t>
            </a:r>
            <a:r>
              <a:rPr lang="en-US" dirty="0" smtClean="0"/>
              <a:t> </a:t>
            </a:r>
            <a:r>
              <a:rPr lang="en-US" dirty="0" err="1" smtClean="0"/>
              <a:t>tendir</a:t>
            </a:r>
            <a:r>
              <a:rPr lang="en-US" dirty="0" smtClean="0"/>
              <a:t> </a:t>
            </a:r>
            <a:r>
              <a:rPr lang="en-US" dirty="0" err="1" smtClean="0"/>
              <a:t>itisa</a:t>
            </a:r>
            <a:r>
              <a:rPr lang="en-US" dirty="0" smtClean="0"/>
              <a:t>,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zateva</a:t>
            </a:r>
            <a:r>
              <a:rPr lang="en-US" dirty="0" smtClean="0"/>
              <a:t> </a:t>
            </a:r>
            <a:r>
              <a:rPr lang="en-US" dirty="0" err="1" smtClean="0"/>
              <a:t>uobičajene</a:t>
            </a:r>
            <a:r>
              <a:rPr lang="en-US" dirty="0" smtClean="0"/>
              <a:t> </a:t>
            </a:r>
            <a:r>
              <a:rPr lang="en-US" dirty="0" err="1" smtClean="0"/>
              <a:t>lokalne</a:t>
            </a:r>
            <a:r>
              <a:rPr lang="en-US" dirty="0" smtClean="0"/>
              <a:t> procedure u </a:t>
            </a:r>
            <a:r>
              <a:rPr lang="en-US" dirty="0" err="1" smtClean="0"/>
              <a:t>lečenju</a:t>
            </a:r>
            <a:r>
              <a:rPr lang="en-US" dirty="0" smtClean="0"/>
              <a:t> </a:t>
            </a:r>
            <a:r>
              <a:rPr lang="en-US" dirty="0" err="1" smtClean="0"/>
              <a:t>kalcifikata</a:t>
            </a:r>
            <a:r>
              <a:rPr lang="en-US" dirty="0" smtClean="0"/>
              <a:t> (</a:t>
            </a:r>
            <a:r>
              <a:rPr lang="en-US" dirty="0" err="1" smtClean="0"/>
              <a:t>toplota</a:t>
            </a:r>
            <a:r>
              <a:rPr lang="en-US" dirty="0" smtClean="0"/>
              <a:t>, </a:t>
            </a:r>
            <a:r>
              <a:rPr lang="en-US" dirty="0" err="1" smtClean="0"/>
              <a:t>injekcije</a:t>
            </a:r>
            <a:r>
              <a:rPr lang="en-US" dirty="0" smtClean="0"/>
              <a:t> </a:t>
            </a:r>
            <a:r>
              <a:rPr lang="en-US" dirty="0" err="1" smtClean="0"/>
              <a:t>kortikosteroida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lokalnog</a:t>
            </a:r>
            <a:r>
              <a:rPr lang="en-US" dirty="0" smtClean="0"/>
              <a:t> </a:t>
            </a:r>
            <a:r>
              <a:rPr lang="en-US" dirty="0" err="1" smtClean="0"/>
              <a:t>anestetika</a:t>
            </a:r>
            <a:r>
              <a:rPr lang="en-US" dirty="0" smtClean="0"/>
              <a:t>) </a:t>
            </a:r>
            <a:r>
              <a:rPr lang="en-US" dirty="0" err="1" smtClean="0"/>
              <a:t>ili</a:t>
            </a:r>
            <a:r>
              <a:rPr lang="en-US" dirty="0" smtClean="0"/>
              <a:t> u </a:t>
            </a:r>
            <a:r>
              <a:rPr lang="en-US" dirty="0" err="1" smtClean="0"/>
              <a:t>težim</a:t>
            </a:r>
            <a:r>
              <a:rPr lang="en-US" dirty="0" smtClean="0"/>
              <a:t> </a:t>
            </a:r>
            <a:r>
              <a:rPr lang="en-US" dirty="0" err="1" smtClean="0"/>
              <a:t>slučajevima</a:t>
            </a:r>
            <a:r>
              <a:rPr lang="en-US" dirty="0" smtClean="0"/>
              <a:t>, </a:t>
            </a:r>
            <a:r>
              <a:rPr lang="en-US" dirty="0" err="1" smtClean="0"/>
              <a:t>hiruršku</a:t>
            </a:r>
            <a:r>
              <a:rPr lang="en-US" dirty="0" smtClean="0"/>
              <a:t> </a:t>
            </a:r>
            <a:r>
              <a:rPr lang="en-US" dirty="0" err="1" smtClean="0"/>
              <a:t>intervenciju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arlica u boj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r-Latn-RS" dirty="0" smtClean="0"/>
              <a:t>Škljocavi kuk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Moguće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subglutealne</a:t>
            </a:r>
            <a:r>
              <a:rPr lang="en-US" dirty="0" smtClean="0"/>
              <a:t> </a:t>
            </a:r>
            <a:r>
              <a:rPr lang="en-US" dirty="0" err="1" smtClean="0"/>
              <a:t>burze</a:t>
            </a:r>
            <a:r>
              <a:rPr lang="en-US" dirty="0" smtClean="0"/>
              <a:t> (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leži</a:t>
            </a:r>
            <a:r>
              <a:rPr lang="en-US" dirty="0" smtClean="0"/>
              <a:t> </a:t>
            </a:r>
            <a:r>
              <a:rPr lang="en-US" dirty="0" err="1" smtClean="0"/>
              <a:t>između</a:t>
            </a:r>
            <a:r>
              <a:rPr lang="en-US" dirty="0" smtClean="0"/>
              <a:t> gluteus </a:t>
            </a:r>
            <a:r>
              <a:rPr lang="en-US" dirty="0" err="1" smtClean="0"/>
              <a:t>maksimusa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kratkih</a:t>
            </a:r>
            <a:r>
              <a:rPr lang="en-US" dirty="0" smtClean="0"/>
              <a:t> rotator </a:t>
            </a:r>
            <a:r>
              <a:rPr lang="en-US" dirty="0" err="1" smtClean="0"/>
              <a:t>zgloba</a:t>
            </a:r>
            <a:r>
              <a:rPr lang="en-US" dirty="0" smtClean="0"/>
              <a:t> </a:t>
            </a:r>
            <a:r>
              <a:rPr lang="en-US" dirty="0" err="1" smtClean="0"/>
              <a:t>kuka</a:t>
            </a:r>
            <a:r>
              <a:rPr lang="en-US" dirty="0" smtClean="0"/>
              <a:t>), </a:t>
            </a:r>
            <a:r>
              <a:rPr lang="en-US" dirty="0" err="1" smtClean="0"/>
              <a:t>kada</a:t>
            </a:r>
            <a:r>
              <a:rPr lang="en-US" dirty="0" smtClean="0"/>
              <a:t> je </a:t>
            </a:r>
            <a:r>
              <a:rPr lang="en-US" dirty="0" err="1" smtClean="0"/>
              <a:t>bol</a:t>
            </a:r>
            <a:r>
              <a:rPr lang="en-US" dirty="0" smtClean="0"/>
              <a:t> </a:t>
            </a:r>
            <a:r>
              <a:rPr lang="en-US" dirty="0" err="1" smtClean="0"/>
              <a:t>locirana</a:t>
            </a:r>
            <a:r>
              <a:rPr lang="en-US" dirty="0" smtClean="0"/>
              <a:t> </a:t>
            </a:r>
            <a:r>
              <a:rPr lang="en-US" dirty="0" err="1" smtClean="0"/>
              <a:t>dublje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Pojava</a:t>
            </a:r>
            <a:r>
              <a:rPr lang="en-US" dirty="0" smtClean="0"/>
              <a:t> u </a:t>
            </a:r>
            <a:r>
              <a:rPr lang="en-US" dirty="0" err="1" smtClean="0"/>
              <a:t>predelu</a:t>
            </a:r>
            <a:r>
              <a:rPr lang="en-US" dirty="0" smtClean="0"/>
              <a:t> </a:t>
            </a:r>
            <a:r>
              <a:rPr lang="en-US" dirty="0" err="1" smtClean="0"/>
              <a:t>kuka</a:t>
            </a:r>
            <a:r>
              <a:rPr lang="en-US" dirty="0" smtClean="0"/>
              <a:t> </a:t>
            </a:r>
            <a:r>
              <a:rPr lang="en-US" dirty="0" err="1" smtClean="0"/>
              <a:t>kolokvijalno</a:t>
            </a:r>
            <a:r>
              <a:rPr lang="en-US" dirty="0" smtClean="0"/>
              <a:t> </a:t>
            </a:r>
            <a:r>
              <a:rPr lang="en-US" dirty="0" err="1" smtClean="0"/>
              <a:t>nazvana</a:t>
            </a:r>
            <a:r>
              <a:rPr lang="en-US" dirty="0" smtClean="0"/>
              <a:t> “</a:t>
            </a:r>
            <a:r>
              <a:rPr lang="en-US" dirty="0" err="1" smtClean="0"/>
              <a:t>škljocavi</a:t>
            </a:r>
            <a:r>
              <a:rPr lang="en-US" dirty="0" smtClean="0"/>
              <a:t> </a:t>
            </a:r>
            <a:r>
              <a:rPr lang="en-US" dirty="0" err="1" smtClean="0"/>
              <a:t>kuk</a:t>
            </a:r>
            <a:r>
              <a:rPr lang="en-US" dirty="0" smtClean="0"/>
              <a:t>” (snapping hip, clicking hip. </a:t>
            </a:r>
            <a:r>
              <a:rPr lang="en-US" dirty="0" err="1" smtClean="0"/>
              <a:t>coxa</a:t>
            </a:r>
            <a:r>
              <a:rPr lang="en-US" dirty="0" smtClean="0"/>
              <a:t> </a:t>
            </a:r>
            <a:r>
              <a:rPr lang="en-US" dirty="0" err="1" smtClean="0"/>
              <a:t>saltans</a:t>
            </a:r>
            <a:r>
              <a:rPr lang="en-US" dirty="0" smtClean="0"/>
              <a:t>). </a:t>
            </a:r>
            <a:r>
              <a:rPr lang="en-US" dirty="0" err="1" smtClean="0"/>
              <a:t>Češća</a:t>
            </a:r>
            <a:r>
              <a:rPr lang="en-US" dirty="0" smtClean="0"/>
              <a:t> je u </a:t>
            </a:r>
            <a:r>
              <a:rPr lang="en-US" dirty="0" err="1" smtClean="0"/>
              <a:t>dugoprugaša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preponaša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Etiologija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potpuno</a:t>
            </a:r>
            <a:r>
              <a:rPr lang="en-US" dirty="0" smtClean="0"/>
              <a:t> </a:t>
            </a:r>
            <a:r>
              <a:rPr lang="en-US" dirty="0" err="1" smtClean="0"/>
              <a:t>poznata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je </a:t>
            </a:r>
            <a:r>
              <a:rPr lang="en-US" dirty="0" err="1" smtClean="0"/>
              <a:t>sigurno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u </a:t>
            </a:r>
            <a:r>
              <a:rPr lang="en-US" dirty="0" err="1" smtClean="0"/>
              <a:t>nastanku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pojave</a:t>
            </a:r>
            <a:r>
              <a:rPr lang="en-US" dirty="0" smtClean="0"/>
              <a:t> </a:t>
            </a:r>
            <a:r>
              <a:rPr lang="en-US" dirty="0" err="1" smtClean="0"/>
              <a:t>igra</a:t>
            </a:r>
            <a:r>
              <a:rPr lang="en-US" dirty="0" smtClean="0"/>
              <a:t> </a:t>
            </a:r>
            <a:r>
              <a:rPr lang="en-US" dirty="0" err="1" smtClean="0"/>
              <a:t>ulogu</a:t>
            </a:r>
            <a:r>
              <a:rPr lang="en-US" dirty="0" smtClean="0"/>
              <a:t> </a:t>
            </a:r>
            <a:r>
              <a:rPr lang="en-US" dirty="0" err="1" smtClean="0"/>
              <a:t>trohanterni</a:t>
            </a:r>
            <a:r>
              <a:rPr lang="en-US" dirty="0" smtClean="0"/>
              <a:t> </a:t>
            </a:r>
            <a:r>
              <a:rPr lang="en-US" dirty="0" err="1" smtClean="0"/>
              <a:t>burzitis</a:t>
            </a:r>
            <a:r>
              <a:rPr lang="en-US" dirty="0" smtClean="0"/>
              <a:t>, </a:t>
            </a:r>
            <a:r>
              <a:rPr lang="en-US" dirty="0" err="1" smtClean="0"/>
              <a:t>zadebljanje</a:t>
            </a:r>
            <a:r>
              <a:rPr lang="en-US" dirty="0" smtClean="0"/>
              <a:t> </a:t>
            </a:r>
            <a:r>
              <a:rPr lang="en-US" dirty="0" err="1" smtClean="0"/>
              <a:t>zidova</a:t>
            </a:r>
            <a:r>
              <a:rPr lang="en-US" dirty="0" smtClean="0"/>
              <a:t> </a:t>
            </a:r>
            <a:r>
              <a:rPr lang="en-US" dirty="0" err="1" smtClean="0"/>
              <a:t>burze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neobična</a:t>
            </a:r>
            <a:r>
              <a:rPr lang="en-US" dirty="0" smtClean="0"/>
              <a:t> </a:t>
            </a:r>
            <a:r>
              <a:rPr lang="en-US" dirty="0" err="1" smtClean="0"/>
              <a:t>pokretljivost</a:t>
            </a:r>
            <a:r>
              <a:rPr lang="en-US" dirty="0" smtClean="0"/>
              <a:t> </a:t>
            </a:r>
            <a:r>
              <a:rPr lang="en-US" dirty="0" err="1" smtClean="0"/>
              <a:t>m.tensor</a:t>
            </a:r>
            <a:r>
              <a:rPr lang="en-US" dirty="0" smtClean="0"/>
              <a:t> fasciae </a:t>
            </a:r>
            <a:r>
              <a:rPr lang="en-US" dirty="0" err="1" smtClean="0"/>
              <a:t>latae</a:t>
            </a:r>
            <a:r>
              <a:rPr lang="en-US" dirty="0" smtClean="0"/>
              <a:t>, </a:t>
            </a:r>
            <a:r>
              <a:rPr lang="en-US" dirty="0" err="1" smtClean="0"/>
              <a:t>što</a:t>
            </a:r>
            <a:r>
              <a:rPr lang="en-US" dirty="0" smtClean="0"/>
              <a:t> se </a:t>
            </a:r>
            <a:r>
              <a:rPr lang="en-US" dirty="0" err="1" smtClean="0"/>
              <a:t>ispoljava</a:t>
            </a:r>
            <a:r>
              <a:rPr lang="en-US" dirty="0" smtClean="0"/>
              <a:t> </a:t>
            </a:r>
            <a:r>
              <a:rPr lang="en-US" dirty="0" err="1" smtClean="0"/>
              <a:t>čujnim</a:t>
            </a:r>
            <a:r>
              <a:rPr lang="en-US" dirty="0" smtClean="0"/>
              <a:t> </a:t>
            </a:r>
            <a:r>
              <a:rPr lang="en-US" dirty="0" err="1" smtClean="0"/>
              <a:t>preskakanjem</a:t>
            </a:r>
            <a:r>
              <a:rPr lang="en-US" dirty="0" smtClean="0"/>
              <a:t> </a:t>
            </a:r>
            <a:r>
              <a:rPr lang="en-US" dirty="0" err="1" smtClean="0"/>
              <a:t>iliotibijalnog</a:t>
            </a:r>
            <a:r>
              <a:rPr lang="en-US" dirty="0" smtClean="0"/>
              <a:t> </a:t>
            </a:r>
            <a:r>
              <a:rPr lang="en-US" dirty="0" err="1" smtClean="0"/>
              <a:t>traktusa</a:t>
            </a:r>
            <a:r>
              <a:rPr lang="en-US" dirty="0" smtClean="0"/>
              <a:t> </a:t>
            </a:r>
            <a:r>
              <a:rPr lang="en-US" dirty="0" err="1" smtClean="0"/>
              <a:t>preko</a:t>
            </a:r>
            <a:r>
              <a:rPr lang="en-US" dirty="0" smtClean="0"/>
              <a:t> </a:t>
            </a:r>
            <a:r>
              <a:rPr lang="en-US" dirty="0" err="1" smtClean="0"/>
              <a:t>velikog</a:t>
            </a:r>
            <a:r>
              <a:rPr lang="en-US" dirty="0" smtClean="0"/>
              <a:t> </a:t>
            </a:r>
            <a:r>
              <a:rPr lang="en-US" dirty="0" err="1" smtClean="0"/>
              <a:t>trohantera</a:t>
            </a:r>
            <a:r>
              <a:rPr lang="en-US" dirty="0" smtClean="0"/>
              <a:t>, </a:t>
            </a:r>
            <a:r>
              <a:rPr lang="en-US" dirty="0" err="1" smtClean="0"/>
              <a:t>odnosno</a:t>
            </a:r>
            <a:r>
              <a:rPr lang="en-US" dirty="0" smtClean="0"/>
              <a:t> </a:t>
            </a:r>
            <a:r>
              <a:rPr lang="en-US" dirty="0" err="1" smtClean="0"/>
              <a:t>burze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Kada</a:t>
            </a:r>
            <a:r>
              <a:rPr lang="en-US" dirty="0" smtClean="0"/>
              <a:t> se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flektiranim</a:t>
            </a:r>
            <a:r>
              <a:rPr lang="en-US" dirty="0" smtClean="0"/>
              <a:t> </a:t>
            </a:r>
            <a:r>
              <a:rPr lang="en-US" dirty="0" err="1" smtClean="0"/>
              <a:t>kolenom</a:t>
            </a:r>
            <a:r>
              <a:rPr lang="en-US" dirty="0" smtClean="0"/>
              <a:t> </a:t>
            </a:r>
            <a:r>
              <a:rPr lang="en-US" dirty="0" err="1" smtClean="0"/>
              <a:t>izvrši</a:t>
            </a:r>
            <a:r>
              <a:rPr lang="en-US" dirty="0" smtClean="0"/>
              <a:t> </a:t>
            </a:r>
            <a:r>
              <a:rPr lang="en-US" dirty="0" err="1" smtClean="0"/>
              <a:t>aktivna</a:t>
            </a:r>
            <a:r>
              <a:rPr lang="en-US" dirty="0" smtClean="0"/>
              <a:t> </a:t>
            </a:r>
            <a:r>
              <a:rPr lang="en-US" dirty="0" err="1" smtClean="0"/>
              <a:t>unutrašnja</a:t>
            </a:r>
            <a:r>
              <a:rPr lang="en-US" dirty="0" smtClean="0"/>
              <a:t> </a:t>
            </a:r>
            <a:r>
              <a:rPr lang="en-US" dirty="0" err="1" smtClean="0"/>
              <a:t>rotacija</a:t>
            </a:r>
            <a:r>
              <a:rPr lang="en-US" dirty="0" smtClean="0"/>
              <a:t> </a:t>
            </a:r>
            <a:r>
              <a:rPr lang="en-US" dirty="0" err="1" smtClean="0"/>
              <a:t>kuka</a:t>
            </a:r>
            <a:r>
              <a:rPr lang="en-US" dirty="0" smtClean="0"/>
              <a:t>, </a:t>
            </a:r>
            <a:r>
              <a:rPr lang="en-US" dirty="0" err="1" smtClean="0"/>
              <a:t>odnosno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se </a:t>
            </a:r>
            <a:r>
              <a:rPr lang="en-US" dirty="0" err="1" smtClean="0"/>
              <a:t>kuk</a:t>
            </a:r>
            <a:r>
              <a:rPr lang="en-US" dirty="0" smtClean="0"/>
              <a:t> </a:t>
            </a:r>
            <a:r>
              <a:rPr lang="en-US" dirty="0" err="1" smtClean="0"/>
              <a:t>flektira</a:t>
            </a:r>
            <a:r>
              <a:rPr lang="en-US" dirty="0" smtClean="0"/>
              <a:t>, </a:t>
            </a:r>
            <a:r>
              <a:rPr lang="en-US" dirty="0" err="1" smtClean="0"/>
              <a:t>adducira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rotira</a:t>
            </a:r>
            <a:r>
              <a:rPr lang="en-US" dirty="0" smtClean="0"/>
              <a:t> put </a:t>
            </a:r>
            <a:r>
              <a:rPr lang="en-US" dirty="0" err="1" smtClean="0"/>
              <a:t>unutra</a:t>
            </a:r>
            <a:r>
              <a:rPr lang="en-US" dirty="0" smtClean="0"/>
              <a:t>. </a:t>
            </a:r>
            <a:r>
              <a:rPr lang="en-US" dirty="0" err="1" smtClean="0"/>
              <a:t>Pojava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bolna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je </a:t>
            </a:r>
            <a:r>
              <a:rPr lang="en-US" dirty="0" err="1" smtClean="0"/>
              <a:t>neprijatna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zamorna</a:t>
            </a:r>
            <a:r>
              <a:rPr lang="en-US" dirty="0" smtClean="0"/>
              <a:t>, </a:t>
            </a:r>
            <a:r>
              <a:rPr lang="en-US" dirty="0" err="1" smtClean="0"/>
              <a:t>naročito</a:t>
            </a:r>
            <a:r>
              <a:rPr lang="en-US" dirty="0" smtClean="0"/>
              <a:t> u </a:t>
            </a:r>
            <a:r>
              <a:rPr lang="en-US" dirty="0" err="1" smtClean="0"/>
              <a:t>preponaša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r-Latn-RS" dirty="0" smtClean="0"/>
              <a:t>Distorzije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err="1" smtClean="0"/>
              <a:t>Distorzije</a:t>
            </a:r>
            <a:r>
              <a:rPr lang="en-US" i="1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bol</a:t>
            </a:r>
            <a:r>
              <a:rPr lang="en-US" dirty="0" smtClean="0"/>
              <a:t> u </a:t>
            </a:r>
            <a:r>
              <a:rPr lang="en-US" dirty="0" err="1" smtClean="0"/>
              <a:t>preponi</a:t>
            </a:r>
            <a:r>
              <a:rPr lang="en-US" dirty="0" smtClean="0"/>
              <a:t>, a </a:t>
            </a:r>
            <a:r>
              <a:rPr lang="en-US" dirty="0" err="1" smtClean="0"/>
              <a:t>ređe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pozadi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glutealnoj</a:t>
            </a:r>
            <a:r>
              <a:rPr lang="en-US" dirty="0" smtClean="0"/>
              <a:t> </a:t>
            </a:r>
            <a:r>
              <a:rPr lang="en-US" dirty="0" err="1" smtClean="0"/>
              <a:t>projekciji</a:t>
            </a:r>
            <a:r>
              <a:rPr lang="en-US" dirty="0" smtClean="0"/>
              <a:t> </a:t>
            </a:r>
            <a:r>
              <a:rPr lang="en-US" dirty="0" err="1" smtClean="0"/>
              <a:t>kuka</a:t>
            </a:r>
            <a:r>
              <a:rPr lang="en-US" dirty="0" smtClean="0"/>
              <a:t>.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pokretima</a:t>
            </a:r>
            <a:r>
              <a:rPr lang="en-US" dirty="0" smtClean="0"/>
              <a:t> </a:t>
            </a:r>
            <a:r>
              <a:rPr lang="en-US" dirty="0" err="1" smtClean="0"/>
              <a:t>rotacije</a:t>
            </a:r>
            <a:r>
              <a:rPr lang="en-US" dirty="0" smtClean="0"/>
              <a:t> </a:t>
            </a:r>
            <a:r>
              <a:rPr lang="en-US" dirty="0" err="1" smtClean="0"/>
              <a:t>protiv</a:t>
            </a:r>
            <a:r>
              <a:rPr lang="en-US" dirty="0" smtClean="0"/>
              <a:t> </a:t>
            </a:r>
            <a:r>
              <a:rPr lang="en-US" dirty="0" err="1" smtClean="0"/>
              <a:t>otpora</a:t>
            </a:r>
            <a:r>
              <a:rPr lang="en-US" dirty="0" smtClean="0"/>
              <a:t>.</a:t>
            </a:r>
          </a:p>
          <a:p>
            <a:r>
              <a:rPr lang="en-US" i="1" dirty="0" err="1" smtClean="0"/>
              <a:t>Muskulotendinozne</a:t>
            </a:r>
            <a:r>
              <a:rPr lang="en-US" i="1" dirty="0" smtClean="0"/>
              <a:t> </a:t>
            </a:r>
            <a:r>
              <a:rPr lang="en-US" i="1" dirty="0" err="1" smtClean="0"/>
              <a:t>povrede</a:t>
            </a:r>
            <a:r>
              <a:rPr lang="en-US" i="1" dirty="0" smtClean="0"/>
              <a:t> </a:t>
            </a:r>
            <a:r>
              <a:rPr lang="en-US" dirty="0" smtClean="0"/>
              <a:t>u </a:t>
            </a:r>
            <a:r>
              <a:rPr lang="en-US" dirty="0" err="1" smtClean="0"/>
              <a:t>traumatologiji</a:t>
            </a:r>
            <a:r>
              <a:rPr lang="en-US" dirty="0" smtClean="0"/>
              <a:t> </a:t>
            </a:r>
            <a:r>
              <a:rPr lang="en-US" dirty="0" err="1" smtClean="0"/>
              <a:t>ovih</a:t>
            </a:r>
            <a:r>
              <a:rPr lang="en-US" dirty="0" smtClean="0"/>
              <a:t> </a:t>
            </a:r>
            <a:r>
              <a:rPr lang="en-US" dirty="0" err="1" smtClean="0"/>
              <a:t>regiona</a:t>
            </a:r>
            <a:r>
              <a:rPr lang="en-US" dirty="0" smtClean="0"/>
              <a:t>. </a:t>
            </a:r>
            <a:r>
              <a:rPr lang="en-US" dirty="0" err="1" smtClean="0"/>
              <a:t>Direktni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indirektni</a:t>
            </a:r>
            <a:r>
              <a:rPr lang="en-US" dirty="0" smtClean="0"/>
              <a:t> </a:t>
            </a:r>
            <a:r>
              <a:rPr lang="en-US" dirty="0" err="1" smtClean="0"/>
              <a:t>mehanizmi</a:t>
            </a:r>
            <a:r>
              <a:rPr lang="en-US" dirty="0" smtClean="0"/>
              <a:t> </a:t>
            </a:r>
            <a:r>
              <a:rPr lang="en-US" dirty="0" err="1" smtClean="0"/>
              <a:t>uzrokuju</a:t>
            </a:r>
            <a:r>
              <a:rPr lang="en-US" dirty="0" smtClean="0"/>
              <a:t> </a:t>
            </a:r>
            <a:r>
              <a:rPr lang="en-US" dirty="0" err="1" smtClean="0"/>
              <a:t>alteracije</a:t>
            </a:r>
            <a:r>
              <a:rPr lang="en-US" dirty="0" smtClean="0"/>
              <a:t> </a:t>
            </a:r>
            <a:r>
              <a:rPr lang="en-US" dirty="0" err="1" smtClean="0"/>
              <a:t>tetivnih</a:t>
            </a:r>
            <a:r>
              <a:rPr lang="en-US" dirty="0" smtClean="0"/>
              <a:t> </a:t>
            </a:r>
            <a:r>
              <a:rPr lang="en-US" dirty="0" err="1" smtClean="0"/>
              <a:t>pripoja</a:t>
            </a:r>
            <a:r>
              <a:rPr lang="en-US" dirty="0" smtClean="0"/>
              <a:t>, </a:t>
            </a:r>
            <a:r>
              <a:rPr lang="en-US" dirty="0" err="1" smtClean="0"/>
              <a:t>tendioznih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muskulotendioznih</a:t>
            </a:r>
            <a:r>
              <a:rPr lang="en-US" dirty="0" smtClean="0"/>
              <a:t> </a:t>
            </a:r>
            <a:r>
              <a:rPr lang="en-US" dirty="0" err="1" smtClean="0"/>
              <a:t>delova</a:t>
            </a:r>
            <a:r>
              <a:rPr lang="en-US" dirty="0" smtClean="0"/>
              <a:t>,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mišićnih</a:t>
            </a:r>
            <a:r>
              <a:rPr lang="en-US" dirty="0" smtClean="0"/>
              <a:t> </a:t>
            </a:r>
            <a:r>
              <a:rPr lang="en-US" dirty="0" err="1" smtClean="0"/>
              <a:t>tela</a:t>
            </a:r>
            <a:r>
              <a:rPr lang="en-US" dirty="0" smtClean="0"/>
              <a:t>.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mišićnih</a:t>
            </a:r>
            <a:r>
              <a:rPr lang="en-US" dirty="0" smtClean="0"/>
              <a:t> </a:t>
            </a:r>
            <a:r>
              <a:rPr lang="en-US" dirty="0" err="1" smtClean="0"/>
              <a:t>karličnih</a:t>
            </a:r>
            <a:r>
              <a:rPr lang="en-US" dirty="0" smtClean="0"/>
              <a:t> </a:t>
            </a:r>
            <a:r>
              <a:rPr lang="en-US" dirty="0" err="1" smtClean="0"/>
              <a:t>pripoja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r>
              <a:rPr lang="en-US" dirty="0" smtClean="0"/>
              <a:t> </a:t>
            </a:r>
            <a:r>
              <a:rPr lang="en-US" dirty="0" err="1" smtClean="0"/>
              <a:t>zadnje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unutrašnje</a:t>
            </a:r>
            <a:r>
              <a:rPr lang="en-US" dirty="0" smtClean="0"/>
              <a:t> </a:t>
            </a:r>
            <a:r>
              <a:rPr lang="en-US" dirty="0" err="1" smtClean="0"/>
              <a:t>lože</a:t>
            </a:r>
            <a:r>
              <a:rPr lang="en-US" dirty="0" smtClean="0"/>
              <a:t> </a:t>
            </a:r>
            <a:r>
              <a:rPr lang="en-US" dirty="0" err="1" smtClean="0"/>
              <a:t>posebno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obrađene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r-Latn-RS" dirty="0" smtClean="0"/>
              <a:t>Povrede mišića prednje lože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r>
              <a:rPr lang="en-US" dirty="0" smtClean="0"/>
              <a:t> </a:t>
            </a:r>
            <a:r>
              <a:rPr lang="en-US" dirty="0" err="1" smtClean="0"/>
              <a:t>prednje</a:t>
            </a:r>
            <a:r>
              <a:rPr lang="en-US" dirty="0" smtClean="0"/>
              <a:t> </a:t>
            </a:r>
            <a:r>
              <a:rPr lang="en-US" dirty="0" err="1" smtClean="0"/>
              <a:t>lože</a:t>
            </a:r>
            <a:r>
              <a:rPr lang="en-US" dirty="0" smtClean="0"/>
              <a:t> (</a:t>
            </a:r>
            <a:r>
              <a:rPr lang="en-US" dirty="0" err="1" smtClean="0"/>
              <a:t>M.quadriceps</a:t>
            </a:r>
            <a:r>
              <a:rPr lang="en-US" dirty="0" smtClean="0"/>
              <a:t>) u </a:t>
            </a:r>
            <a:r>
              <a:rPr lang="en-US" dirty="0" err="1" smtClean="0"/>
              <a:t>sportskomedicinskoj</a:t>
            </a:r>
            <a:r>
              <a:rPr lang="en-US" dirty="0" smtClean="0"/>
              <a:t> </a:t>
            </a:r>
            <a:r>
              <a:rPr lang="en-US" dirty="0" err="1" smtClean="0"/>
              <a:t>praksi</a:t>
            </a:r>
            <a:r>
              <a:rPr lang="en-US" dirty="0" smtClean="0"/>
              <a:t>, </a:t>
            </a:r>
            <a:r>
              <a:rPr lang="en-US" dirty="0" err="1" smtClean="0"/>
              <a:t>odsustvovanja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takmičarske</a:t>
            </a:r>
            <a:r>
              <a:rPr lang="en-US" dirty="0" smtClean="0"/>
              <a:t> </a:t>
            </a:r>
            <a:r>
              <a:rPr lang="en-US" dirty="0" err="1" smtClean="0"/>
              <a:t>neaktivnosti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smtClean="0"/>
              <a:t>Po </a:t>
            </a:r>
            <a:r>
              <a:rPr lang="en-US" dirty="0" err="1" smtClean="0"/>
              <a:t>mehanizmu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direktne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indirektne</a:t>
            </a:r>
            <a:r>
              <a:rPr lang="en-US" dirty="0" smtClean="0"/>
              <a:t>, a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stepenu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: </a:t>
            </a:r>
            <a:r>
              <a:rPr lang="en-US" dirty="0" err="1" smtClean="0"/>
              <a:t>nagnječenja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kontuzije</a:t>
            </a:r>
            <a:r>
              <a:rPr lang="en-US" dirty="0" smtClean="0"/>
              <a:t>, </a:t>
            </a:r>
            <a:r>
              <a:rPr lang="en-US" dirty="0" err="1" smtClean="0"/>
              <a:t>istegnuća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distenzije</a:t>
            </a:r>
            <a:r>
              <a:rPr lang="en-US" dirty="0" smtClean="0"/>
              <a:t>, </a:t>
            </a:r>
            <a:r>
              <a:rPr lang="en-US" dirty="0" err="1" smtClean="0"/>
              <a:t>laceracije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rupture. </a:t>
            </a:r>
            <a:endParaRPr lang="sr-Latn-RS" dirty="0" smtClean="0"/>
          </a:p>
          <a:p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kontuzije</a:t>
            </a:r>
            <a:r>
              <a:rPr lang="en-US" dirty="0" smtClean="0"/>
              <a:t>. </a:t>
            </a:r>
            <a:r>
              <a:rPr lang="sr-Latn-RS" dirty="0" smtClean="0"/>
              <a:t>U </a:t>
            </a:r>
            <a:r>
              <a:rPr lang="en-US" dirty="0" err="1" smtClean="0"/>
              <a:t>dubinu</a:t>
            </a:r>
            <a:r>
              <a:rPr lang="en-US" dirty="0" smtClean="0"/>
              <a:t>, </a:t>
            </a:r>
            <a:r>
              <a:rPr lang="en-US" dirty="0" err="1" smtClean="0"/>
              <a:t>uzrokuju</a:t>
            </a:r>
            <a:r>
              <a:rPr lang="en-US" dirty="0" smtClean="0"/>
              <a:t> </a:t>
            </a:r>
            <a:r>
              <a:rPr lang="en-US" dirty="0" err="1" smtClean="0"/>
              <a:t>različite</a:t>
            </a:r>
            <a:r>
              <a:rPr lang="en-US" dirty="0" smtClean="0"/>
              <a:t> </a:t>
            </a:r>
            <a:r>
              <a:rPr lang="en-US" dirty="0" err="1" smtClean="0"/>
              <a:t>stepene</a:t>
            </a:r>
            <a:r>
              <a:rPr lang="en-US" dirty="0" smtClean="0"/>
              <a:t> </a:t>
            </a:r>
            <a:r>
              <a:rPr lang="en-US" dirty="0" err="1" smtClean="0"/>
              <a:t>hemoragije</a:t>
            </a:r>
            <a:r>
              <a:rPr lang="en-US" dirty="0" smtClean="0"/>
              <a:t> (</a:t>
            </a:r>
            <a:r>
              <a:rPr lang="en-US" dirty="0" err="1" smtClean="0"/>
              <a:t>hematom</a:t>
            </a:r>
            <a:r>
              <a:rPr lang="en-US" dirty="0" smtClean="0"/>
              <a:t>), a </a:t>
            </a:r>
            <a:r>
              <a:rPr lang="en-US" dirty="0" err="1" smtClean="0"/>
              <a:t>supstance</a:t>
            </a:r>
            <a:r>
              <a:rPr lang="en-US" dirty="0" smtClean="0"/>
              <a:t> </a:t>
            </a:r>
            <a:r>
              <a:rPr lang="en-US" dirty="0" err="1" smtClean="0"/>
              <a:t>oslobođene</a:t>
            </a:r>
            <a:r>
              <a:rPr lang="en-US" dirty="0" smtClean="0"/>
              <a:t> </a:t>
            </a:r>
            <a:r>
              <a:rPr lang="en-US" dirty="0" err="1" smtClean="0"/>
              <a:t>nagnječenjem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r>
              <a:rPr lang="en-US" dirty="0" smtClean="0"/>
              <a:t> </a:t>
            </a:r>
            <a:r>
              <a:rPr lang="en-US" dirty="0" err="1" smtClean="0"/>
              <a:t>uzrokuju</a:t>
            </a:r>
            <a:r>
              <a:rPr lang="en-US" dirty="0" smtClean="0"/>
              <a:t> </a:t>
            </a:r>
            <a:r>
              <a:rPr lang="en-US" dirty="0" err="1" smtClean="0"/>
              <a:t>hemijske</a:t>
            </a:r>
            <a:r>
              <a:rPr lang="en-US" dirty="0" smtClean="0"/>
              <a:t> </a:t>
            </a:r>
            <a:r>
              <a:rPr lang="en-US" dirty="0" err="1" smtClean="0"/>
              <a:t>iritacije</a:t>
            </a:r>
            <a:r>
              <a:rPr lang="en-US" dirty="0" smtClean="0"/>
              <a:t>. </a:t>
            </a:r>
            <a:r>
              <a:rPr lang="en-US" dirty="0" err="1" smtClean="0"/>
              <a:t>Inicijalni</a:t>
            </a:r>
            <a:r>
              <a:rPr lang="en-US" dirty="0" smtClean="0"/>
              <a:t> </a:t>
            </a:r>
            <a:r>
              <a:rPr lang="en-US" dirty="0" err="1" smtClean="0"/>
              <a:t>znaci</a:t>
            </a:r>
            <a:r>
              <a:rPr lang="en-US" dirty="0" smtClean="0"/>
              <a:t> </a:t>
            </a:r>
            <a:r>
              <a:rPr lang="en-US" dirty="0" err="1" smtClean="0"/>
              <a:t>kontuzije</a:t>
            </a:r>
            <a:r>
              <a:rPr lang="en-US" dirty="0" smtClean="0"/>
              <a:t> </a:t>
            </a:r>
            <a:r>
              <a:rPr lang="en-US" dirty="0" err="1" smtClean="0"/>
              <a:t>kvadricepsa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bol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otok</a:t>
            </a:r>
            <a:r>
              <a:rPr lang="en-US" dirty="0" smtClean="0"/>
              <a:t>,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nekad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značajan</a:t>
            </a:r>
            <a:r>
              <a:rPr lang="en-US" dirty="0" smtClean="0"/>
              <a:t>. </a:t>
            </a:r>
            <a:r>
              <a:rPr lang="en-US" dirty="0" err="1" smtClean="0"/>
              <a:t>Muskulatura</a:t>
            </a:r>
            <a:r>
              <a:rPr lang="en-US" dirty="0" smtClean="0"/>
              <a:t> </a:t>
            </a:r>
            <a:r>
              <a:rPr lang="en-US" dirty="0" err="1" smtClean="0"/>
              <a:t>tada</a:t>
            </a:r>
            <a:r>
              <a:rPr lang="en-US" dirty="0" smtClean="0"/>
              <a:t> </a:t>
            </a:r>
            <a:r>
              <a:rPr lang="en-US" dirty="0" err="1" smtClean="0"/>
              <a:t>gubi</a:t>
            </a:r>
            <a:r>
              <a:rPr lang="en-US" dirty="0" smtClean="0"/>
              <a:t> </a:t>
            </a:r>
            <a:r>
              <a:rPr lang="en-US" dirty="0" err="1" smtClean="0"/>
              <a:t>uobičajen</a:t>
            </a:r>
            <a:r>
              <a:rPr lang="en-US" dirty="0" smtClean="0"/>
              <a:t> </a:t>
            </a:r>
            <a:r>
              <a:rPr lang="en-US" dirty="0" err="1" smtClean="0"/>
              <a:t>reljef</a:t>
            </a:r>
            <a:r>
              <a:rPr lang="en-US" dirty="0" smtClean="0"/>
              <a:t>. </a:t>
            </a:r>
            <a:r>
              <a:rPr lang="en-US" dirty="0" err="1" smtClean="0"/>
              <a:t>Palpatorno</a:t>
            </a:r>
            <a:r>
              <a:rPr lang="en-US" dirty="0" smtClean="0"/>
              <a:t> se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utvrditi</a:t>
            </a:r>
            <a:r>
              <a:rPr lang="en-US" dirty="0" smtClean="0"/>
              <a:t> </a:t>
            </a:r>
            <a:r>
              <a:rPr lang="en-US" dirty="0" err="1" smtClean="0"/>
              <a:t>lokalizacija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. </a:t>
            </a:r>
            <a:r>
              <a:rPr lang="en-US" dirty="0" err="1" smtClean="0"/>
              <a:t>Utvrđuje</a:t>
            </a:r>
            <a:r>
              <a:rPr lang="en-US" dirty="0" smtClean="0"/>
              <a:t> se </a:t>
            </a:r>
            <a:r>
              <a:rPr lang="en-US" dirty="0" err="1" smtClean="0"/>
              <a:t>da</a:t>
            </a:r>
            <a:r>
              <a:rPr lang="en-US" dirty="0" smtClean="0"/>
              <a:t> je </a:t>
            </a:r>
            <a:r>
              <a:rPr lang="en-US" dirty="0" err="1" smtClean="0"/>
              <a:t>fleksija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 </a:t>
            </a:r>
            <a:r>
              <a:rPr lang="en-US" dirty="0" err="1" smtClean="0"/>
              <a:t>smanjena</a:t>
            </a:r>
            <a:r>
              <a:rPr lang="en-US" dirty="0" smtClean="0"/>
              <a:t>, </a:t>
            </a:r>
            <a:r>
              <a:rPr lang="en-US" dirty="0" err="1" smtClean="0"/>
              <a:t>jer</a:t>
            </a:r>
            <a:r>
              <a:rPr lang="en-US" dirty="0" smtClean="0"/>
              <a:t> se </a:t>
            </a:r>
            <a:r>
              <a:rPr lang="en-US" dirty="0" err="1" smtClean="0"/>
              <a:t>povređeni</a:t>
            </a:r>
            <a:r>
              <a:rPr lang="en-US" dirty="0" smtClean="0"/>
              <a:t> </a:t>
            </a:r>
            <a:r>
              <a:rPr lang="en-US" dirty="0" err="1" smtClean="0"/>
              <a:t>kvadriceps</a:t>
            </a:r>
            <a:r>
              <a:rPr lang="en-US" dirty="0" smtClean="0"/>
              <a:t> ne </a:t>
            </a:r>
            <a:r>
              <a:rPr lang="en-US" dirty="0" err="1" smtClean="0"/>
              <a:t>izdužuje</a:t>
            </a:r>
            <a:r>
              <a:rPr lang="en-US" dirty="0" smtClean="0"/>
              <a:t> (Hirata test). </a:t>
            </a:r>
            <a:r>
              <a:rPr lang="en-US" dirty="0" err="1" smtClean="0"/>
              <a:t>Ovo</a:t>
            </a:r>
            <a:r>
              <a:rPr lang="en-US" dirty="0" smtClean="0"/>
              <a:t> </a:t>
            </a:r>
            <a:r>
              <a:rPr lang="en-US" dirty="0" err="1" smtClean="0"/>
              <a:t>smanjenje</a:t>
            </a:r>
            <a:r>
              <a:rPr lang="en-US" dirty="0" smtClean="0"/>
              <a:t> </a:t>
            </a:r>
            <a:r>
              <a:rPr lang="en-US" dirty="0" err="1" smtClean="0"/>
              <a:t>fleksije</a:t>
            </a:r>
            <a:r>
              <a:rPr lang="en-US" dirty="0" smtClean="0"/>
              <a:t> </a:t>
            </a:r>
            <a:r>
              <a:rPr lang="en-US" dirty="0" err="1" smtClean="0"/>
              <a:t>utvrđuje</a:t>
            </a:r>
            <a:r>
              <a:rPr lang="en-US" dirty="0" smtClean="0"/>
              <a:t> se </a:t>
            </a:r>
            <a:r>
              <a:rPr lang="en-US" dirty="0" err="1" smtClean="0"/>
              <a:t>merenjem</a:t>
            </a:r>
            <a:r>
              <a:rPr lang="en-US" dirty="0" smtClean="0"/>
              <a:t> </a:t>
            </a:r>
            <a:r>
              <a:rPr lang="en-US" dirty="0" err="1" smtClean="0"/>
              <a:t>razdaljine</a:t>
            </a:r>
            <a:r>
              <a:rPr lang="en-US" dirty="0" smtClean="0"/>
              <a:t> </a:t>
            </a:r>
            <a:r>
              <a:rPr lang="en-US" dirty="0" err="1" smtClean="0"/>
              <a:t>pete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butane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povređenoj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zdravoj</a:t>
            </a:r>
            <a:r>
              <a:rPr lang="en-US" dirty="0" smtClean="0"/>
              <a:t> </a:t>
            </a:r>
            <a:r>
              <a:rPr lang="en-US" dirty="0" err="1" smtClean="0"/>
              <a:t>nozi</a:t>
            </a:r>
            <a:r>
              <a:rPr lang="en-US" dirty="0" smtClean="0"/>
              <a:t>.</a:t>
            </a:r>
          </a:p>
          <a:p>
            <a:r>
              <a:rPr lang="en-US" dirty="0" smtClean="0"/>
              <a:t>Do </a:t>
            </a:r>
            <a:r>
              <a:rPr lang="en-US" dirty="0" err="1" smtClean="0"/>
              <a:t>kolena</a:t>
            </a:r>
            <a:r>
              <a:rPr lang="en-US" dirty="0" smtClean="0"/>
              <a:t> , pa se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dobiti</a:t>
            </a:r>
            <a:r>
              <a:rPr lang="en-US" dirty="0" smtClean="0"/>
              <a:t> </a:t>
            </a:r>
            <a:r>
              <a:rPr lang="en-US" dirty="0" err="1" smtClean="0"/>
              <a:t>utisak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radi</a:t>
            </a:r>
            <a:r>
              <a:rPr lang="en-US" dirty="0" smtClean="0"/>
              <a:t> o </a:t>
            </a:r>
            <a:r>
              <a:rPr lang="en-US" dirty="0" err="1" smtClean="0"/>
              <a:t>traumatskom</a:t>
            </a:r>
            <a:r>
              <a:rPr lang="en-US" dirty="0" smtClean="0"/>
              <a:t> </a:t>
            </a:r>
            <a:r>
              <a:rPr lang="en-US" dirty="0" err="1" smtClean="0"/>
              <a:t>sinovitisu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. </a:t>
            </a:r>
            <a:r>
              <a:rPr lang="en-US" dirty="0" err="1" smtClean="0"/>
              <a:t>Lečenje</a:t>
            </a:r>
            <a:r>
              <a:rPr lang="en-US" dirty="0" smtClean="0"/>
              <a:t>: 4-6 </a:t>
            </a:r>
            <a:r>
              <a:rPr lang="en-US" dirty="0" err="1" smtClean="0"/>
              <a:t>nedelja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aduktorne</a:t>
            </a:r>
            <a:r>
              <a:rPr lang="en-US" dirty="0" smtClean="0"/>
              <a:t> </a:t>
            </a:r>
            <a:r>
              <a:rPr lang="en-US" dirty="0" err="1" smtClean="0"/>
              <a:t>kože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aduktora</a:t>
            </a:r>
            <a:r>
              <a:rPr lang="en-US" dirty="0" smtClean="0"/>
              <a:t> </a:t>
            </a:r>
            <a:r>
              <a:rPr lang="en-US" dirty="0" err="1" smtClean="0"/>
              <a:t>spadaju</a:t>
            </a:r>
            <a:r>
              <a:rPr lang="en-US" dirty="0" smtClean="0"/>
              <a:t> u </a:t>
            </a:r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sportske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butnih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r>
              <a:rPr lang="en-US" dirty="0" smtClean="0"/>
              <a:t>. </a:t>
            </a:r>
            <a:r>
              <a:rPr lang="en-US" dirty="0" err="1" smtClean="0"/>
              <a:t>Privođenje</a:t>
            </a:r>
            <a:r>
              <a:rPr lang="en-US" dirty="0" smtClean="0"/>
              <a:t> </a:t>
            </a:r>
            <a:r>
              <a:rPr lang="en-US" dirty="0" err="1" smtClean="0"/>
              <a:t>buta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to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deluju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pomoćni</a:t>
            </a:r>
            <a:r>
              <a:rPr lang="en-US" dirty="0" smtClean="0"/>
              <a:t> </a:t>
            </a:r>
            <a:r>
              <a:rPr lang="en-US" dirty="0" err="1" smtClean="0"/>
              <a:t>fleksori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spoljni</a:t>
            </a:r>
            <a:r>
              <a:rPr lang="en-US" dirty="0" smtClean="0"/>
              <a:t> rotator, ova </a:t>
            </a:r>
            <a:r>
              <a:rPr lang="en-US" dirty="0" err="1" smtClean="0"/>
              <a:t>grupa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r>
              <a:rPr lang="en-US" dirty="0" smtClean="0"/>
              <a:t> </a:t>
            </a:r>
            <a:r>
              <a:rPr lang="en-US" dirty="0" err="1" smtClean="0"/>
              <a:t>najčešće</a:t>
            </a:r>
            <a:r>
              <a:rPr lang="en-US" dirty="0" smtClean="0"/>
              <a:t> se </a:t>
            </a:r>
            <a:r>
              <a:rPr lang="en-US" dirty="0" err="1" smtClean="0"/>
              <a:t>povređuje</a:t>
            </a:r>
            <a:r>
              <a:rPr lang="en-US" dirty="0" smtClean="0"/>
              <a:t> </a:t>
            </a:r>
            <a:r>
              <a:rPr lang="en-US" dirty="0" err="1" smtClean="0"/>
              <a:t>indirektnom</a:t>
            </a:r>
            <a:r>
              <a:rPr lang="en-US" dirty="0" smtClean="0"/>
              <a:t> </a:t>
            </a:r>
            <a:r>
              <a:rPr lang="en-US" dirty="0" err="1" smtClean="0"/>
              <a:t>traumom</a:t>
            </a:r>
            <a:r>
              <a:rPr lang="en-US" dirty="0" smtClean="0"/>
              <a:t>, </a:t>
            </a:r>
            <a:r>
              <a:rPr lang="en-US" dirty="0" err="1" smtClean="0"/>
              <a:t>dejstvom</a:t>
            </a:r>
            <a:r>
              <a:rPr lang="en-US" dirty="0" smtClean="0"/>
              <a:t> </a:t>
            </a:r>
            <a:r>
              <a:rPr lang="en-US" dirty="0" err="1" smtClean="0"/>
              <a:t>snažne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iznenadne</a:t>
            </a:r>
            <a:r>
              <a:rPr lang="en-US" dirty="0" smtClean="0"/>
              <a:t> </a:t>
            </a:r>
            <a:r>
              <a:rPr lang="en-US" dirty="0" err="1" smtClean="0"/>
              <a:t>eksterne</a:t>
            </a:r>
            <a:r>
              <a:rPr lang="en-US" dirty="0" smtClean="0"/>
              <a:t> </a:t>
            </a:r>
            <a:r>
              <a:rPr lang="en-US" dirty="0" err="1" smtClean="0"/>
              <a:t>rotacije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abdukcije</a:t>
            </a:r>
            <a:r>
              <a:rPr lang="en-US" dirty="0" smtClean="0"/>
              <a:t> </a:t>
            </a:r>
            <a:r>
              <a:rPr lang="en-US" dirty="0" err="1" smtClean="0"/>
              <a:t>buta</a:t>
            </a:r>
            <a:r>
              <a:rPr lang="en-US" dirty="0" smtClean="0"/>
              <a:t>. </a:t>
            </a:r>
            <a:r>
              <a:rPr lang="en-US" dirty="0" err="1" smtClean="0"/>
              <a:t>Fudbalu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ragbiju</a:t>
            </a:r>
            <a:r>
              <a:rPr lang="en-US" dirty="0" smtClean="0"/>
              <a:t>, a </a:t>
            </a:r>
            <a:r>
              <a:rPr lang="en-US" dirty="0" err="1" smtClean="0"/>
              <a:t>nešto</a:t>
            </a:r>
            <a:r>
              <a:rPr lang="en-US" dirty="0" smtClean="0"/>
              <a:t> </a:t>
            </a:r>
            <a:r>
              <a:rPr lang="en-US" dirty="0" err="1" smtClean="0"/>
              <a:t>ređe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atletičara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visokim</a:t>
            </a:r>
            <a:r>
              <a:rPr lang="en-US" dirty="0" smtClean="0"/>
              <a:t> </a:t>
            </a:r>
            <a:r>
              <a:rPr lang="en-US" dirty="0" err="1" smtClean="0"/>
              <a:t>preponama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Mehanizam</a:t>
            </a:r>
            <a:r>
              <a:rPr lang="en-US" dirty="0" smtClean="0"/>
              <a:t> </a:t>
            </a:r>
            <a:r>
              <a:rPr lang="en-US" dirty="0" err="1" smtClean="0"/>
              <a:t>afekcija</a:t>
            </a:r>
            <a:r>
              <a:rPr lang="en-US" dirty="0" smtClean="0"/>
              <a:t> </a:t>
            </a:r>
            <a:r>
              <a:rPr lang="en-US" dirty="0" err="1" smtClean="0"/>
              <a:t>aduktornih</a:t>
            </a:r>
            <a:r>
              <a:rPr lang="en-US" dirty="0" smtClean="0"/>
              <a:t> </a:t>
            </a:r>
            <a:r>
              <a:rPr lang="en-US" dirty="0" err="1" smtClean="0"/>
              <a:t>pripoja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entenzični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sr-Latn-R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kontuzioni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periostalnom</a:t>
            </a:r>
            <a:r>
              <a:rPr lang="en-US" dirty="0" smtClean="0"/>
              <a:t> </a:t>
            </a:r>
            <a:r>
              <a:rPr lang="en-US" dirty="0" err="1" smtClean="0"/>
              <a:t>reakcijom</a:t>
            </a:r>
            <a:r>
              <a:rPr lang="en-US" dirty="0" smtClean="0"/>
              <a:t>. </a:t>
            </a:r>
            <a:r>
              <a:rPr lang="en-US" dirty="0" err="1" smtClean="0"/>
              <a:t>Kalcifikacije</a:t>
            </a:r>
            <a:r>
              <a:rPr lang="en-US" dirty="0" smtClean="0"/>
              <a:t> </a:t>
            </a:r>
            <a:r>
              <a:rPr lang="en-US" dirty="0" err="1" smtClean="0"/>
              <a:t>insercije</a:t>
            </a:r>
            <a:r>
              <a:rPr lang="en-US" dirty="0" smtClean="0"/>
              <a:t>. </a:t>
            </a:r>
            <a:r>
              <a:rPr lang="en-US" dirty="0" err="1" smtClean="0"/>
              <a:t>Lokalizovane</a:t>
            </a:r>
            <a:r>
              <a:rPr lang="en-US" dirty="0" smtClean="0"/>
              <a:t> u </a:t>
            </a:r>
            <a:r>
              <a:rPr lang="en-US" dirty="0" err="1" smtClean="0"/>
              <a:t>prednjim</a:t>
            </a:r>
            <a:r>
              <a:rPr lang="en-US" dirty="0" smtClean="0"/>
              <a:t> </a:t>
            </a:r>
            <a:r>
              <a:rPr lang="en-US" dirty="0" err="1" smtClean="0"/>
              <a:t>vlaknima</a:t>
            </a:r>
            <a:r>
              <a:rPr lang="en-US" dirty="0" smtClean="0"/>
              <a:t> </a:t>
            </a:r>
            <a:r>
              <a:rPr lang="en-US" dirty="0" err="1" smtClean="0"/>
              <a:t>medijalnog</a:t>
            </a:r>
            <a:r>
              <a:rPr lang="en-US" dirty="0" smtClean="0"/>
              <a:t> </a:t>
            </a:r>
            <a:r>
              <a:rPr lang="en-US" dirty="0" err="1" smtClean="0"/>
              <a:t>kolateralnog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M.Stieda-Pellegrini</a:t>
            </a:r>
            <a:r>
              <a:rPr lang="en-US" dirty="0" smtClean="0"/>
              <a:t> </a:t>
            </a:r>
            <a:r>
              <a:rPr lang="en-US" dirty="0" err="1" smtClean="0"/>
              <a:t>čak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kad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radiološki</a:t>
            </a:r>
            <a:r>
              <a:rPr lang="en-US" dirty="0" smtClean="0"/>
              <a:t> </a:t>
            </a:r>
            <a:r>
              <a:rPr lang="en-US" dirty="0" err="1" smtClean="0"/>
              <a:t>evidentne</a:t>
            </a:r>
            <a:r>
              <a:rPr lang="en-US" dirty="0" smtClean="0"/>
              <a:t>, </a:t>
            </a:r>
            <a:r>
              <a:rPr lang="en-US" dirty="0" err="1" smtClean="0"/>
              <a:t>retko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uzrok</a:t>
            </a:r>
            <a:r>
              <a:rPr lang="en-US" dirty="0" smtClean="0"/>
              <a:t> </a:t>
            </a:r>
            <a:r>
              <a:rPr lang="en-US" dirty="0" err="1" smtClean="0"/>
              <a:t>potpune</a:t>
            </a:r>
            <a:r>
              <a:rPr lang="en-US" dirty="0" smtClean="0"/>
              <a:t> </a:t>
            </a:r>
            <a:r>
              <a:rPr lang="en-US" dirty="0" err="1" smtClean="0"/>
              <a:t>takmičarske</a:t>
            </a:r>
            <a:r>
              <a:rPr lang="en-US" dirty="0" smtClean="0"/>
              <a:t> </a:t>
            </a:r>
            <a:r>
              <a:rPr lang="en-US" dirty="0" err="1" smtClean="0"/>
              <a:t>neposobnosti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najčešće</a:t>
            </a:r>
            <a:r>
              <a:rPr lang="en-US" dirty="0" smtClean="0"/>
              <a:t> ne </a:t>
            </a:r>
            <a:r>
              <a:rPr lang="en-US" dirty="0" err="1" smtClean="0"/>
              <a:t>zahtevaju</a:t>
            </a:r>
            <a:r>
              <a:rPr lang="en-US" dirty="0" smtClean="0"/>
              <a:t> </a:t>
            </a:r>
            <a:r>
              <a:rPr lang="en-US" dirty="0" err="1" smtClean="0"/>
              <a:t>operativno</a:t>
            </a:r>
            <a:r>
              <a:rPr lang="en-US" dirty="0" smtClean="0"/>
              <a:t> </a:t>
            </a:r>
            <a:r>
              <a:rPr lang="en-US" dirty="0" err="1" smtClean="0"/>
              <a:t>lečenje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Kod</a:t>
            </a:r>
            <a:r>
              <a:rPr lang="en-US" dirty="0" smtClean="0"/>
              <a:t> rupture </a:t>
            </a:r>
            <a:r>
              <a:rPr lang="en-US" dirty="0" err="1" smtClean="0"/>
              <a:t>aduktora</a:t>
            </a:r>
            <a:r>
              <a:rPr lang="en-US" dirty="0" smtClean="0"/>
              <a:t> u </a:t>
            </a:r>
            <a:r>
              <a:rPr lang="en-US" dirty="0" err="1" smtClean="0"/>
              <a:t>srednjem</a:t>
            </a:r>
            <a:r>
              <a:rPr lang="en-US" dirty="0" smtClean="0"/>
              <a:t> </a:t>
            </a:r>
            <a:r>
              <a:rPr lang="en-US" dirty="0" err="1" smtClean="0"/>
              <a:t>delu</a:t>
            </a:r>
            <a:r>
              <a:rPr lang="en-US" dirty="0" smtClean="0"/>
              <a:t> </a:t>
            </a:r>
            <a:r>
              <a:rPr lang="en-US" dirty="0" err="1" smtClean="0"/>
              <a:t>mišićnog</a:t>
            </a:r>
            <a:r>
              <a:rPr lang="en-US" dirty="0" smtClean="0"/>
              <a:t> </a:t>
            </a:r>
            <a:r>
              <a:rPr lang="en-US" dirty="0" err="1" smtClean="0"/>
              <a:t>tela</a:t>
            </a:r>
            <a:r>
              <a:rPr lang="en-US" dirty="0" smtClean="0"/>
              <a:t> </a:t>
            </a:r>
            <a:r>
              <a:rPr lang="en-US" dirty="0" err="1" smtClean="0"/>
              <a:t>katkad</a:t>
            </a:r>
            <a:r>
              <a:rPr lang="en-US" dirty="0" smtClean="0"/>
              <a:t> se </a:t>
            </a:r>
            <a:r>
              <a:rPr lang="en-US" dirty="0" err="1" smtClean="0"/>
              <a:t>formira</a:t>
            </a:r>
            <a:r>
              <a:rPr lang="en-US" dirty="0" smtClean="0"/>
              <a:t> </a:t>
            </a:r>
            <a:r>
              <a:rPr lang="en-US" dirty="0" err="1" smtClean="0"/>
              <a:t>intermuskulaturni</a:t>
            </a:r>
            <a:r>
              <a:rPr lang="en-US" dirty="0" smtClean="0"/>
              <a:t> </a:t>
            </a:r>
            <a:r>
              <a:rPr lang="en-US" dirty="0" err="1" smtClean="0"/>
              <a:t>hematom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je 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masivan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pod </a:t>
            </a:r>
            <a:r>
              <a:rPr lang="en-US" dirty="0" err="1" smtClean="0"/>
              <a:t>dejstvom</a:t>
            </a:r>
            <a:r>
              <a:rPr lang="en-US" dirty="0" smtClean="0"/>
              <a:t> </a:t>
            </a:r>
            <a:r>
              <a:rPr lang="en-US" dirty="0" err="1" smtClean="0"/>
              <a:t>gravitacije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spustiti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niže</a:t>
            </a:r>
            <a:r>
              <a:rPr lang="en-US" dirty="0" smtClean="0"/>
              <a:t> u </a:t>
            </a:r>
            <a:r>
              <a:rPr lang="en-US" dirty="0" err="1" smtClean="0"/>
              <a:t>predeo</a:t>
            </a:r>
            <a:r>
              <a:rPr lang="en-US" dirty="0" smtClean="0"/>
              <a:t> </a:t>
            </a:r>
            <a:r>
              <a:rPr lang="en-US" dirty="0" err="1" smtClean="0"/>
              <a:t>medijalnog</a:t>
            </a:r>
            <a:r>
              <a:rPr lang="en-US" dirty="0" smtClean="0"/>
              <a:t> </a:t>
            </a:r>
            <a:r>
              <a:rPr lang="en-US" dirty="0" err="1" smtClean="0"/>
              <a:t>kondila</a:t>
            </a:r>
            <a:r>
              <a:rPr lang="en-US" dirty="0" smtClean="0"/>
              <a:t> pa </a:t>
            </a:r>
            <a:r>
              <a:rPr lang="en-US" dirty="0" err="1" smtClean="0"/>
              <a:t>ekzimoze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docnije</a:t>
            </a:r>
            <a:r>
              <a:rPr lang="en-US" dirty="0" smtClean="0"/>
              <a:t> </a:t>
            </a:r>
            <a:r>
              <a:rPr lang="en-US" dirty="0" err="1" smtClean="0"/>
              <a:t>lokalne</a:t>
            </a:r>
            <a:r>
              <a:rPr lang="en-US" dirty="0" smtClean="0"/>
              <a:t> </a:t>
            </a:r>
            <a:r>
              <a:rPr lang="en-US" dirty="0" err="1" smtClean="0"/>
              <a:t>induracije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pogrešno</a:t>
            </a:r>
            <a:r>
              <a:rPr lang="en-US" dirty="0" smtClean="0"/>
              <a:t> </a:t>
            </a:r>
            <a:r>
              <a:rPr lang="en-US" dirty="0" err="1" smtClean="0"/>
              <a:t>povezane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povredama</a:t>
            </a:r>
            <a:r>
              <a:rPr lang="en-US" dirty="0" smtClean="0"/>
              <a:t> </a:t>
            </a:r>
            <a:r>
              <a:rPr lang="en-US" dirty="0" err="1" smtClean="0"/>
              <a:t>samog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. 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>Povrede mišića zadnje lože natkolenice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sr-Latn-RS" dirty="0" smtClean="0"/>
              <a:t>    </a:t>
            </a:r>
            <a:r>
              <a:rPr lang="en-US" dirty="0" err="1" smtClean="0"/>
              <a:t>Zadnje</a:t>
            </a:r>
            <a:r>
              <a:rPr lang="en-US" dirty="0" smtClean="0"/>
              <a:t> </a:t>
            </a:r>
            <a:r>
              <a:rPr lang="en-US" dirty="0" err="1" smtClean="0"/>
              <a:t>lože</a:t>
            </a:r>
            <a:r>
              <a:rPr lang="en-US" dirty="0" smtClean="0"/>
              <a:t> </a:t>
            </a:r>
            <a:r>
              <a:rPr lang="en-US" dirty="0" err="1" smtClean="0"/>
              <a:t>natkolenice</a:t>
            </a:r>
            <a:r>
              <a:rPr lang="en-US" dirty="0" smtClean="0"/>
              <a:t> </a:t>
            </a:r>
            <a:r>
              <a:rPr lang="en-US" dirty="0" err="1" smtClean="0"/>
              <a:t>spadaju</a:t>
            </a:r>
            <a:r>
              <a:rPr lang="en-US" dirty="0" smtClean="0"/>
              <a:t> u </a:t>
            </a:r>
            <a:r>
              <a:rPr lang="en-US" dirty="0" err="1" smtClean="0"/>
              <a:t>najčešće</a:t>
            </a:r>
            <a:r>
              <a:rPr lang="en-US" dirty="0" smtClean="0"/>
              <a:t>, </a:t>
            </a:r>
            <a:r>
              <a:rPr lang="en-US" dirty="0" err="1" smtClean="0"/>
              <a:t>najuporn</a:t>
            </a:r>
            <a:r>
              <a:rPr lang="sr-Latn-RS" dirty="0" smtClean="0"/>
              <a:t>i</a:t>
            </a:r>
            <a:r>
              <a:rPr lang="en-US" dirty="0" smtClean="0"/>
              <a:t>je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najteže</a:t>
            </a:r>
            <a:r>
              <a:rPr lang="en-US" dirty="0" smtClean="0"/>
              <a:t> </a:t>
            </a:r>
            <a:r>
              <a:rPr lang="en-US" dirty="0" err="1" smtClean="0"/>
              <a:t>mišićne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u </a:t>
            </a:r>
            <a:r>
              <a:rPr lang="en-US" dirty="0" err="1" smtClean="0"/>
              <a:t>sportu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Inspekcijom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palpacijom</a:t>
            </a:r>
            <a:r>
              <a:rPr lang="en-US" dirty="0" smtClean="0"/>
              <a:t> </a:t>
            </a:r>
            <a:r>
              <a:rPr lang="en-US" dirty="0" err="1" smtClean="0"/>
              <a:t>pogledati</a:t>
            </a:r>
            <a:r>
              <a:rPr lang="en-US" dirty="0" smtClean="0"/>
              <a:t> </a:t>
            </a:r>
            <a:r>
              <a:rPr lang="en-US" dirty="0" err="1" smtClean="0"/>
              <a:t>zadnju</a:t>
            </a:r>
            <a:r>
              <a:rPr lang="en-US" dirty="0" smtClean="0"/>
              <a:t> </a:t>
            </a:r>
            <a:r>
              <a:rPr lang="en-US" dirty="0" err="1" smtClean="0"/>
              <a:t>ložu</a:t>
            </a:r>
            <a:r>
              <a:rPr lang="en-US" dirty="0" smtClean="0"/>
              <a:t> </a:t>
            </a:r>
            <a:r>
              <a:rPr lang="en-US" dirty="0" err="1" smtClean="0"/>
              <a:t>dok</a:t>
            </a:r>
            <a:r>
              <a:rPr lang="en-US" dirty="0" smtClean="0"/>
              <a:t> </a:t>
            </a:r>
            <a:r>
              <a:rPr lang="en-US" dirty="0" err="1" smtClean="0"/>
              <a:t>pacijent</a:t>
            </a:r>
            <a:r>
              <a:rPr lang="en-US" dirty="0" smtClean="0"/>
              <a:t> </a:t>
            </a:r>
            <a:r>
              <a:rPr lang="en-US" dirty="0" err="1" smtClean="0"/>
              <a:t>leži</a:t>
            </a:r>
            <a:r>
              <a:rPr lang="en-US" dirty="0" smtClean="0"/>
              <a:t> </a:t>
            </a:r>
            <a:r>
              <a:rPr lang="en-US" dirty="0" err="1" smtClean="0"/>
              <a:t>potrbuške</a:t>
            </a:r>
            <a:r>
              <a:rPr lang="en-US" dirty="0" smtClean="0"/>
              <a:t> </a:t>
            </a:r>
            <a:r>
              <a:rPr lang="en-US" dirty="0" err="1" smtClean="0"/>
              <a:t>potpuno</a:t>
            </a:r>
            <a:r>
              <a:rPr lang="en-US" dirty="0" smtClean="0"/>
              <a:t> </a:t>
            </a:r>
            <a:r>
              <a:rPr lang="en-US" dirty="0" err="1" smtClean="0"/>
              <a:t>relaksiranih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Potom</a:t>
            </a:r>
            <a:r>
              <a:rPr lang="en-US" dirty="0" smtClean="0"/>
              <a:t> se </a:t>
            </a:r>
            <a:r>
              <a:rPr lang="en-US" dirty="0" err="1" smtClean="0"/>
              <a:t>povređeni</a:t>
            </a:r>
            <a:r>
              <a:rPr lang="en-US" dirty="0" smtClean="0"/>
              <a:t> </a:t>
            </a:r>
            <a:r>
              <a:rPr lang="en-US" dirty="0" err="1" smtClean="0"/>
              <a:t>sportista</a:t>
            </a:r>
            <a:r>
              <a:rPr lang="en-US" dirty="0" smtClean="0"/>
              <a:t> </a:t>
            </a:r>
            <a:r>
              <a:rPr lang="en-US" dirty="0" err="1" smtClean="0"/>
              <a:t>okreće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leđa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podiže</a:t>
            </a:r>
            <a:r>
              <a:rPr lang="en-US" dirty="0" smtClean="0"/>
              <a:t> </a:t>
            </a:r>
            <a:r>
              <a:rPr lang="en-US" dirty="0" err="1" smtClean="0"/>
              <a:t>noga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ekstendiranim</a:t>
            </a:r>
            <a:r>
              <a:rPr lang="en-US" dirty="0" smtClean="0"/>
              <a:t> </a:t>
            </a:r>
            <a:r>
              <a:rPr lang="en-US" dirty="0" err="1" smtClean="0"/>
              <a:t>kolenom</a:t>
            </a:r>
            <a:r>
              <a:rPr lang="en-US" dirty="0" smtClean="0"/>
              <a:t> u </a:t>
            </a:r>
            <a:r>
              <a:rPr lang="en-US" dirty="0" err="1" smtClean="0"/>
              <a:t>pasivnu</a:t>
            </a:r>
            <a:r>
              <a:rPr lang="en-US" dirty="0" smtClean="0"/>
              <a:t> </a:t>
            </a:r>
            <a:r>
              <a:rPr lang="en-US" dirty="0" err="1" smtClean="0"/>
              <a:t>fleksiju</a:t>
            </a:r>
            <a:r>
              <a:rPr lang="en-US" dirty="0" smtClean="0"/>
              <a:t> </a:t>
            </a:r>
            <a:r>
              <a:rPr lang="en-US" dirty="0" err="1" smtClean="0"/>
              <a:t>kuka</a:t>
            </a:r>
            <a:r>
              <a:rPr lang="en-US" dirty="0" smtClean="0"/>
              <a:t> do 90 </a:t>
            </a:r>
            <a:r>
              <a:rPr lang="en-US" dirty="0" err="1" smtClean="0"/>
              <a:t>stepeni</a:t>
            </a:r>
            <a:r>
              <a:rPr lang="en-US" dirty="0" smtClean="0"/>
              <a:t>. </a:t>
            </a:r>
            <a:r>
              <a:rPr lang="en-US" dirty="0" err="1" smtClean="0"/>
              <a:t>Sveže</a:t>
            </a:r>
            <a:r>
              <a:rPr lang="en-US" dirty="0" smtClean="0"/>
              <a:t> rupture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ožiljka</a:t>
            </a:r>
            <a:r>
              <a:rPr lang="en-US" dirty="0" smtClean="0"/>
              <a:t>,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eventualna</a:t>
            </a:r>
            <a:r>
              <a:rPr lang="en-US" dirty="0" smtClean="0"/>
              <a:t> </a:t>
            </a:r>
            <a:r>
              <a:rPr lang="en-US" dirty="0" err="1" smtClean="0"/>
              <a:t>funkcionalna</a:t>
            </a:r>
            <a:r>
              <a:rPr lang="en-US" dirty="0" smtClean="0"/>
              <a:t> </a:t>
            </a:r>
            <a:r>
              <a:rPr lang="en-US" dirty="0" err="1" smtClean="0"/>
              <a:t>nemoć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r-Latn-RS" sz="6000" dirty="0" smtClean="0"/>
              <a:t>Hvala na pažnji</a:t>
            </a:r>
            <a:endParaRPr lang="en-US" sz="6000" dirty="0"/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2362200"/>
            <a:ext cx="6046983" cy="35052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00"/>
            <a:ext cx="8229600" cy="1470025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124200" y="5105400"/>
            <a:ext cx="5486400" cy="1752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2060"/>
                </a:solidFill>
              </a:rPr>
              <a:t>            Prof. </a:t>
            </a:r>
            <a:r>
              <a:rPr lang="en-US" b="1" dirty="0" err="1" smtClean="0">
                <a:solidFill>
                  <a:srgbClr val="002060"/>
                </a:solidFill>
              </a:rPr>
              <a:t>dr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Milorad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Jerkan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219200"/>
            <a:ext cx="7239000" cy="132343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NASTAVNI PREDMET-</a:t>
            </a:r>
          </a:p>
          <a:p>
            <a:r>
              <a:rPr lang="en-US" sz="4000" dirty="0" smtClean="0"/>
              <a:t>REHABILITACIJA U SPORTU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3340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direktor\Desktop\vms cuprija 1 - Copy\1.Kineziologija 2 moja predavanja\sko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0"/>
            <a:ext cx="4286250" cy="10287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4800" y="3200400"/>
            <a:ext cx="5791200" cy="200978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XIV PREDAVANJE</a:t>
            </a:r>
          </a:p>
          <a:p>
            <a:pPr>
              <a:lnSpc>
                <a:spcPct val="115000"/>
              </a:lnSpc>
            </a:pP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Specifičnosti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povreda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kolena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u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sportu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-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evaluacija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dijagnostika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klinička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slika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i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terapija</a:t>
            </a:r>
            <a:endParaRPr lang="en-US" sz="2800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K</a:t>
            </a:r>
            <a:r>
              <a:rPr lang="sr-Latn-RS" dirty="0" smtClean="0"/>
              <a:t>osti donjih ekstremiteta</a:t>
            </a:r>
            <a:endParaRPr lang="en-US" dirty="0"/>
          </a:p>
        </p:txBody>
      </p:sp>
      <p:pic>
        <p:nvPicPr>
          <p:cNvPr id="4" name="Content Placeholder 3" descr="kosti-donjih-ekstremite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00200"/>
            <a:ext cx="8136903" cy="4925144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kolen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7416824" cy="6858000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Z</a:t>
            </a:r>
            <a:r>
              <a:rPr lang="sr-Latn-RS" dirty="0" smtClean="0"/>
              <a:t>glob kolena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</a:t>
            </a:r>
            <a:r>
              <a:rPr lang="sr-Latn-RS" dirty="0" smtClean="0"/>
              <a:t>astoji se iz dva dela:</a:t>
            </a:r>
          </a:p>
          <a:p>
            <a:pPr>
              <a:buNone/>
            </a:pPr>
            <a:r>
              <a:rPr lang="sr-Latn-RS" dirty="0" smtClean="0"/>
              <a:t>1.</a:t>
            </a:r>
            <a:r>
              <a:rPr lang="en-US" dirty="0" smtClean="0"/>
              <a:t>T</a:t>
            </a:r>
            <a:r>
              <a:rPr lang="sr-Latn-RS" dirty="0" smtClean="0"/>
              <a:t>ibiofemoralni zglob (konveksni femoralni kondil i konkavna gornja površina tibije</a:t>
            </a:r>
          </a:p>
          <a:p>
            <a:pPr>
              <a:buNone/>
            </a:pPr>
            <a:r>
              <a:rPr lang="sr-Latn-RS" dirty="0" smtClean="0"/>
              <a:t>2.Patelofemoralni zglob femoralni kondil i trokonkavna površina patele</a:t>
            </a:r>
            <a:endParaRPr lang="en-US" dirty="0"/>
          </a:p>
        </p:txBody>
      </p:sp>
      <p:pic>
        <p:nvPicPr>
          <p:cNvPr id="6" name="Content Placeholder 5" descr="yglob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556792"/>
            <a:ext cx="4495800" cy="460851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U</a:t>
            </a:r>
            <a:r>
              <a:rPr lang="sr-Latn-RS" dirty="0" smtClean="0"/>
              <a:t>loga karlice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506916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V</a:t>
            </a:r>
            <a:r>
              <a:rPr lang="sr-Latn-RS" b="1" dirty="0" smtClean="0"/>
              <a:t>eza </a:t>
            </a:r>
            <a:r>
              <a:rPr lang="sr-Latn-RS" dirty="0" smtClean="0"/>
              <a:t>donjih ekstremiteta sa trupom</a:t>
            </a:r>
          </a:p>
          <a:p>
            <a:r>
              <a:rPr lang="en-US" b="1" dirty="0" smtClean="0"/>
              <a:t>A</a:t>
            </a:r>
            <a:r>
              <a:rPr lang="sr-Latn-RS" b="1" dirty="0" smtClean="0"/>
              <a:t>psorpcija </a:t>
            </a:r>
            <a:r>
              <a:rPr lang="sr-Latn-RS" dirty="0" smtClean="0"/>
              <a:t>udaraca pri padu</a:t>
            </a:r>
          </a:p>
          <a:p>
            <a:r>
              <a:rPr lang="en-US" b="1" dirty="0" smtClean="0"/>
              <a:t>Z</a:t>
            </a:r>
            <a:r>
              <a:rPr lang="sr-Latn-RS" b="1" dirty="0" smtClean="0"/>
              <a:t>aštita </a:t>
            </a:r>
            <a:r>
              <a:rPr lang="sr-Latn-RS" dirty="0" smtClean="0"/>
              <a:t>unutrašnjih organa</a:t>
            </a:r>
            <a:endParaRPr lang="en-US" dirty="0" smtClean="0"/>
          </a:p>
          <a:p>
            <a:r>
              <a:rPr lang="en-US" dirty="0" smtClean="0"/>
              <a:t>T</a:t>
            </a:r>
            <a:r>
              <a:rPr lang="sr-Latn-RS" dirty="0" smtClean="0"/>
              <a:t>ežina gornjeg dela tela se prenosi preko karlične kosti na femur.</a:t>
            </a:r>
            <a:endParaRPr lang="en-US" dirty="0" smtClean="0"/>
          </a:p>
          <a:p>
            <a:r>
              <a:rPr lang="en-US" dirty="0" smtClean="0"/>
              <a:t>K</a:t>
            </a:r>
            <a:r>
              <a:rPr lang="sr-Latn-RS" dirty="0" smtClean="0"/>
              <a:t>osti nadkolenice trpe veliko opterećenje u pojedinim stavovima tela. </a:t>
            </a:r>
          </a:p>
          <a:p>
            <a:endParaRPr lang="en-US" dirty="0" smtClean="0"/>
          </a:p>
          <a:p>
            <a:endParaRPr lang="sr-Latn-RS" dirty="0" smtClean="0"/>
          </a:p>
          <a:p>
            <a:endParaRPr lang="en-US" dirty="0"/>
          </a:p>
        </p:txBody>
      </p:sp>
      <p:pic>
        <p:nvPicPr>
          <p:cNvPr id="5" name="Content Placeholder 4" descr="karlica i misic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772816"/>
            <a:ext cx="3888432" cy="482453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" name="Content Placeholder 4" descr="karlica i misi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752600"/>
            <a:ext cx="3888432" cy="48245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Pokreti</a:t>
            </a:r>
            <a:r>
              <a:rPr lang="en-US" dirty="0" smtClean="0"/>
              <a:t> u </a:t>
            </a:r>
            <a:r>
              <a:rPr lang="en-US" dirty="0" err="1" smtClean="0"/>
              <a:t>kolenom</a:t>
            </a:r>
            <a:r>
              <a:rPr lang="en-US" dirty="0" smtClean="0"/>
              <a:t> </a:t>
            </a:r>
            <a:r>
              <a:rPr lang="en-US" dirty="0" err="1" smtClean="0"/>
              <a:t>zglobu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976" y="1785926"/>
            <a:ext cx="4038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Pokreti</a:t>
            </a:r>
            <a:r>
              <a:rPr lang="en-US" dirty="0" smtClean="0"/>
              <a:t> </a:t>
            </a:r>
            <a:r>
              <a:rPr lang="en-US" dirty="0" err="1" smtClean="0"/>
              <a:t>potkolenice</a:t>
            </a:r>
            <a:r>
              <a:rPr lang="en-US" dirty="0" smtClean="0"/>
              <a:t> </a:t>
            </a:r>
            <a:r>
              <a:rPr lang="en-US" dirty="0" err="1" smtClean="0"/>
              <a:t>izvode</a:t>
            </a:r>
            <a:r>
              <a:rPr lang="en-US" dirty="0" smtClean="0"/>
              <a:t> se u </a:t>
            </a:r>
            <a:r>
              <a:rPr lang="en-US" dirty="0" err="1" smtClean="0"/>
              <a:t>kolenom</a:t>
            </a:r>
            <a:r>
              <a:rPr lang="en-US" dirty="0" smtClean="0"/>
              <a:t> </a:t>
            </a:r>
            <a:r>
              <a:rPr lang="en-US" dirty="0" err="1" smtClean="0"/>
              <a:t>zglobu</a:t>
            </a:r>
            <a:r>
              <a:rPr lang="en-US" dirty="0" smtClean="0"/>
              <a:t>,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spoj</a:t>
            </a:r>
            <a:r>
              <a:rPr lang="en-US" dirty="0" smtClean="0"/>
              <a:t> </a:t>
            </a:r>
            <a:r>
              <a:rPr lang="en-US" dirty="0" err="1" smtClean="0"/>
              <a:t>butne</a:t>
            </a:r>
            <a:r>
              <a:rPr lang="en-US" dirty="0" smtClean="0"/>
              <a:t> </a:t>
            </a:r>
            <a:r>
              <a:rPr lang="en-US" dirty="0" err="1" smtClean="0"/>
              <a:t>kosti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kostima</a:t>
            </a:r>
            <a:r>
              <a:rPr lang="en-US" dirty="0" smtClean="0"/>
              <a:t> </a:t>
            </a:r>
            <a:r>
              <a:rPr lang="en-US" dirty="0" err="1" smtClean="0"/>
              <a:t>potkolenice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download (3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72198" y="1785926"/>
            <a:ext cx="1485893" cy="4294593"/>
          </a:xfrm>
          <a:ln w="38100">
            <a:solidFill>
              <a:schemeClr val="accent1"/>
            </a:solidFill>
          </a:ln>
        </p:spPr>
      </p:pic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5000636"/>
            <a:ext cx="3038475" cy="150495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Funkcije</a:t>
            </a:r>
            <a:r>
              <a:rPr lang="en-US" dirty="0" smtClean="0"/>
              <a:t> </a:t>
            </a:r>
            <a:r>
              <a:rPr lang="en-US" dirty="0" err="1" smtClean="0"/>
              <a:t>kolenog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Funkcije</a:t>
            </a:r>
            <a:r>
              <a:rPr lang="en-US" dirty="0" smtClean="0"/>
              <a:t> </a:t>
            </a:r>
            <a:r>
              <a:rPr lang="en-US" dirty="0" err="1" smtClean="0"/>
              <a:t>kolenog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:</a:t>
            </a:r>
          </a:p>
          <a:p>
            <a:pPr lvl="0"/>
            <a:r>
              <a:rPr lang="en-US" dirty="0" err="1" smtClean="0"/>
              <a:t>Obezbeđuje</a:t>
            </a:r>
            <a:r>
              <a:rPr lang="en-US" dirty="0" smtClean="0"/>
              <a:t> </a:t>
            </a:r>
            <a:r>
              <a:rPr lang="en-US" dirty="0" err="1" smtClean="0"/>
              <a:t>stabilnost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držanje</a:t>
            </a:r>
            <a:r>
              <a:rPr lang="en-US" dirty="0" smtClean="0"/>
              <a:t> </a:t>
            </a:r>
            <a:r>
              <a:rPr lang="en-US" dirty="0" err="1" smtClean="0"/>
              <a:t>tereta</a:t>
            </a:r>
            <a:r>
              <a:rPr lang="en-US" dirty="0" smtClean="0"/>
              <a:t>;</a:t>
            </a:r>
          </a:p>
          <a:p>
            <a:pPr lvl="0"/>
            <a:r>
              <a:rPr lang="en-US" dirty="0" err="1" smtClean="0"/>
              <a:t>Obezbeđuje</a:t>
            </a:r>
            <a:r>
              <a:rPr lang="en-US" dirty="0" smtClean="0"/>
              <a:t> </a:t>
            </a:r>
            <a:r>
              <a:rPr lang="en-US" dirty="0" err="1" smtClean="0"/>
              <a:t>pokretljivost</a:t>
            </a:r>
            <a:r>
              <a:rPr lang="en-US" dirty="0" smtClean="0"/>
              <a:t> </a:t>
            </a:r>
            <a:r>
              <a:rPr lang="en-US" dirty="0" err="1" smtClean="0"/>
              <a:t>noge</a:t>
            </a:r>
            <a:r>
              <a:rPr lang="en-US" dirty="0" smtClean="0"/>
              <a:t> u </a:t>
            </a:r>
            <a:r>
              <a:rPr lang="en-US" dirty="0" err="1" smtClean="0"/>
              <a:t>prostoru</a:t>
            </a:r>
            <a:r>
              <a:rPr lang="en-US" dirty="0" smtClean="0"/>
              <a:t>;</a:t>
            </a:r>
          </a:p>
          <a:p>
            <a:pPr lvl="0"/>
            <a:r>
              <a:rPr lang="en-US" dirty="0" err="1" smtClean="0"/>
              <a:t>Prenosi</a:t>
            </a:r>
            <a:r>
              <a:rPr lang="en-US" dirty="0" smtClean="0"/>
              <a:t> </a:t>
            </a:r>
            <a:r>
              <a:rPr lang="en-US" dirty="0" err="1" smtClean="0"/>
              <a:t>opterećenje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gornjeg</a:t>
            </a:r>
            <a:r>
              <a:rPr lang="en-US" dirty="0" smtClean="0"/>
              <a:t> </a:t>
            </a:r>
            <a:r>
              <a:rPr lang="en-US" dirty="0" err="1" smtClean="0"/>
              <a:t>dela</a:t>
            </a:r>
            <a:r>
              <a:rPr lang="en-US" dirty="0" smtClean="0"/>
              <a:t> </a:t>
            </a:r>
            <a:r>
              <a:rPr lang="en-US" dirty="0" err="1" smtClean="0"/>
              <a:t>tela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buta</a:t>
            </a:r>
            <a:r>
              <a:rPr lang="en-US" dirty="0" smtClean="0"/>
              <a:t> do </a:t>
            </a:r>
            <a:r>
              <a:rPr lang="en-US" dirty="0" err="1" smtClean="0"/>
              <a:t>donjih</a:t>
            </a:r>
            <a:r>
              <a:rPr lang="en-US" dirty="0" smtClean="0"/>
              <a:t> </a:t>
            </a:r>
            <a:r>
              <a:rPr lang="en-US" dirty="0" err="1" smtClean="0"/>
              <a:t>delova</a:t>
            </a:r>
            <a:r>
              <a:rPr lang="en-US" dirty="0" smtClean="0"/>
              <a:t> </a:t>
            </a:r>
            <a:r>
              <a:rPr lang="en-US" dirty="0" err="1" smtClean="0"/>
              <a:t>noge</a:t>
            </a:r>
            <a:r>
              <a:rPr lang="en-US" dirty="0" smtClean="0"/>
              <a:t>;</a:t>
            </a:r>
          </a:p>
          <a:p>
            <a:endParaRPr lang="en-US" dirty="0"/>
          </a:p>
        </p:txBody>
      </p:sp>
      <p:pic>
        <p:nvPicPr>
          <p:cNvPr id="5" name="Content Placeholder 4" descr="koleno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07403" y="1600200"/>
            <a:ext cx="3520194" cy="4525963"/>
          </a:xfr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M</a:t>
            </a:r>
            <a:r>
              <a:rPr lang="sr-Latn-RS" dirty="0" smtClean="0"/>
              <a:t>eniskusi – vezivno hrskavičave  tvorevine kolenog zgloba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99715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</a:t>
            </a:r>
            <a:r>
              <a:rPr lang="sr-Latn-RS" sz="3200" dirty="0" smtClean="0"/>
              <a:t>unkcije meniskusa su: produbljivanje platoa tibije (poboljšanje stabilnosti zgloba.</a:t>
            </a:r>
          </a:p>
          <a:p>
            <a:r>
              <a:rPr lang="en-US" sz="3200" dirty="0" smtClean="0"/>
              <a:t>M</a:t>
            </a:r>
            <a:r>
              <a:rPr lang="sr-Latn-RS" sz="3200" dirty="0" smtClean="0"/>
              <a:t>eniskusi služe za raspoređivanje težine tela i smanjenje opterećenja pri kretanju.</a:t>
            </a:r>
          </a:p>
          <a:p>
            <a:endParaRPr lang="en-US" dirty="0"/>
          </a:p>
        </p:txBody>
      </p:sp>
      <p:pic>
        <p:nvPicPr>
          <p:cNvPr id="7" name="Content Placeholder 6" descr="menisku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28800"/>
            <a:ext cx="4495800" cy="4968552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M</a:t>
            </a:r>
            <a:r>
              <a:rPr lang="sr-Latn-RS" dirty="0" smtClean="0"/>
              <a:t>eniscus medialis i meniscus lateralis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139952" cy="5069160"/>
          </a:xfrm>
        </p:spPr>
        <p:txBody>
          <a:bodyPr>
            <a:normAutofit/>
          </a:bodyPr>
          <a:lstStyle/>
          <a:p>
            <a:r>
              <a:rPr lang="en-US" dirty="0" smtClean="0"/>
              <a:t>M</a:t>
            </a:r>
            <a:r>
              <a:rPr lang="sr-Latn-RS" dirty="0" smtClean="0"/>
              <a:t>edijalni meniskus ima oblik slova C (polukrug)</a:t>
            </a:r>
          </a:p>
          <a:p>
            <a:r>
              <a:rPr lang="en-US" dirty="0" smtClean="0"/>
              <a:t>L</a:t>
            </a:r>
            <a:r>
              <a:rPr lang="sr-Latn-RS" dirty="0" smtClean="0"/>
              <a:t>ateralni meniskus ima oblik slova O -tačnije4/5 kruga. 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tvoreni su prema interkondilarnoj oblasti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eblji su periferno, a tanji centralno, formirajući šupljinu</a:t>
            </a:r>
          </a:p>
        </p:txBody>
      </p:sp>
      <p:pic>
        <p:nvPicPr>
          <p:cNvPr id="7" name="Content Placeholder 6" descr="poprecni prese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772816"/>
            <a:ext cx="5004048" cy="4464496"/>
          </a:xfr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Čašica(patella)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r-Latn-RS" dirty="0" smtClean="0"/>
              <a:t>    </a:t>
            </a:r>
            <a:r>
              <a:rPr lang="en-US" dirty="0" err="1" smtClean="0"/>
              <a:t>Čašica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važan</a:t>
            </a:r>
            <a:r>
              <a:rPr lang="en-US" dirty="0" smtClean="0"/>
              <a:t> </a:t>
            </a:r>
            <a:r>
              <a:rPr lang="en-US" dirty="0" err="1" smtClean="0"/>
              <a:t>koštani</a:t>
            </a:r>
            <a:r>
              <a:rPr lang="en-US" dirty="0" smtClean="0"/>
              <a:t> element </a:t>
            </a:r>
            <a:r>
              <a:rPr lang="en-US" dirty="0" err="1" smtClean="0"/>
              <a:t>kolenog</a:t>
            </a:r>
            <a:r>
              <a:rPr lang="en-US" dirty="0" smtClean="0"/>
              <a:t> </a:t>
            </a:r>
            <a:r>
              <a:rPr lang="en-US" dirty="0" err="1" smtClean="0"/>
              <a:t>kompleksa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ona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sledeće</a:t>
            </a:r>
            <a:r>
              <a:rPr lang="en-US" dirty="0" smtClean="0"/>
              <a:t> </a:t>
            </a:r>
            <a:r>
              <a:rPr lang="en-US" dirty="0" err="1" smtClean="0"/>
              <a:t>karakteristike</a:t>
            </a:r>
            <a:r>
              <a:rPr lang="en-US" dirty="0" smtClean="0"/>
              <a:t>:</a:t>
            </a:r>
          </a:p>
          <a:p>
            <a:pPr lvl="0"/>
            <a:r>
              <a:rPr lang="en-US" dirty="0" err="1" smtClean="0"/>
              <a:t>čašica</a:t>
            </a:r>
            <a:r>
              <a:rPr lang="en-US" dirty="0" smtClean="0"/>
              <a:t> je </a:t>
            </a:r>
            <a:r>
              <a:rPr lang="en-US" dirty="0" err="1" smtClean="0"/>
              <a:t>velika</a:t>
            </a:r>
            <a:r>
              <a:rPr lang="en-US" dirty="0" smtClean="0"/>
              <a:t> </a:t>
            </a:r>
            <a:r>
              <a:rPr lang="en-US" dirty="0" err="1" smtClean="0"/>
              <a:t>sezamoidna</a:t>
            </a:r>
            <a:r>
              <a:rPr lang="en-US" dirty="0" smtClean="0"/>
              <a:t> </a:t>
            </a:r>
            <a:r>
              <a:rPr lang="en-US" dirty="0" err="1" smtClean="0"/>
              <a:t>kost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telu</a:t>
            </a:r>
            <a:r>
              <a:rPr lang="en-US" dirty="0" smtClean="0"/>
              <a:t>,</a:t>
            </a:r>
          </a:p>
          <a:p>
            <a:pPr lvl="0"/>
            <a:r>
              <a:rPr lang="en-US" dirty="0" smtClean="0"/>
              <a:t>u </a:t>
            </a:r>
            <a:r>
              <a:rPr lang="en-US" dirty="0" err="1" smtClean="0"/>
              <a:t>ovom</a:t>
            </a:r>
            <a:r>
              <a:rPr lang="en-US" dirty="0" smtClean="0"/>
              <a:t> </a:t>
            </a:r>
            <a:r>
              <a:rPr lang="en-US" dirty="0" err="1" smtClean="0"/>
              <a:t>predelu</a:t>
            </a:r>
            <a:r>
              <a:rPr lang="en-US" dirty="0" smtClean="0"/>
              <a:t> </a:t>
            </a:r>
            <a:r>
              <a:rPr lang="en-US" dirty="0" err="1" smtClean="0"/>
              <a:t>deluje</a:t>
            </a:r>
            <a:r>
              <a:rPr lang="en-US" dirty="0" smtClean="0"/>
              <a:t> </a:t>
            </a:r>
            <a:r>
              <a:rPr lang="en-US" dirty="0" err="1" smtClean="0"/>
              <a:t>m.quadriceps</a:t>
            </a:r>
            <a:r>
              <a:rPr lang="en-US" dirty="0" smtClean="0"/>
              <a:t> </a:t>
            </a:r>
            <a:r>
              <a:rPr lang="en-US" dirty="0" err="1" smtClean="0"/>
              <a:t>femoris</a:t>
            </a:r>
            <a:r>
              <a:rPr lang="en-US" dirty="0" smtClean="0"/>
              <a:t>,</a:t>
            </a:r>
          </a:p>
          <a:p>
            <a:pPr lvl="0"/>
            <a:r>
              <a:rPr lang="en-US" dirty="0" smtClean="0"/>
              <a:t>u </a:t>
            </a:r>
            <a:r>
              <a:rPr lang="en-US" dirty="0" err="1" smtClean="0"/>
              <a:t>nivou</a:t>
            </a:r>
            <a:r>
              <a:rPr lang="en-US" dirty="0" smtClean="0"/>
              <a:t> </a:t>
            </a:r>
            <a:r>
              <a:rPr lang="en-US" dirty="0" err="1" smtClean="0"/>
              <a:t>čašice</a:t>
            </a:r>
            <a:r>
              <a:rPr lang="en-US" dirty="0" smtClean="0"/>
              <a:t> </a:t>
            </a:r>
            <a:r>
              <a:rPr lang="en-US" dirty="0" err="1" smtClean="0"/>
              <a:t>dejstvuje</a:t>
            </a:r>
            <a:r>
              <a:rPr lang="en-US" dirty="0" smtClean="0"/>
              <a:t> </a:t>
            </a:r>
            <a:r>
              <a:rPr lang="en-US" dirty="0" err="1" smtClean="0"/>
              <a:t>patelarna</a:t>
            </a:r>
            <a:r>
              <a:rPr lang="en-US" dirty="0" smtClean="0"/>
              <a:t> </a:t>
            </a:r>
            <a:r>
              <a:rPr lang="en-US" dirty="0" err="1" smtClean="0"/>
              <a:t>kompresiona</a:t>
            </a:r>
            <a:r>
              <a:rPr lang="en-US" dirty="0" smtClean="0"/>
              <a:t> </a:t>
            </a:r>
            <a:r>
              <a:rPr lang="en-US" dirty="0" err="1" smtClean="0"/>
              <a:t>sila</a:t>
            </a:r>
            <a:r>
              <a:rPr lang="en-US" dirty="0" smtClean="0"/>
              <a:t>, </a:t>
            </a:r>
            <a:r>
              <a:rPr lang="en-US" dirty="0" err="1" smtClean="0"/>
              <a:t>koja</a:t>
            </a:r>
            <a:r>
              <a:rPr lang="en-US" dirty="0" smtClean="0"/>
              <a:t> se </a:t>
            </a:r>
            <a:r>
              <a:rPr lang="en-US" dirty="0" err="1" smtClean="0"/>
              <a:t>povećava</a:t>
            </a:r>
            <a:r>
              <a:rPr lang="en-US" dirty="0" smtClean="0"/>
              <a:t> s </a:t>
            </a:r>
            <a:r>
              <a:rPr lang="en-US" dirty="0" err="1" smtClean="0"/>
              <a:t>fleksijom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. </a:t>
            </a:r>
          </a:p>
          <a:p>
            <a:pPr lvl="0"/>
            <a:r>
              <a:rPr lang="en-US" dirty="0" err="1" smtClean="0"/>
              <a:t>patelarno</a:t>
            </a:r>
            <a:r>
              <a:rPr lang="en-US" dirty="0" smtClean="0"/>
              <a:t> </a:t>
            </a:r>
            <a:r>
              <a:rPr lang="en-US" dirty="0" err="1" smtClean="0"/>
              <a:t>kontaktno</a:t>
            </a:r>
            <a:r>
              <a:rPr lang="en-US" dirty="0" smtClean="0"/>
              <a:t> </a:t>
            </a:r>
            <a:r>
              <a:rPr lang="en-US" dirty="0" err="1" smtClean="0"/>
              <a:t>područje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5010150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U</a:t>
            </a:r>
            <a:r>
              <a:rPr lang="sr-Latn-RS" dirty="0" smtClean="0"/>
              <a:t>nutrašnji i</a:t>
            </a:r>
            <a:r>
              <a:rPr lang="en-US" dirty="0" smtClean="0"/>
              <a:t> </a:t>
            </a:r>
            <a:r>
              <a:rPr lang="sr-Latn-RS" dirty="0" smtClean="0"/>
              <a:t>spoljašnji kolateralni ligament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997152"/>
          </a:xfrm>
        </p:spPr>
        <p:txBody>
          <a:bodyPr/>
          <a:lstStyle/>
          <a:p>
            <a:r>
              <a:rPr lang="en-US" dirty="0" smtClean="0"/>
              <a:t>U</a:t>
            </a:r>
            <a:r>
              <a:rPr lang="sr-Latn-RS" dirty="0" smtClean="0"/>
              <a:t>nutrašnji sprečava poremećaje kolena u smislu valgusa 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poljašnji sprečava poremećaje kolena u smislu varusa</a:t>
            </a:r>
          </a:p>
          <a:p>
            <a:endParaRPr lang="en-US" dirty="0"/>
          </a:p>
        </p:txBody>
      </p:sp>
      <p:pic>
        <p:nvPicPr>
          <p:cNvPr id="7" name="Content Placeholder 6" descr="ligament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412776"/>
            <a:ext cx="4572000" cy="5040560"/>
          </a:xfr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en-US" dirty="0" smtClean="0"/>
              <a:t>P</a:t>
            </a:r>
            <a:r>
              <a:rPr lang="sr-Latn-RS" dirty="0" smtClean="0"/>
              <a:t>rednji i zadnji ukršteni ligament</a:t>
            </a:r>
            <a:br>
              <a:rPr lang="sr-Latn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endParaRPr lang="en-US" dirty="0"/>
          </a:p>
        </p:txBody>
      </p:sp>
      <p:pic>
        <p:nvPicPr>
          <p:cNvPr id="7" name="Content Placeholder 6" descr="knee-joint lig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588178"/>
            <a:ext cx="5884706" cy="5125806"/>
          </a:xfr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okreti u kolenom zglobu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sr-Latn-RS" dirty="0" smtClean="0"/>
              <a:t>leksija 0- 130˚(140˚)</a:t>
            </a:r>
          </a:p>
          <a:p>
            <a:r>
              <a:rPr lang="en-US" dirty="0" smtClean="0"/>
              <a:t>E</a:t>
            </a:r>
            <a:r>
              <a:rPr lang="sr-Latn-RS" dirty="0" smtClean="0"/>
              <a:t>kstenzija 180˚</a:t>
            </a:r>
          </a:p>
          <a:p>
            <a:r>
              <a:rPr lang="sr-Latn-RS" dirty="0" smtClean="0"/>
              <a:t>Spoljašnja i unutrašnja rotacija potkolenice  (oko 70˚ukupno) se može izvesti samo pri flektiranom kolenu.</a:t>
            </a:r>
          </a:p>
          <a:p>
            <a:endParaRPr lang="en-US" dirty="0"/>
          </a:p>
        </p:txBody>
      </p:sp>
      <p:pic>
        <p:nvPicPr>
          <p:cNvPr id="6" name="Content Placeholder 5" descr="flexi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1916832"/>
            <a:ext cx="4860032" cy="4941168"/>
          </a:xfr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</a:t>
            </a:r>
            <a:r>
              <a:rPr lang="sr-Latn-RS" dirty="0" smtClean="0"/>
              <a:t>rtrokinematički pokreti u kolenu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RS" dirty="0" smtClean="0"/>
              <a:t>Uz fleksiju: </a:t>
            </a:r>
          </a:p>
          <a:p>
            <a:r>
              <a:rPr lang="en-US" dirty="0" smtClean="0"/>
              <a:t>Z</a:t>
            </a:r>
            <a:r>
              <a:rPr lang="sr-Latn-RS" dirty="0" smtClean="0"/>
              <a:t>adnje klizanje tibije preko femoralnog kondila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rednje klizanje patele preko femura</a:t>
            </a:r>
          </a:p>
          <a:p>
            <a:pPr>
              <a:buNone/>
            </a:pPr>
            <a:r>
              <a:rPr lang="en-US" dirty="0" smtClean="0"/>
              <a:t>U</a:t>
            </a:r>
            <a:r>
              <a:rPr lang="sr-Latn-RS" dirty="0" smtClean="0"/>
              <a:t>z ekstenziju: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rednje klizanje tibije preko femoralnog kondila</a:t>
            </a:r>
          </a:p>
          <a:p>
            <a:r>
              <a:rPr lang="en-US" dirty="0" smtClean="0"/>
              <a:t>G</a:t>
            </a:r>
            <a:r>
              <a:rPr lang="sr-Latn-RS" dirty="0" smtClean="0"/>
              <a:t>ornje klizanje patele preko femura 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</a:t>
            </a:r>
            <a:r>
              <a:rPr lang="sr-Latn-RS" dirty="0" smtClean="0"/>
              <a:t>išići fleksori potkolenice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RS" dirty="0" smtClean="0"/>
              <a:t>m.biceps femoris</a:t>
            </a:r>
          </a:p>
          <a:p>
            <a:r>
              <a:rPr lang="sr-Latn-RS" dirty="0" smtClean="0"/>
              <a:t>m.semitendinosus</a:t>
            </a:r>
          </a:p>
          <a:p>
            <a:r>
              <a:rPr lang="sr-Latn-RS" dirty="0" smtClean="0"/>
              <a:t>m.semimembranosus</a:t>
            </a:r>
          </a:p>
          <a:p>
            <a:r>
              <a:rPr lang="sr-Latn-RS" dirty="0" smtClean="0"/>
              <a:t>m.gracilis</a:t>
            </a:r>
          </a:p>
          <a:p>
            <a:r>
              <a:rPr lang="sr-Latn-RS" dirty="0" smtClean="0"/>
              <a:t>m.sartorius</a:t>
            </a:r>
          </a:p>
          <a:p>
            <a:r>
              <a:rPr lang="sr-Latn-RS" dirty="0" smtClean="0"/>
              <a:t>m.gastrocnemius</a:t>
            </a:r>
          </a:p>
          <a:p>
            <a:r>
              <a:rPr lang="sr-Latn-RS" dirty="0" smtClean="0"/>
              <a:t>m.popliteus</a:t>
            </a:r>
            <a:endParaRPr lang="en-US" dirty="0"/>
          </a:p>
        </p:txBody>
      </p:sp>
      <p:pic>
        <p:nvPicPr>
          <p:cNvPr id="6" name="Content Placeholder 5" descr="T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715140" y="1857364"/>
            <a:ext cx="2428860" cy="4214842"/>
          </a:xfrm>
        </p:spPr>
      </p:pic>
      <p:pic>
        <p:nvPicPr>
          <p:cNvPr id="5" name="Content Placeholder 4" descr="AdductGracilisSartori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1857364"/>
            <a:ext cx="3081201" cy="40901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Z</a:t>
            </a:r>
            <a:r>
              <a:rPr lang="sr-Latn-RS" dirty="0" smtClean="0"/>
              <a:t>globovi karlice - sakroilijačni zglob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A</a:t>
            </a:r>
            <a:r>
              <a:rPr lang="sr-Latn-RS" b="1" dirty="0" smtClean="0"/>
              <a:t>rt.sacroiliaca </a:t>
            </a:r>
            <a:r>
              <a:rPr lang="sr-Latn-RS" dirty="0" smtClean="0"/>
              <a:t>- sakroilijačni zglob.</a:t>
            </a:r>
          </a:p>
          <a:p>
            <a:pPr>
              <a:buNone/>
            </a:pPr>
            <a:r>
              <a:rPr lang="sr-Latn-RS" dirty="0" smtClean="0"/>
              <a:t>Spojene su kosti: </a:t>
            </a:r>
            <a:r>
              <a:rPr lang="sr-Latn-RS" u="sng" dirty="0" smtClean="0"/>
              <a:t>sakralna i ilijačna</a:t>
            </a:r>
            <a:r>
              <a:rPr lang="sr-Latn-RS" dirty="0" smtClean="0"/>
              <a:t>.</a:t>
            </a:r>
          </a:p>
          <a:p>
            <a:pPr>
              <a:buNone/>
            </a:pPr>
            <a:r>
              <a:rPr lang="sr-Latn-RS" dirty="0" smtClean="0"/>
              <a:t>Pokreti u ovom zglobu su: </a:t>
            </a:r>
          </a:p>
          <a:p>
            <a:r>
              <a:rPr lang="sr-Latn-RS" b="1" dirty="0" smtClean="0"/>
              <a:t>fleksija, </a:t>
            </a:r>
          </a:p>
          <a:p>
            <a:r>
              <a:rPr lang="sr-Latn-RS" b="1" dirty="0" smtClean="0"/>
              <a:t>ekstenzija i </a:t>
            </a:r>
          </a:p>
          <a:p>
            <a:r>
              <a:rPr lang="sr-Latn-RS" b="1" dirty="0" smtClean="0"/>
              <a:t>torzija</a:t>
            </a:r>
            <a:endParaRPr lang="en-US" b="1" dirty="0"/>
          </a:p>
        </p:txBody>
      </p:sp>
      <p:pic>
        <p:nvPicPr>
          <p:cNvPr id="5" name="Content Placeholder 4" descr="sakroilija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556792"/>
            <a:ext cx="4499992" cy="446449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</a:t>
            </a:r>
            <a:r>
              <a:rPr lang="sr-Latn-RS" dirty="0" smtClean="0"/>
              <a:t>šići</a:t>
            </a:r>
            <a:r>
              <a:rPr lang="en-US" dirty="0" smtClean="0"/>
              <a:t> hamstrings</a:t>
            </a:r>
            <a:r>
              <a:rPr lang="sr-Latn-RS" dirty="0" smtClean="0"/>
              <a:t> grupe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 descr="hamstring muscles i bicep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268760"/>
            <a:ext cx="8892480" cy="5400600"/>
          </a:xfr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Ekstenzori kolena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r-Latn-RS" b="1" dirty="0" smtClean="0"/>
              <a:t>     </a:t>
            </a:r>
            <a:r>
              <a:rPr lang="en-US" dirty="0" err="1" smtClean="0"/>
              <a:t>Pokreti</a:t>
            </a:r>
            <a:r>
              <a:rPr lang="en-US" dirty="0" smtClean="0"/>
              <a:t> </a:t>
            </a:r>
            <a:r>
              <a:rPr lang="en-US" dirty="0" err="1" smtClean="0"/>
              <a:t>ekstenzije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opružanja</a:t>
            </a:r>
            <a:r>
              <a:rPr lang="en-US" dirty="0" smtClean="0"/>
              <a:t> </a:t>
            </a:r>
            <a:r>
              <a:rPr lang="en-US" dirty="0" err="1" smtClean="0"/>
              <a:t>potkolenice</a:t>
            </a:r>
            <a:r>
              <a:rPr lang="en-US" dirty="0" smtClean="0"/>
              <a:t> </a:t>
            </a:r>
            <a:r>
              <a:rPr lang="en-US" dirty="0" err="1" smtClean="0"/>
              <a:t>izvode</a:t>
            </a:r>
            <a:r>
              <a:rPr lang="en-US" dirty="0" smtClean="0"/>
              <a:t> se </a:t>
            </a:r>
            <a:r>
              <a:rPr lang="en-US" dirty="0" err="1" smtClean="0"/>
              <a:t>delovanjem</a:t>
            </a:r>
            <a:r>
              <a:rPr lang="en-US" dirty="0" smtClean="0"/>
              <a:t> </a:t>
            </a:r>
            <a:r>
              <a:rPr lang="en-US" dirty="0" err="1" smtClean="0"/>
              <a:t>ekstenzornih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r>
              <a:rPr lang="en-US" dirty="0" smtClean="0"/>
              <a:t>: </a:t>
            </a:r>
            <a:r>
              <a:rPr lang="en-US" dirty="0" err="1" smtClean="0"/>
              <a:t>m.quadriceps</a:t>
            </a:r>
            <a:r>
              <a:rPr lang="en-US" dirty="0" smtClean="0"/>
              <a:t> </a:t>
            </a:r>
            <a:r>
              <a:rPr lang="en-US" dirty="0" err="1" smtClean="0"/>
              <a:t>femoris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m.tensor</a:t>
            </a:r>
            <a:r>
              <a:rPr lang="en-US" dirty="0" smtClean="0"/>
              <a:t> fasciae </a:t>
            </a:r>
            <a:r>
              <a:rPr lang="en-US" dirty="0" err="1" smtClean="0"/>
              <a:t>latae</a:t>
            </a:r>
            <a:r>
              <a:rPr lang="en-US" dirty="0" smtClean="0"/>
              <a:t>.</a:t>
            </a:r>
          </a:p>
          <a:p>
            <a:r>
              <a:rPr lang="en-US" dirty="0" smtClean="0"/>
              <a:t>	* M. quadriceps </a:t>
            </a:r>
            <a:r>
              <a:rPr lang="en-US" dirty="0" err="1" smtClean="0"/>
              <a:t>femoris</a:t>
            </a:r>
            <a:r>
              <a:rPr lang="en-US" dirty="0" smtClean="0"/>
              <a:t> (</a:t>
            </a:r>
            <a:r>
              <a:rPr lang="en-US" dirty="0" err="1" smtClean="0"/>
              <a:t>četvoroglavi</a:t>
            </a:r>
            <a:r>
              <a:rPr lang="en-US" dirty="0" smtClean="0"/>
              <a:t> </a:t>
            </a:r>
            <a:r>
              <a:rPr lang="en-US" dirty="0" err="1" smtClean="0"/>
              <a:t>mišić</a:t>
            </a:r>
            <a:r>
              <a:rPr lang="en-US" dirty="0" smtClean="0"/>
              <a:t> </a:t>
            </a:r>
            <a:r>
              <a:rPr lang="en-US" dirty="0" err="1" smtClean="0"/>
              <a:t>buta</a:t>
            </a:r>
            <a:r>
              <a:rPr lang="en-US" dirty="0" smtClean="0"/>
              <a:t>)</a:t>
            </a:r>
          </a:p>
          <a:p>
            <a:r>
              <a:rPr lang="en-US" dirty="0" smtClean="0"/>
              <a:t>	.</a:t>
            </a:r>
          </a:p>
          <a:p>
            <a:r>
              <a:rPr lang="en-US" dirty="0" smtClean="0"/>
              <a:t>	* </a:t>
            </a:r>
            <a:r>
              <a:rPr lang="en-US" dirty="0" err="1" smtClean="0"/>
              <a:t>M.tensor</a:t>
            </a:r>
            <a:r>
              <a:rPr lang="en-US" dirty="0" smtClean="0"/>
              <a:t> </a:t>
            </a:r>
            <a:r>
              <a:rPr lang="en-US" dirty="0" err="1" smtClean="0"/>
              <a:t>faciae</a:t>
            </a:r>
            <a:r>
              <a:rPr lang="en-US" dirty="0" smtClean="0"/>
              <a:t> </a:t>
            </a:r>
            <a:r>
              <a:rPr lang="en-US" dirty="0" err="1" smtClean="0"/>
              <a:t>latae</a:t>
            </a:r>
            <a:r>
              <a:rPr lang="en-US" dirty="0" smtClean="0"/>
              <a:t> (</a:t>
            </a:r>
            <a:r>
              <a:rPr lang="en-US" dirty="0" err="1" smtClean="0"/>
              <a:t>mišić</a:t>
            </a:r>
            <a:r>
              <a:rPr lang="en-US" dirty="0" smtClean="0"/>
              <a:t> </a:t>
            </a:r>
            <a:r>
              <a:rPr lang="en-US" dirty="0" err="1" smtClean="0"/>
              <a:t>zatezač</a:t>
            </a:r>
            <a:r>
              <a:rPr lang="en-US" dirty="0" smtClean="0"/>
              <a:t> </a:t>
            </a:r>
            <a:r>
              <a:rPr lang="en-US" dirty="0" err="1" smtClean="0"/>
              <a:t>butne</a:t>
            </a:r>
            <a:r>
              <a:rPr lang="en-US" dirty="0" smtClean="0"/>
              <a:t> </a:t>
            </a:r>
            <a:r>
              <a:rPr lang="en-US" dirty="0" err="1" smtClean="0"/>
              <a:t>fascije</a:t>
            </a:r>
            <a:r>
              <a:rPr lang="en-US" dirty="0" smtClean="0"/>
              <a:t>)</a:t>
            </a:r>
          </a:p>
          <a:p>
            <a:r>
              <a:rPr lang="en-US" dirty="0" smtClean="0"/>
              <a:t>	* </a:t>
            </a:r>
            <a:r>
              <a:rPr lang="en-US" dirty="0" err="1" smtClean="0"/>
              <a:t>M.rectus</a:t>
            </a:r>
            <a:r>
              <a:rPr lang="en-US" dirty="0" smtClean="0"/>
              <a:t> </a:t>
            </a:r>
            <a:r>
              <a:rPr lang="en-US" dirty="0" err="1" smtClean="0"/>
              <a:t>femoris</a:t>
            </a:r>
            <a:r>
              <a:rPr lang="en-US" dirty="0" smtClean="0"/>
              <a:t> (</a:t>
            </a:r>
            <a:r>
              <a:rPr lang="en-US" dirty="0" err="1" smtClean="0"/>
              <a:t>pravi</a:t>
            </a:r>
            <a:r>
              <a:rPr lang="en-US" dirty="0" smtClean="0"/>
              <a:t> </a:t>
            </a:r>
            <a:r>
              <a:rPr lang="en-US" dirty="0" err="1" smtClean="0"/>
              <a:t>butni</a:t>
            </a:r>
            <a:r>
              <a:rPr lang="en-US" dirty="0" smtClean="0"/>
              <a:t> </a:t>
            </a:r>
            <a:r>
              <a:rPr lang="en-US" dirty="0" err="1" smtClean="0"/>
              <a:t>mišić</a:t>
            </a:r>
            <a:r>
              <a:rPr lang="en-US" dirty="0" smtClean="0"/>
              <a:t>)</a:t>
            </a:r>
          </a:p>
          <a:p>
            <a:r>
              <a:rPr lang="en-US" dirty="0" smtClean="0"/>
              <a:t>	* </a:t>
            </a:r>
            <a:r>
              <a:rPr lang="en-US" dirty="0" err="1" smtClean="0"/>
              <a:t>M.vastus</a:t>
            </a:r>
            <a:r>
              <a:rPr lang="en-US" dirty="0" smtClean="0"/>
              <a:t> </a:t>
            </a:r>
            <a:r>
              <a:rPr lang="en-US" dirty="0" err="1" smtClean="0"/>
              <a:t>medialis</a:t>
            </a:r>
            <a:r>
              <a:rPr lang="en-US" dirty="0" smtClean="0"/>
              <a:t> (</a:t>
            </a:r>
            <a:r>
              <a:rPr lang="en-US" dirty="0" err="1" smtClean="0"/>
              <a:t>unutrašnji</a:t>
            </a:r>
            <a:r>
              <a:rPr lang="en-US" dirty="0" smtClean="0"/>
              <a:t> </a:t>
            </a:r>
            <a:r>
              <a:rPr lang="en-US" dirty="0" err="1" smtClean="0"/>
              <a:t>stegneni</a:t>
            </a:r>
            <a:r>
              <a:rPr lang="en-US" dirty="0" smtClean="0"/>
              <a:t> </a:t>
            </a:r>
            <a:r>
              <a:rPr lang="en-US" dirty="0" err="1" smtClean="0"/>
              <a:t>mišić</a:t>
            </a:r>
            <a:r>
              <a:rPr lang="en-US" dirty="0" smtClean="0"/>
              <a:t>)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7" name="Content Placeholder 6" descr="imag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2071678"/>
            <a:ext cx="3598649" cy="3148818"/>
          </a:xfr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Sindrom__trenja_iliotibijalne_trak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0"/>
            <a:ext cx="5929322" cy="6858000"/>
          </a:xfr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Ligamenti kolenog zgloba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Ligamenti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 </a:t>
            </a:r>
            <a:r>
              <a:rPr lang="en-US" dirty="0" err="1" smtClean="0"/>
              <a:t>predstavljaju</a:t>
            </a:r>
            <a:r>
              <a:rPr lang="en-US" dirty="0" smtClean="0"/>
              <a:t> </a:t>
            </a:r>
            <a:r>
              <a:rPr lang="en-US" dirty="0" err="1" smtClean="0"/>
              <a:t>važne</a:t>
            </a:r>
            <a:r>
              <a:rPr lang="en-US" dirty="0" smtClean="0"/>
              <a:t> </a:t>
            </a:r>
            <a:r>
              <a:rPr lang="en-US" dirty="0" err="1" smtClean="0"/>
              <a:t>tvorevine</a:t>
            </a:r>
            <a:r>
              <a:rPr lang="en-US" dirty="0" smtClean="0"/>
              <a:t> </a:t>
            </a:r>
            <a:r>
              <a:rPr lang="en-US" dirty="0" err="1" smtClean="0"/>
              <a:t>ovog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neophodne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očuvanje</a:t>
            </a:r>
            <a:r>
              <a:rPr lang="en-US" dirty="0" smtClean="0"/>
              <a:t> </a:t>
            </a:r>
            <a:r>
              <a:rPr lang="en-US" dirty="0" err="1" smtClean="0"/>
              <a:t>stabilnosti</a:t>
            </a:r>
            <a:r>
              <a:rPr lang="en-US" dirty="0" smtClean="0"/>
              <a:t> </a:t>
            </a:r>
            <a:r>
              <a:rPr lang="en-US" dirty="0" err="1" smtClean="0"/>
              <a:t>kolenog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sprečavanje</a:t>
            </a:r>
            <a:r>
              <a:rPr lang="en-US" dirty="0" smtClean="0"/>
              <a:t> </a:t>
            </a:r>
            <a:r>
              <a:rPr lang="en-US" dirty="0" err="1" smtClean="0"/>
              <a:t>prekomernih</a:t>
            </a:r>
            <a:r>
              <a:rPr lang="en-US" dirty="0" smtClean="0"/>
              <a:t> </a:t>
            </a:r>
            <a:r>
              <a:rPr lang="en-US" dirty="0" err="1" smtClean="0"/>
              <a:t>pokreta</a:t>
            </a:r>
            <a:r>
              <a:rPr lang="en-US" dirty="0" smtClean="0"/>
              <a:t> u </a:t>
            </a:r>
            <a:r>
              <a:rPr lang="en-US" dirty="0" err="1" smtClean="0"/>
              <a:t>kolenu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svim</a:t>
            </a:r>
            <a:r>
              <a:rPr lang="en-US" dirty="0" smtClean="0"/>
              <a:t> </a:t>
            </a:r>
            <a:r>
              <a:rPr lang="en-US" dirty="0" err="1" smtClean="0"/>
              <a:t>pravcima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U </a:t>
            </a:r>
            <a:r>
              <a:rPr lang="en-US" dirty="0" err="1" smtClean="0"/>
              <a:t>ligamente</a:t>
            </a:r>
            <a:r>
              <a:rPr lang="en-US" dirty="0" smtClean="0"/>
              <a:t> </a:t>
            </a:r>
            <a:r>
              <a:rPr lang="en-US" dirty="0" err="1" smtClean="0"/>
              <a:t>kolenog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 </a:t>
            </a:r>
            <a:r>
              <a:rPr lang="en-US" dirty="0" err="1" smtClean="0"/>
              <a:t>spadaju</a:t>
            </a:r>
            <a:r>
              <a:rPr lang="en-US" dirty="0" smtClean="0"/>
              <a:t>:</a:t>
            </a:r>
          </a:p>
          <a:p>
            <a:pPr lvl="0"/>
            <a:r>
              <a:rPr lang="en-US" dirty="0" err="1" smtClean="0"/>
              <a:t>Ligamentum</a:t>
            </a:r>
            <a:r>
              <a:rPr lang="en-US" dirty="0" smtClean="0"/>
              <a:t> </a:t>
            </a:r>
            <a:r>
              <a:rPr lang="en-US" dirty="0" err="1" smtClean="0"/>
              <a:t>cruciatum</a:t>
            </a:r>
            <a:r>
              <a:rPr lang="en-US" dirty="0" smtClean="0"/>
              <a:t> </a:t>
            </a:r>
            <a:r>
              <a:rPr lang="en-US" dirty="0" err="1" smtClean="0"/>
              <a:t>anterius</a:t>
            </a:r>
            <a:r>
              <a:rPr lang="en-US" dirty="0" smtClean="0"/>
              <a:t> (</a:t>
            </a:r>
            <a:r>
              <a:rPr lang="en-US" dirty="0" err="1" smtClean="0"/>
              <a:t>prednja</a:t>
            </a:r>
            <a:r>
              <a:rPr lang="en-US" dirty="0" smtClean="0"/>
              <a:t> </a:t>
            </a:r>
            <a:r>
              <a:rPr lang="en-US" dirty="0" err="1" smtClean="0"/>
              <a:t>ukrštena</a:t>
            </a:r>
            <a:r>
              <a:rPr lang="en-US" dirty="0" smtClean="0"/>
              <a:t> </a:t>
            </a:r>
            <a:r>
              <a:rPr lang="en-US" dirty="0" err="1" smtClean="0"/>
              <a:t>veza</a:t>
            </a:r>
            <a:r>
              <a:rPr lang="en-US" dirty="0" smtClean="0"/>
              <a:t>)</a:t>
            </a:r>
          </a:p>
          <a:p>
            <a:pPr lvl="0"/>
            <a:r>
              <a:rPr lang="en-US" dirty="0" err="1" smtClean="0"/>
              <a:t>Ligamentum</a:t>
            </a:r>
            <a:r>
              <a:rPr lang="en-US" dirty="0" smtClean="0"/>
              <a:t> </a:t>
            </a:r>
            <a:r>
              <a:rPr lang="en-US" dirty="0" err="1" smtClean="0"/>
              <a:t>cruciatum</a:t>
            </a:r>
            <a:r>
              <a:rPr lang="en-US" dirty="0" smtClean="0"/>
              <a:t> </a:t>
            </a:r>
            <a:r>
              <a:rPr lang="en-US" dirty="0" err="1" smtClean="0"/>
              <a:t>posterius</a:t>
            </a:r>
            <a:r>
              <a:rPr lang="en-US" dirty="0" smtClean="0"/>
              <a:t> (</a:t>
            </a:r>
            <a:r>
              <a:rPr lang="en-US" dirty="0" err="1" smtClean="0"/>
              <a:t>zadnja</a:t>
            </a:r>
            <a:r>
              <a:rPr lang="en-US" dirty="0" smtClean="0"/>
              <a:t> </a:t>
            </a:r>
            <a:r>
              <a:rPr lang="en-US" dirty="0" err="1" smtClean="0"/>
              <a:t>ukrštena</a:t>
            </a:r>
            <a:r>
              <a:rPr lang="en-US" dirty="0" smtClean="0"/>
              <a:t> </a:t>
            </a:r>
            <a:r>
              <a:rPr lang="en-US" dirty="0" err="1" smtClean="0"/>
              <a:t>veza</a:t>
            </a:r>
            <a:r>
              <a:rPr lang="en-US" dirty="0" smtClean="0"/>
              <a:t>)</a:t>
            </a:r>
          </a:p>
          <a:p>
            <a:pPr lvl="0"/>
            <a:r>
              <a:rPr lang="en-US" dirty="0" err="1" smtClean="0"/>
              <a:t>Ligamentum</a:t>
            </a:r>
            <a:r>
              <a:rPr lang="en-US" dirty="0" smtClean="0"/>
              <a:t> patellae (</a:t>
            </a:r>
            <a:r>
              <a:rPr lang="en-US" dirty="0" err="1" smtClean="0"/>
              <a:t>patelarna</a:t>
            </a:r>
            <a:r>
              <a:rPr lang="en-US" dirty="0" smtClean="0"/>
              <a:t> </a:t>
            </a:r>
            <a:r>
              <a:rPr lang="en-US" dirty="0" err="1" smtClean="0"/>
              <a:t>veza</a:t>
            </a:r>
            <a:r>
              <a:rPr lang="en-US" dirty="0" smtClean="0"/>
              <a:t>)</a:t>
            </a:r>
          </a:p>
          <a:p>
            <a:pPr lvl="0"/>
            <a:r>
              <a:rPr lang="en-US" dirty="0" err="1" smtClean="0"/>
              <a:t>Ligamentum</a:t>
            </a:r>
            <a:r>
              <a:rPr lang="en-US" b="1" dirty="0" smtClean="0"/>
              <a:t> </a:t>
            </a:r>
            <a:r>
              <a:rPr lang="en-US" dirty="0" err="1" smtClean="0"/>
              <a:t>colalaterale</a:t>
            </a:r>
            <a:r>
              <a:rPr lang="en-US" dirty="0" smtClean="0"/>
              <a:t> </a:t>
            </a:r>
            <a:r>
              <a:rPr lang="en-US" dirty="0" err="1" smtClean="0"/>
              <a:t>fibulare</a:t>
            </a:r>
            <a:r>
              <a:rPr lang="en-US" dirty="0" smtClean="0"/>
              <a:t> (</a:t>
            </a:r>
            <a:r>
              <a:rPr lang="en-US" dirty="0" err="1" smtClean="0"/>
              <a:t>spoljna</a:t>
            </a:r>
            <a:r>
              <a:rPr lang="en-US" dirty="0" smtClean="0"/>
              <a:t> </a:t>
            </a:r>
            <a:r>
              <a:rPr lang="en-US" dirty="0" err="1" smtClean="0"/>
              <a:t>čahurna</a:t>
            </a:r>
            <a:r>
              <a:rPr lang="en-US" dirty="0" smtClean="0"/>
              <a:t> </a:t>
            </a:r>
            <a:r>
              <a:rPr lang="en-US" dirty="0" err="1" smtClean="0"/>
              <a:t>veza</a:t>
            </a:r>
            <a:r>
              <a:rPr lang="en-US" dirty="0" smtClean="0"/>
              <a:t>)</a:t>
            </a:r>
          </a:p>
          <a:p>
            <a:pPr lvl="0"/>
            <a:r>
              <a:rPr lang="en-US" dirty="0" err="1" smtClean="0"/>
              <a:t>Ligamentum</a:t>
            </a:r>
            <a:r>
              <a:rPr lang="en-US" dirty="0" smtClean="0"/>
              <a:t> </a:t>
            </a:r>
            <a:r>
              <a:rPr lang="en-US" dirty="0" err="1" smtClean="0"/>
              <a:t>collaterale</a:t>
            </a:r>
            <a:r>
              <a:rPr lang="en-US" dirty="0" smtClean="0"/>
              <a:t> </a:t>
            </a:r>
            <a:r>
              <a:rPr lang="en-US" dirty="0" err="1" smtClean="0"/>
              <a:t>tibiale</a:t>
            </a:r>
            <a:r>
              <a:rPr lang="en-US" dirty="0" smtClean="0"/>
              <a:t> (</a:t>
            </a:r>
            <a:r>
              <a:rPr lang="en-US" dirty="0" err="1" smtClean="0"/>
              <a:t>unutrašnja</a:t>
            </a:r>
            <a:r>
              <a:rPr lang="en-US" dirty="0" smtClean="0"/>
              <a:t> </a:t>
            </a:r>
            <a:r>
              <a:rPr lang="en-US" dirty="0" err="1" smtClean="0"/>
              <a:t>čahurna</a:t>
            </a:r>
            <a:r>
              <a:rPr lang="en-US" dirty="0" smtClean="0"/>
              <a:t> </a:t>
            </a:r>
            <a:r>
              <a:rPr lang="en-US" dirty="0" err="1" smtClean="0"/>
              <a:t>veza</a:t>
            </a:r>
            <a:r>
              <a:rPr lang="en-US" dirty="0" smtClean="0"/>
              <a:t>)</a:t>
            </a:r>
          </a:p>
          <a:p>
            <a:pPr lvl="0"/>
            <a:r>
              <a:rPr lang="en-US" dirty="0" err="1" smtClean="0"/>
              <a:t>Ligamentum</a:t>
            </a:r>
            <a:r>
              <a:rPr lang="en-US" dirty="0" smtClean="0"/>
              <a:t> </a:t>
            </a:r>
            <a:r>
              <a:rPr lang="en-US" dirty="0" err="1" smtClean="0"/>
              <a:t>popliteum</a:t>
            </a:r>
            <a:r>
              <a:rPr lang="en-US" dirty="0" smtClean="0"/>
              <a:t> </a:t>
            </a:r>
            <a:r>
              <a:rPr lang="en-US" dirty="0" err="1" smtClean="0"/>
              <a:t>arcuatum</a:t>
            </a:r>
            <a:r>
              <a:rPr lang="en-US" dirty="0" smtClean="0"/>
              <a:t> (</a:t>
            </a:r>
            <a:r>
              <a:rPr lang="en-US" dirty="0" err="1" smtClean="0"/>
              <a:t>lučna</a:t>
            </a:r>
            <a:r>
              <a:rPr lang="en-US" dirty="0" smtClean="0"/>
              <a:t> </a:t>
            </a:r>
            <a:r>
              <a:rPr lang="en-US" dirty="0" err="1" smtClean="0"/>
              <a:t>zatkolena</a:t>
            </a:r>
            <a:r>
              <a:rPr lang="en-US" dirty="0" smtClean="0"/>
              <a:t> </a:t>
            </a:r>
            <a:r>
              <a:rPr lang="en-US" dirty="0" err="1" smtClean="0"/>
              <a:t>veza</a:t>
            </a:r>
            <a:r>
              <a:rPr lang="en-US" dirty="0" smtClean="0"/>
              <a:t>)</a:t>
            </a:r>
          </a:p>
          <a:p>
            <a:pPr lvl="0"/>
            <a:r>
              <a:rPr lang="en-US" dirty="0" err="1" smtClean="0"/>
              <a:t>Ligamentum</a:t>
            </a:r>
            <a:r>
              <a:rPr lang="en-US" dirty="0" smtClean="0"/>
              <a:t> </a:t>
            </a:r>
            <a:r>
              <a:rPr lang="en-US" dirty="0" err="1" smtClean="0"/>
              <a:t>popliteum</a:t>
            </a:r>
            <a:r>
              <a:rPr lang="en-US" dirty="0" smtClean="0"/>
              <a:t> </a:t>
            </a:r>
            <a:r>
              <a:rPr lang="en-US" dirty="0" err="1" smtClean="0"/>
              <a:t>obliqum</a:t>
            </a:r>
            <a:r>
              <a:rPr lang="en-US" dirty="0" smtClean="0"/>
              <a:t> (</a:t>
            </a:r>
            <a:r>
              <a:rPr lang="en-US" dirty="0" err="1" smtClean="0"/>
              <a:t>kosa</a:t>
            </a:r>
            <a:r>
              <a:rPr lang="en-US" dirty="0" smtClean="0"/>
              <a:t> </a:t>
            </a:r>
            <a:r>
              <a:rPr lang="en-US" dirty="0" err="1" smtClean="0"/>
              <a:t>zatkolena</a:t>
            </a:r>
            <a:r>
              <a:rPr lang="en-US" dirty="0" smtClean="0"/>
              <a:t> </a:t>
            </a:r>
            <a:r>
              <a:rPr lang="en-US" dirty="0" err="1" smtClean="0"/>
              <a:t>veza</a:t>
            </a:r>
            <a:r>
              <a:rPr lang="en-US" dirty="0" smtClean="0"/>
              <a:t>)</a:t>
            </a:r>
          </a:p>
          <a:p>
            <a:r>
              <a:rPr lang="en-US" dirty="0" smtClean="0"/>
              <a:t>	</a:t>
            </a:r>
          </a:p>
          <a:p>
            <a:endParaRPr lang="en-US" dirty="0"/>
          </a:p>
        </p:txBody>
      </p:sp>
      <p:pic>
        <p:nvPicPr>
          <p:cNvPr id="5" name="Picture 4" descr="povrede-ligamenata-kolena-ilustracija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500438"/>
            <a:ext cx="2819400" cy="28829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Povreda ligamenta kolena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Povreda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 je, u </a:t>
            </a:r>
            <a:r>
              <a:rPr lang="en-US" dirty="0" err="1" smtClean="0"/>
              <a:t>poslednje</a:t>
            </a:r>
            <a:r>
              <a:rPr lang="en-US" dirty="0" smtClean="0"/>
              <a:t> </a:t>
            </a:r>
            <a:r>
              <a:rPr lang="en-US" dirty="0" err="1" smtClean="0"/>
              <a:t>vreme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sportista</a:t>
            </a:r>
            <a:r>
              <a:rPr lang="en-US" dirty="0" smtClean="0"/>
              <a:t>, u </a:t>
            </a:r>
            <a:r>
              <a:rPr lang="en-US" dirty="0" err="1" smtClean="0"/>
              <a:t>porastu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smtClean="0"/>
              <a:t>U </a:t>
            </a:r>
            <a:r>
              <a:rPr lang="en-US" dirty="0" err="1" smtClean="0"/>
              <a:t>sportskoj</a:t>
            </a:r>
            <a:r>
              <a:rPr lang="en-US" dirty="0" smtClean="0"/>
              <a:t> </a:t>
            </a:r>
            <a:r>
              <a:rPr lang="en-US" dirty="0" err="1" smtClean="0"/>
              <a:t>literaturi</a:t>
            </a:r>
            <a:r>
              <a:rPr lang="en-US" dirty="0" smtClean="0"/>
              <a:t> </a:t>
            </a:r>
            <a:r>
              <a:rPr lang="en-US" dirty="0" err="1" smtClean="0"/>
              <a:t>odomaćio</a:t>
            </a:r>
            <a:r>
              <a:rPr lang="en-US" dirty="0" smtClean="0"/>
              <a:t> se </a:t>
            </a:r>
            <a:r>
              <a:rPr lang="en-US" dirty="0" err="1" smtClean="0"/>
              <a:t>termin</a:t>
            </a:r>
            <a:r>
              <a:rPr lang="en-US" dirty="0" smtClean="0"/>
              <a:t> </a:t>
            </a:r>
            <a:r>
              <a:rPr lang="en-US" dirty="0" err="1" smtClean="0">
                <a:solidFill>
                  <a:srgbClr val="FF0000"/>
                </a:solidFill>
              </a:rPr>
              <a:t>sportsko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koleno</a:t>
            </a:r>
            <a:r>
              <a:rPr lang="en-US" dirty="0" smtClean="0"/>
              <a:t>. </a:t>
            </a:r>
            <a:r>
              <a:rPr lang="en-US" dirty="0" err="1" smtClean="0"/>
              <a:t>Sveže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ligamentarnog</a:t>
            </a:r>
            <a:r>
              <a:rPr lang="en-US" dirty="0" smtClean="0"/>
              <a:t> </a:t>
            </a:r>
            <a:r>
              <a:rPr lang="en-US" dirty="0" err="1" smtClean="0"/>
              <a:t>aparata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 u </a:t>
            </a:r>
            <a:r>
              <a:rPr lang="en-US" dirty="0" err="1" smtClean="0"/>
              <a:t>suštini</a:t>
            </a:r>
            <a:r>
              <a:rPr lang="en-US" dirty="0" smtClean="0"/>
              <a:t> </a:t>
            </a:r>
            <a:r>
              <a:rPr lang="en-US" dirty="0" err="1" smtClean="0"/>
              <a:t>predstavljaju</a:t>
            </a:r>
            <a:r>
              <a:rPr lang="en-US" dirty="0" smtClean="0"/>
              <a:t> </a:t>
            </a:r>
            <a:r>
              <a:rPr lang="en-US" dirty="0" err="1" smtClean="0"/>
              <a:t>teške</a:t>
            </a:r>
            <a:r>
              <a:rPr lang="en-US" dirty="0" smtClean="0"/>
              <a:t> </a:t>
            </a:r>
            <a:r>
              <a:rPr lang="en-US" dirty="0" err="1" smtClean="0"/>
              <a:t>distorzije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,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se </a:t>
            </a:r>
            <a:r>
              <a:rPr lang="en-US" dirty="0" err="1" smtClean="0"/>
              <a:t>neadekvatno</a:t>
            </a:r>
            <a:r>
              <a:rPr lang="en-US" dirty="0" smtClean="0"/>
              <a:t> </a:t>
            </a:r>
            <a:r>
              <a:rPr lang="en-US" dirty="0" err="1" smtClean="0"/>
              <a:t>leče</a:t>
            </a:r>
            <a:r>
              <a:rPr lang="en-US" dirty="0" smtClean="0"/>
              <a:t> </a:t>
            </a:r>
            <a:r>
              <a:rPr lang="en-US" dirty="0" err="1" smtClean="0"/>
              <a:t>vremenom</a:t>
            </a:r>
            <a:r>
              <a:rPr lang="en-US" dirty="0" smtClean="0"/>
              <a:t> </a:t>
            </a:r>
            <a:r>
              <a:rPr lang="en-US" dirty="0" err="1" smtClean="0"/>
              <a:t>izazivaju</a:t>
            </a:r>
            <a:r>
              <a:rPr lang="en-US" dirty="0" smtClean="0"/>
              <a:t> </a:t>
            </a:r>
            <a:r>
              <a:rPr lang="en-US" dirty="0" err="1" smtClean="0"/>
              <a:t>teška</a:t>
            </a:r>
            <a:r>
              <a:rPr lang="en-US" dirty="0" smtClean="0"/>
              <a:t> </a:t>
            </a:r>
            <a:r>
              <a:rPr lang="en-US" dirty="0" err="1" smtClean="0"/>
              <a:t>oštećenja</a:t>
            </a:r>
            <a:r>
              <a:rPr lang="en-US" dirty="0" smtClean="0"/>
              <a:t> </a:t>
            </a:r>
            <a:r>
              <a:rPr lang="en-US" dirty="0" err="1" smtClean="0"/>
              <a:t>kinematike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sr-Latn-RS" dirty="0" smtClean="0"/>
              <a:t>.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5638800" y="1219200"/>
            <a:ext cx="35052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Distorzija kolena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Bousqet</a:t>
            </a:r>
            <a:r>
              <a:rPr lang="en-US" dirty="0" smtClean="0"/>
              <a:t>-u pod </a:t>
            </a:r>
            <a:r>
              <a:rPr lang="en-US" dirty="0" err="1" smtClean="0"/>
              <a:t>teškom</a:t>
            </a:r>
            <a:r>
              <a:rPr lang="sr-Latn-RS" dirty="0" smtClean="0"/>
              <a:t> </a:t>
            </a:r>
            <a:r>
              <a:rPr lang="en-US" dirty="0" err="1" smtClean="0"/>
              <a:t>distorzijom</a:t>
            </a:r>
            <a:r>
              <a:rPr lang="en-US" dirty="0" smtClean="0"/>
              <a:t> </a:t>
            </a:r>
            <a:r>
              <a:rPr lang="en-US" dirty="0" err="1" smtClean="0"/>
              <a:t>ko</a:t>
            </a:r>
            <a:r>
              <a:rPr lang="sr-Latn-RS" dirty="0" smtClean="0"/>
              <a:t>lena </a:t>
            </a:r>
            <a:r>
              <a:rPr lang="en-US" dirty="0" err="1" smtClean="0"/>
              <a:t>podrazumeva</a:t>
            </a:r>
            <a:r>
              <a:rPr lang="en-US" dirty="0" smtClean="0"/>
              <a:t> se: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izolovana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 LCA;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izolovane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zadnjeg</a:t>
            </a:r>
            <a:r>
              <a:rPr lang="en-US" dirty="0" smtClean="0"/>
              <a:t> </a:t>
            </a:r>
            <a:r>
              <a:rPr lang="en-US" dirty="0" err="1" smtClean="0"/>
              <a:t>unutrašnjeg</a:t>
            </a:r>
            <a:r>
              <a:rPr lang="en-US" dirty="0" smtClean="0"/>
              <a:t> </a:t>
            </a:r>
            <a:r>
              <a:rPr lang="en-US" dirty="0" err="1" smtClean="0"/>
              <a:t>ugla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popliteusa</a:t>
            </a:r>
            <a:r>
              <a:rPr lang="en-US" dirty="0" smtClean="0"/>
              <a:t>, </a:t>
            </a:r>
            <a:endParaRPr lang="sr-Latn-RS" dirty="0" smtClean="0"/>
          </a:p>
          <a:p>
            <a:r>
              <a:rPr lang="en-US" dirty="0" err="1" smtClean="0"/>
              <a:t>izolovane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zadnjeg</a:t>
            </a:r>
            <a:r>
              <a:rPr lang="en-US" dirty="0" smtClean="0"/>
              <a:t> </a:t>
            </a:r>
            <a:r>
              <a:rPr lang="en-US" dirty="0" err="1" smtClean="0"/>
              <a:t>unutrašnjeg</a:t>
            </a:r>
            <a:r>
              <a:rPr lang="en-US" dirty="0" smtClean="0"/>
              <a:t> </a:t>
            </a:r>
            <a:r>
              <a:rPr lang="en-US" dirty="0" err="1" smtClean="0"/>
              <a:t>ugla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dezinsercijom</a:t>
            </a:r>
            <a:r>
              <a:rPr lang="en-US" dirty="0" smtClean="0"/>
              <a:t> </a:t>
            </a:r>
            <a:r>
              <a:rPr lang="en-US" dirty="0" err="1" smtClean="0"/>
              <a:t>meniskusa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endParaRPr lang="sr-Latn-RS" dirty="0" smtClean="0"/>
          </a:p>
          <a:p>
            <a:r>
              <a:rPr lang="en-US" dirty="0" err="1" smtClean="0"/>
              <a:t>najmanje</a:t>
            </a:r>
            <a:r>
              <a:rPr lang="en-US" dirty="0" smtClean="0"/>
              <a:t> </a:t>
            </a:r>
            <a:r>
              <a:rPr lang="en-US" dirty="0" err="1" smtClean="0"/>
              <a:t>dve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kapsulo</a:t>
            </a:r>
            <a:r>
              <a:rPr lang="sr-Latn-RS" dirty="0" smtClean="0"/>
              <a:t>-</a:t>
            </a:r>
            <a:r>
              <a:rPr lang="en-US" dirty="0" err="1" smtClean="0"/>
              <a:t>ligamentarnog</a:t>
            </a:r>
            <a:r>
              <a:rPr lang="en-US" dirty="0" smtClean="0"/>
              <a:t> </a:t>
            </a:r>
            <a:r>
              <a:rPr lang="en-US" dirty="0" err="1" smtClean="0"/>
              <a:t>aparata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Kako povređujemo koleno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RS" dirty="0" smtClean="0"/>
              <a:t>   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ligamenata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 </a:t>
            </a:r>
            <a:r>
              <a:rPr lang="en-US" dirty="0" err="1" smtClean="0"/>
              <a:t>najčešće</a:t>
            </a:r>
            <a:r>
              <a:rPr lang="en-US" dirty="0" smtClean="0"/>
              <a:t> se </a:t>
            </a:r>
            <a:r>
              <a:rPr lang="en-US" dirty="0" err="1" smtClean="0"/>
              <a:t>javljaju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dođe</a:t>
            </a:r>
            <a:r>
              <a:rPr lang="en-US" dirty="0" smtClean="0"/>
              <a:t> do </a:t>
            </a:r>
            <a:r>
              <a:rPr lang="en-US" dirty="0" err="1" smtClean="0"/>
              <a:t>prekoračenja</a:t>
            </a:r>
            <a:r>
              <a:rPr lang="en-US" dirty="0" smtClean="0"/>
              <a:t> </a:t>
            </a:r>
            <a:r>
              <a:rPr lang="en-US" dirty="0" err="1" smtClean="0"/>
              <a:t>pozicije</a:t>
            </a:r>
            <a:r>
              <a:rPr lang="en-US" dirty="0" smtClean="0"/>
              <a:t> </a:t>
            </a:r>
            <a:r>
              <a:rPr lang="en-US" dirty="0" err="1" smtClean="0"/>
              <a:t>stabilnosti</a:t>
            </a:r>
            <a:r>
              <a:rPr lang="en-US" dirty="0" smtClean="0"/>
              <a:t> </a:t>
            </a:r>
            <a:r>
              <a:rPr lang="en-US" dirty="0" err="1" smtClean="0"/>
              <a:t>kolenog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 </a:t>
            </a:r>
            <a:r>
              <a:rPr lang="en-US" dirty="0" err="1" smtClean="0"/>
              <a:t>usled</a:t>
            </a:r>
            <a:r>
              <a:rPr lang="en-US" dirty="0" smtClean="0"/>
              <a:t> </a:t>
            </a:r>
            <a:r>
              <a:rPr lang="en-US" dirty="0" err="1" smtClean="0"/>
              <a:t>prekomerne</a:t>
            </a:r>
            <a:r>
              <a:rPr lang="en-US" dirty="0" smtClean="0"/>
              <a:t> </a:t>
            </a:r>
            <a:r>
              <a:rPr lang="en-US" dirty="0" err="1" smtClean="0"/>
              <a:t>nekontroli</a:t>
            </a:r>
            <a:r>
              <a:rPr lang="sr-Latn-RS" dirty="0" smtClean="0"/>
              <a:t>s</a:t>
            </a:r>
            <a:r>
              <a:rPr lang="en-US" dirty="0" err="1" smtClean="0"/>
              <a:t>anosti</a:t>
            </a:r>
            <a:r>
              <a:rPr lang="en-US" dirty="0" smtClean="0"/>
              <a:t> </a:t>
            </a:r>
            <a:r>
              <a:rPr lang="en-US" dirty="0" err="1" smtClean="0"/>
              <a:t>kinematičke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r>
              <a:rPr lang="en-US" dirty="0" smtClean="0"/>
              <a:t>. Ova </a:t>
            </a:r>
            <a:r>
              <a:rPr lang="en-US" dirty="0" err="1" smtClean="0"/>
              <a:t>energija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egzogenog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endogenog</a:t>
            </a:r>
            <a:r>
              <a:rPr lang="en-US" dirty="0" smtClean="0"/>
              <a:t> </a:t>
            </a:r>
            <a:r>
              <a:rPr lang="en-US" dirty="0" err="1" smtClean="0"/>
              <a:t>porekla</a:t>
            </a:r>
            <a:r>
              <a:rPr lang="en-US" dirty="0" smtClean="0"/>
              <a:t>.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5562600" y="1447800"/>
            <a:ext cx="2743200" cy="448945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Analizirajući</a:t>
            </a:r>
            <a:r>
              <a:rPr lang="en-US" dirty="0" smtClean="0"/>
              <a:t> </a:t>
            </a:r>
            <a:r>
              <a:rPr lang="en-US" dirty="0" err="1" smtClean="0"/>
              <a:t>koleno</a:t>
            </a:r>
            <a:r>
              <a:rPr lang="en-US" dirty="0" smtClean="0"/>
              <a:t> </a:t>
            </a:r>
            <a:r>
              <a:rPr lang="en-US" dirty="0" err="1" smtClean="0"/>
              <a:t>najopasnij</a:t>
            </a:r>
            <a:r>
              <a:rPr lang="sr-Latn-RS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se </a:t>
            </a:r>
            <a:r>
              <a:rPr lang="en-US" dirty="0" err="1" smtClean="0"/>
              <a:t>dešavaju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dođe</a:t>
            </a:r>
            <a:r>
              <a:rPr lang="en-US" dirty="0" smtClean="0"/>
              <a:t> do </a:t>
            </a:r>
            <a:r>
              <a:rPr lang="en-US" dirty="0" err="1" smtClean="0"/>
              <a:t>prekoračenja</a:t>
            </a:r>
            <a:r>
              <a:rPr lang="en-US" dirty="0" smtClean="0"/>
              <a:t> </a:t>
            </a:r>
            <a:r>
              <a:rPr lang="en-US" dirty="0" err="1" smtClean="0"/>
              <a:t>pozicije</a:t>
            </a:r>
            <a:r>
              <a:rPr lang="en-US" dirty="0" smtClean="0"/>
              <a:t> </a:t>
            </a:r>
            <a:r>
              <a:rPr lang="en-US" dirty="0" err="1" smtClean="0"/>
              <a:t>stabilnosti</a:t>
            </a:r>
            <a:r>
              <a:rPr lang="en-US" dirty="0" smtClean="0"/>
              <a:t> 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mogućnosti</a:t>
            </a:r>
            <a:r>
              <a:rPr lang="en-US" dirty="0" smtClean="0"/>
              <a:t> </a:t>
            </a:r>
            <a:r>
              <a:rPr lang="en-US" dirty="0" err="1" smtClean="0"/>
              <a:t>izbegavanja</a:t>
            </a:r>
            <a:r>
              <a:rPr lang="en-US" dirty="0" smtClean="0"/>
              <a:t> </a:t>
            </a:r>
            <a:r>
              <a:rPr lang="en-US" dirty="0" err="1" smtClean="0"/>
              <a:t>ekcesivne</a:t>
            </a:r>
            <a:r>
              <a:rPr lang="en-US" dirty="0" smtClean="0"/>
              <a:t> </a:t>
            </a:r>
            <a:r>
              <a:rPr lang="en-US" dirty="0" err="1" smtClean="0"/>
              <a:t>kinematičke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smtClean="0"/>
              <a:t>Tada se </a:t>
            </a:r>
            <a:r>
              <a:rPr lang="en-US" dirty="0" err="1" smtClean="0"/>
              <a:t>kost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ligamenti</a:t>
            </a:r>
            <a:r>
              <a:rPr lang="en-US" dirty="0" smtClean="0"/>
              <a:t> </a:t>
            </a:r>
            <a:r>
              <a:rPr lang="en-US" dirty="0" err="1" smtClean="0"/>
              <a:t>ponašaju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visceroelastični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 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koga</a:t>
            </a:r>
            <a:r>
              <a:rPr lang="en-US" dirty="0" smtClean="0"/>
              <a:t> u </a:t>
            </a:r>
            <a:r>
              <a:rPr lang="en-US" dirty="0" err="1" smtClean="0"/>
              <a:t>zavisnosti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brzine</a:t>
            </a:r>
            <a:r>
              <a:rPr lang="en-US" dirty="0" smtClean="0"/>
              <a:t> </a:t>
            </a:r>
            <a:r>
              <a:rPr lang="en-US" dirty="0" err="1" smtClean="0"/>
              <a:t>elongacijone</a:t>
            </a:r>
            <a:r>
              <a:rPr lang="en-US" dirty="0" smtClean="0"/>
              <a:t> </a:t>
            </a:r>
            <a:r>
              <a:rPr lang="en-US" dirty="0" err="1" smtClean="0"/>
              <a:t>sile</a:t>
            </a:r>
            <a:r>
              <a:rPr lang="en-US" dirty="0" smtClean="0"/>
              <a:t> </a:t>
            </a:r>
            <a:r>
              <a:rPr lang="en-US" dirty="0" err="1" smtClean="0"/>
              <a:t>dolazi</a:t>
            </a:r>
            <a:r>
              <a:rPr lang="en-US" dirty="0" smtClean="0"/>
              <a:t> do </a:t>
            </a:r>
            <a:r>
              <a:rPr lang="en-US" dirty="0" err="1" smtClean="0"/>
              <a:t>interligamentarnih</a:t>
            </a:r>
            <a:r>
              <a:rPr lang="en-US" dirty="0" smtClean="0"/>
              <a:t> </a:t>
            </a:r>
            <a:r>
              <a:rPr lang="en-US" dirty="0" err="1" smtClean="0"/>
              <a:t>ruptura</a:t>
            </a:r>
            <a:r>
              <a:rPr lang="en-US" dirty="0" smtClean="0"/>
              <a:t>, </a:t>
            </a:r>
            <a:r>
              <a:rPr lang="en-US" dirty="0" err="1" smtClean="0"/>
              <a:t>dok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male </a:t>
            </a:r>
            <a:r>
              <a:rPr lang="en-US" dirty="0" err="1" smtClean="0"/>
              <a:t>brzine</a:t>
            </a:r>
            <a:r>
              <a:rPr lang="en-US" dirty="0" smtClean="0"/>
              <a:t> </a:t>
            </a:r>
            <a:r>
              <a:rPr lang="en-US" dirty="0" err="1" smtClean="0"/>
              <a:t>praćene</a:t>
            </a:r>
            <a:r>
              <a:rPr lang="en-US" dirty="0" smtClean="0"/>
              <a:t> </a:t>
            </a:r>
            <a:r>
              <a:rPr lang="en-US" dirty="0" err="1" smtClean="0"/>
              <a:t>otrgnućima</a:t>
            </a:r>
            <a:r>
              <a:rPr lang="en-US" dirty="0" smtClean="0"/>
              <a:t> </a:t>
            </a:r>
            <a:r>
              <a:rPr lang="en-US" dirty="0" err="1" smtClean="0"/>
              <a:t>koštanih</a:t>
            </a:r>
            <a:r>
              <a:rPr lang="en-US" dirty="0" smtClean="0"/>
              <a:t> </a:t>
            </a:r>
            <a:r>
              <a:rPr lang="en-US" dirty="0" err="1" smtClean="0"/>
              <a:t>ligamentarnih</a:t>
            </a:r>
            <a:r>
              <a:rPr lang="en-US" dirty="0" smtClean="0"/>
              <a:t> </a:t>
            </a:r>
            <a:r>
              <a:rPr lang="en-US" dirty="0" err="1" smtClean="0"/>
              <a:t>pripoja</a:t>
            </a:r>
            <a:r>
              <a:rPr lang="en-US" dirty="0" smtClean="0"/>
              <a:t>.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5029200" y="1524000"/>
            <a:ext cx="3276600" cy="36576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Kako povređujemo koleno</a:t>
            </a: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Mehanizam dejstva sile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Mehanizam</a:t>
            </a:r>
            <a:r>
              <a:rPr lang="en-US" dirty="0" smtClean="0"/>
              <a:t> </a:t>
            </a:r>
            <a:r>
              <a:rPr lang="en-US" dirty="0" err="1" smtClean="0"/>
              <a:t>dejstva</a:t>
            </a:r>
            <a:r>
              <a:rPr lang="en-US" dirty="0" smtClean="0"/>
              <a:t> </a:t>
            </a:r>
            <a:r>
              <a:rPr lang="en-US" dirty="0" err="1" smtClean="0"/>
              <a:t>sile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izaziva</a:t>
            </a:r>
            <a:r>
              <a:rPr lang="en-US" dirty="0" smtClean="0"/>
              <a:t> </a:t>
            </a:r>
            <a:r>
              <a:rPr lang="en-US" dirty="0" err="1" smtClean="0"/>
              <a:t>oštećenje</a:t>
            </a:r>
            <a:r>
              <a:rPr lang="en-US" dirty="0" smtClean="0"/>
              <a:t> </a:t>
            </a:r>
            <a:r>
              <a:rPr lang="en-US" dirty="0" err="1" smtClean="0"/>
              <a:t>kapsulo</a:t>
            </a:r>
            <a:r>
              <a:rPr lang="en-US" dirty="0" smtClean="0"/>
              <a:t> </a:t>
            </a:r>
            <a:r>
              <a:rPr lang="en-US" dirty="0" err="1" smtClean="0"/>
              <a:t>ligamentarnog</a:t>
            </a:r>
            <a:r>
              <a:rPr lang="en-US" dirty="0" smtClean="0"/>
              <a:t> </a:t>
            </a:r>
            <a:r>
              <a:rPr lang="en-US" dirty="0" err="1" smtClean="0"/>
              <a:t>aparata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 </a:t>
            </a:r>
            <a:r>
              <a:rPr lang="en-US" dirty="0" err="1" smtClean="0"/>
              <a:t>zavisi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dejstvujuće</a:t>
            </a:r>
            <a:r>
              <a:rPr lang="en-US" dirty="0" smtClean="0"/>
              <a:t> </a:t>
            </a:r>
            <a:r>
              <a:rPr lang="en-US" dirty="0" err="1" smtClean="0"/>
              <a:t>sile</a:t>
            </a:r>
            <a:r>
              <a:rPr lang="en-US" dirty="0" smtClean="0"/>
              <a:t>, </a:t>
            </a:r>
            <a:r>
              <a:rPr lang="en-US" dirty="0" err="1" smtClean="0"/>
              <a:t>odnosno</a:t>
            </a:r>
            <a:r>
              <a:rPr lang="en-US" dirty="0" smtClean="0"/>
              <a:t> </a:t>
            </a:r>
            <a:r>
              <a:rPr lang="en-US" dirty="0" err="1" smtClean="0"/>
              <a:t>mesta</a:t>
            </a:r>
            <a:r>
              <a:rPr lang="en-US" dirty="0" smtClean="0"/>
              <a:t> </a:t>
            </a:r>
            <a:r>
              <a:rPr lang="en-US" dirty="0" err="1" smtClean="0"/>
              <a:t>njegovog</a:t>
            </a:r>
            <a:r>
              <a:rPr lang="en-US" dirty="0" smtClean="0"/>
              <a:t> </a:t>
            </a:r>
            <a:r>
              <a:rPr lang="en-US" dirty="0" err="1" smtClean="0"/>
              <a:t>dejstva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položaja</a:t>
            </a:r>
            <a:r>
              <a:rPr lang="en-US" dirty="0" smtClean="0"/>
              <a:t> u </a:t>
            </a:r>
            <a:r>
              <a:rPr lang="en-US" dirty="0" err="1" smtClean="0"/>
              <a:t>momentu</a:t>
            </a:r>
            <a:r>
              <a:rPr lang="en-US" dirty="0" smtClean="0"/>
              <a:t> </a:t>
            </a:r>
            <a:r>
              <a:rPr lang="en-US" dirty="0" err="1" smtClean="0"/>
              <a:t>delovanja</a:t>
            </a:r>
            <a:r>
              <a:rPr lang="en-US" dirty="0" smtClean="0"/>
              <a:t> </a:t>
            </a:r>
            <a:r>
              <a:rPr lang="en-US" dirty="0" err="1" smtClean="0"/>
              <a:t>sile</a:t>
            </a:r>
            <a:r>
              <a:rPr lang="en-US" dirty="0" smtClean="0"/>
              <a:t>. Na </a:t>
            </a:r>
            <a:r>
              <a:rPr lang="en-US" dirty="0" err="1" smtClean="0"/>
              <a:t>osnovu</a:t>
            </a:r>
            <a:r>
              <a:rPr lang="en-US" dirty="0" smtClean="0"/>
              <a:t> </a:t>
            </a:r>
            <a:r>
              <a:rPr lang="en-US" dirty="0" err="1" smtClean="0"/>
              <a:t>iskustva</a:t>
            </a:r>
            <a:r>
              <a:rPr lang="en-US" dirty="0" smtClean="0"/>
              <a:t> </a:t>
            </a:r>
            <a:r>
              <a:rPr lang="en-US" dirty="0" err="1" smtClean="0"/>
              <a:t>direkne</a:t>
            </a:r>
            <a:r>
              <a:rPr lang="en-US" dirty="0" smtClean="0"/>
              <a:t> </a:t>
            </a:r>
            <a:r>
              <a:rPr lang="en-US" dirty="0" err="1" smtClean="0"/>
              <a:t>sile</a:t>
            </a:r>
            <a:r>
              <a:rPr lang="en-US" dirty="0" smtClean="0"/>
              <a:t> </a:t>
            </a:r>
            <a:r>
              <a:rPr lang="en-US" dirty="0" err="1" smtClean="0"/>
              <a:t>daju</a:t>
            </a:r>
            <a:r>
              <a:rPr lang="en-US" dirty="0" smtClean="0"/>
              <a:t> </a:t>
            </a:r>
            <a:r>
              <a:rPr lang="en-US" dirty="0" err="1" smtClean="0"/>
              <a:t>uvek</a:t>
            </a:r>
            <a:r>
              <a:rPr lang="en-US" dirty="0" smtClean="0"/>
              <a:t> </a:t>
            </a:r>
            <a:r>
              <a:rPr lang="en-US" dirty="0" err="1" smtClean="0"/>
              <a:t>teže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nego</a:t>
            </a:r>
            <a:r>
              <a:rPr lang="en-US" dirty="0" smtClean="0"/>
              <a:t> </a:t>
            </a:r>
            <a:r>
              <a:rPr lang="en-US" dirty="0" err="1" smtClean="0"/>
              <a:t>li</a:t>
            </a:r>
            <a:r>
              <a:rPr lang="en-US" dirty="0" smtClean="0"/>
              <a:t> </a:t>
            </a:r>
            <a:r>
              <a:rPr lang="en-US" dirty="0" err="1" smtClean="0"/>
              <a:t>prekomerni</a:t>
            </a:r>
            <a:r>
              <a:rPr lang="en-US" dirty="0" smtClean="0"/>
              <a:t> </a:t>
            </a:r>
            <a:r>
              <a:rPr lang="en-US" dirty="0" err="1" smtClean="0"/>
              <a:t>pokreti</a:t>
            </a:r>
            <a:r>
              <a:rPr lang="en-US" dirty="0" smtClean="0"/>
              <a:t>. 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images (12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62200"/>
            <a:ext cx="3679769" cy="2448719"/>
          </a:xfr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Mehanizmi povređivanja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Mehanizmi</a:t>
            </a:r>
            <a:r>
              <a:rPr lang="en-US" dirty="0" smtClean="0"/>
              <a:t> </a:t>
            </a:r>
            <a:r>
              <a:rPr lang="en-US" dirty="0" err="1" smtClean="0"/>
              <a:t>povređivanja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: </a:t>
            </a:r>
            <a:endParaRPr lang="sr-Latn-RS" dirty="0" smtClean="0"/>
          </a:p>
          <a:p>
            <a:r>
              <a:rPr lang="en-US" dirty="0" err="1" smtClean="0"/>
              <a:t>mehanizam</a:t>
            </a:r>
            <a:r>
              <a:rPr lang="en-US" dirty="0" smtClean="0"/>
              <a:t> </a:t>
            </a:r>
            <a:r>
              <a:rPr lang="en-US" dirty="0" err="1" smtClean="0"/>
              <a:t>čistog</a:t>
            </a:r>
            <a:r>
              <a:rPr lang="en-US" dirty="0" smtClean="0"/>
              <a:t> </a:t>
            </a:r>
            <a:r>
              <a:rPr lang="en-US" dirty="0" err="1" smtClean="0"/>
              <a:t>valgusa</a:t>
            </a:r>
            <a:r>
              <a:rPr lang="en-US" dirty="0" smtClean="0"/>
              <a:t>,</a:t>
            </a:r>
            <a:endParaRPr lang="sr-Latn-RS" dirty="0" smtClean="0"/>
          </a:p>
          <a:p>
            <a:r>
              <a:rPr lang="en-US" dirty="0" err="1" smtClean="0"/>
              <a:t>mehanizam</a:t>
            </a:r>
            <a:r>
              <a:rPr lang="en-US" dirty="0" smtClean="0"/>
              <a:t> </a:t>
            </a:r>
            <a:r>
              <a:rPr lang="en-US" dirty="0" err="1" smtClean="0"/>
              <a:t>čistog</a:t>
            </a:r>
            <a:r>
              <a:rPr lang="en-US" dirty="0" smtClean="0"/>
              <a:t> </a:t>
            </a:r>
            <a:r>
              <a:rPr lang="en-US" dirty="0" err="1" smtClean="0"/>
              <a:t>varusa</a:t>
            </a:r>
            <a:r>
              <a:rPr lang="en-US" dirty="0" smtClean="0"/>
              <a:t>,</a:t>
            </a:r>
            <a:endParaRPr lang="sr-Latn-RS" dirty="0" smtClean="0"/>
          </a:p>
          <a:p>
            <a:r>
              <a:rPr lang="en-US" dirty="0" err="1" smtClean="0"/>
              <a:t>mehanizam</a:t>
            </a:r>
            <a:r>
              <a:rPr lang="en-US" dirty="0" smtClean="0"/>
              <a:t> </a:t>
            </a:r>
            <a:r>
              <a:rPr lang="en-US" dirty="0" err="1" smtClean="0"/>
              <a:t>valgus</a:t>
            </a:r>
            <a:r>
              <a:rPr lang="en-US" dirty="0" smtClean="0"/>
              <a:t> – </a:t>
            </a:r>
            <a:r>
              <a:rPr lang="en-US" dirty="0" err="1" smtClean="0"/>
              <a:t>spoljašnja</a:t>
            </a:r>
            <a:r>
              <a:rPr lang="en-US" dirty="0" smtClean="0"/>
              <a:t> </a:t>
            </a:r>
            <a:r>
              <a:rPr lang="en-US" dirty="0" err="1" smtClean="0"/>
              <a:t>rotacija</a:t>
            </a:r>
            <a:r>
              <a:rPr lang="en-US" dirty="0" smtClean="0"/>
              <a:t>,</a:t>
            </a:r>
            <a:endParaRPr lang="sr-Latn-RS" dirty="0" smtClean="0"/>
          </a:p>
          <a:p>
            <a:r>
              <a:rPr lang="en-US" dirty="0" err="1" smtClean="0"/>
              <a:t>mehanizam</a:t>
            </a:r>
            <a:r>
              <a:rPr lang="en-US" dirty="0" smtClean="0"/>
              <a:t> </a:t>
            </a:r>
            <a:r>
              <a:rPr lang="en-US" dirty="0" err="1" smtClean="0"/>
              <a:t>varus</a:t>
            </a:r>
            <a:r>
              <a:rPr lang="en-US" dirty="0" smtClean="0"/>
              <a:t> – </a:t>
            </a:r>
            <a:r>
              <a:rPr lang="en-US" dirty="0" err="1" smtClean="0"/>
              <a:t>unutrašnja</a:t>
            </a:r>
            <a:r>
              <a:rPr lang="en-US" dirty="0" smtClean="0"/>
              <a:t> </a:t>
            </a:r>
            <a:r>
              <a:rPr lang="en-US" dirty="0" err="1" smtClean="0"/>
              <a:t>rotacija</a:t>
            </a:r>
            <a:r>
              <a:rPr lang="en-US" dirty="0" smtClean="0"/>
              <a:t>, </a:t>
            </a:r>
            <a:endParaRPr lang="sr-Latn-RS" dirty="0" smtClean="0"/>
          </a:p>
          <a:p>
            <a:r>
              <a:rPr lang="en-US" dirty="0" err="1" smtClean="0"/>
              <a:t>mehanizam</a:t>
            </a:r>
            <a:r>
              <a:rPr lang="en-US" dirty="0" smtClean="0"/>
              <a:t> </a:t>
            </a:r>
            <a:r>
              <a:rPr lang="en-US" dirty="0" err="1" smtClean="0"/>
              <a:t>hiperekstenzije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endParaRPr lang="sr-Latn-RS" dirty="0" smtClean="0"/>
          </a:p>
          <a:p>
            <a:r>
              <a:rPr lang="en-US" dirty="0" err="1" smtClean="0"/>
              <a:t>mehanizam</a:t>
            </a:r>
            <a:r>
              <a:rPr lang="en-US" dirty="0" smtClean="0"/>
              <a:t> </a:t>
            </a:r>
            <a:r>
              <a:rPr lang="en-US" dirty="0" err="1" smtClean="0"/>
              <a:t>delovanja</a:t>
            </a:r>
            <a:r>
              <a:rPr lang="en-US" dirty="0" smtClean="0"/>
              <a:t> u </a:t>
            </a:r>
            <a:r>
              <a:rPr lang="en-US" dirty="0" err="1" smtClean="0"/>
              <a:t>sagitalnoj</a:t>
            </a:r>
            <a:r>
              <a:rPr lang="en-US" dirty="0" smtClean="0"/>
              <a:t> </a:t>
            </a:r>
            <a:r>
              <a:rPr lang="en-US" dirty="0" err="1" smtClean="0"/>
              <a:t>ravni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qydob-hy-693x6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2057400"/>
            <a:ext cx="1219200" cy="8107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</a:t>
            </a:r>
            <a:r>
              <a:rPr lang="sr-Latn-RS" dirty="0" smtClean="0"/>
              <a:t>ymphisis osis pubis.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</a:t>
            </a:r>
            <a:r>
              <a:rPr lang="sr-Latn-RS" dirty="0" smtClean="0"/>
              <a:t>ymphisis osis pubis. (pubična simfiza)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poj dve pubične kosti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adrži disk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okreti: gornjeg i donjeg klizanja i pokreti odvajanja i kompresije.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 descr="index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420888"/>
            <a:ext cx="4716016" cy="404728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5" name="Content Placeholder 5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438400"/>
            <a:ext cx="4716016" cy="404728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Nestabilnost kolena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Nestabilnost</a:t>
            </a:r>
            <a:r>
              <a:rPr lang="sr-Latn-RS" b="1" dirty="0" smtClean="0"/>
              <a:t> </a:t>
            </a:r>
            <a:r>
              <a:rPr lang="en-US" b="1" dirty="0" err="1" smtClean="0"/>
              <a:t>kolena</a:t>
            </a:r>
            <a:r>
              <a:rPr lang="en-US" dirty="0" smtClean="0"/>
              <a:t> je </a:t>
            </a:r>
            <a:r>
              <a:rPr lang="en-US" dirty="0" err="1" smtClean="0"/>
              <a:t>gubljenje</a:t>
            </a:r>
            <a:r>
              <a:rPr lang="sr-Latn-RS" dirty="0" smtClean="0"/>
              <a:t> </a:t>
            </a:r>
            <a:r>
              <a:rPr lang="en-US" dirty="0" err="1" smtClean="0"/>
              <a:t>ravnoteže</a:t>
            </a:r>
            <a:r>
              <a:rPr lang="sr-Latn-RS" dirty="0" smtClean="0"/>
              <a:t> </a:t>
            </a:r>
            <a:r>
              <a:rPr lang="en-US" dirty="0" err="1" smtClean="0"/>
              <a:t>usled</a:t>
            </a:r>
            <a:r>
              <a:rPr lang="en-US" dirty="0" smtClean="0"/>
              <a:t>, </a:t>
            </a:r>
            <a:r>
              <a:rPr lang="en-US" dirty="0" err="1" smtClean="0"/>
              <a:t>bežanja</a:t>
            </a:r>
            <a:r>
              <a:rPr lang="sr-Latn-RS" dirty="0" smtClean="0"/>
              <a:t> </a:t>
            </a:r>
            <a:r>
              <a:rPr lang="en-US" dirty="0" err="1" smtClean="0"/>
              <a:t>centra</a:t>
            </a:r>
            <a:r>
              <a:rPr lang="sr-Latn-RS" dirty="0" smtClean="0"/>
              <a:t> </a:t>
            </a:r>
            <a:r>
              <a:rPr lang="en-US" dirty="0" err="1" smtClean="0"/>
              <a:t>gravitacije</a:t>
            </a:r>
            <a:r>
              <a:rPr lang="sr-Latn-RS" dirty="0" smtClean="0"/>
              <a:t> </a:t>
            </a:r>
            <a:r>
              <a:rPr lang="en-US" dirty="0" err="1" smtClean="0"/>
              <a:t>izvan</a:t>
            </a:r>
            <a:r>
              <a:rPr lang="sr-Latn-RS" dirty="0" smtClean="0"/>
              <a:t> </a:t>
            </a:r>
            <a:r>
              <a:rPr lang="en-US" dirty="0" err="1" smtClean="0"/>
              <a:t>tačke</a:t>
            </a:r>
            <a:r>
              <a:rPr lang="sr-Latn-RS" dirty="0" smtClean="0"/>
              <a:t> </a:t>
            </a:r>
            <a:r>
              <a:rPr lang="en-US" dirty="0" err="1" smtClean="0"/>
              <a:t>oslonca</a:t>
            </a:r>
            <a:r>
              <a:rPr lang="en-US" dirty="0" smtClean="0"/>
              <a:t>. </a:t>
            </a:r>
            <a:endParaRPr lang="sr-Latn-RS" dirty="0" smtClean="0"/>
          </a:p>
          <a:p>
            <a:pPr>
              <a:buNone/>
            </a:pPr>
            <a:r>
              <a:rPr lang="sr-Latn-RS" dirty="0" smtClean="0"/>
              <a:t>    </a:t>
            </a:r>
            <a:r>
              <a:rPr lang="en-US" dirty="0" err="1" smtClean="0"/>
              <a:t>Bousqet</a:t>
            </a:r>
            <a:r>
              <a:rPr lang="sr-Latn-RS" dirty="0" smtClean="0"/>
              <a:t> </a:t>
            </a:r>
            <a:r>
              <a:rPr lang="en-US" dirty="0" err="1" smtClean="0"/>
              <a:t>razlikuje</a:t>
            </a:r>
            <a:r>
              <a:rPr lang="sr-Latn-RS" dirty="0" smtClean="0"/>
              <a:t> </a:t>
            </a:r>
            <a:r>
              <a:rPr lang="en-US" dirty="0" err="1" smtClean="0"/>
              <a:t>četiri</a:t>
            </a:r>
            <a:r>
              <a:rPr lang="sr-Latn-RS" dirty="0" smtClean="0"/>
              <a:t> </a:t>
            </a:r>
            <a:r>
              <a:rPr lang="en-US" dirty="0" err="1" smtClean="0"/>
              <a:t>vrste</a:t>
            </a:r>
            <a:r>
              <a:rPr lang="sr-Latn-RS" dirty="0" smtClean="0"/>
              <a:t> </a:t>
            </a:r>
            <a:r>
              <a:rPr lang="en-US" dirty="0" err="1" smtClean="0"/>
              <a:t>nestabilnosti</a:t>
            </a:r>
            <a:r>
              <a:rPr lang="sr-Latn-R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:</a:t>
            </a:r>
            <a:endParaRPr lang="sr-Latn-RS" dirty="0" smtClean="0"/>
          </a:p>
          <a:p>
            <a:pPr>
              <a:buNone/>
            </a:pPr>
            <a:r>
              <a:rPr lang="sr-Latn-RS" dirty="0" smtClean="0"/>
              <a:t>   </a:t>
            </a:r>
            <a:r>
              <a:rPr lang="en-US" dirty="0" smtClean="0"/>
              <a:t> a) </a:t>
            </a:r>
            <a:r>
              <a:rPr lang="en-US" dirty="0" err="1" smtClean="0"/>
              <a:t>refleksna</a:t>
            </a:r>
            <a:r>
              <a:rPr lang="sr-Latn-RS" dirty="0" smtClean="0"/>
              <a:t> </a:t>
            </a:r>
            <a:r>
              <a:rPr lang="en-US" dirty="0" err="1" smtClean="0"/>
              <a:t>nestabilnost</a:t>
            </a:r>
            <a:r>
              <a:rPr lang="en-US" dirty="0" smtClean="0"/>
              <a:t>,</a:t>
            </a:r>
            <a:endParaRPr lang="sr-Latn-RS" dirty="0" smtClean="0"/>
          </a:p>
          <a:p>
            <a:pPr>
              <a:buNone/>
            </a:pPr>
            <a:r>
              <a:rPr lang="sr-Latn-RS" dirty="0" smtClean="0"/>
              <a:t>   </a:t>
            </a:r>
            <a:r>
              <a:rPr lang="en-US" dirty="0" smtClean="0"/>
              <a:t> b) </a:t>
            </a:r>
            <a:r>
              <a:rPr lang="en-US" dirty="0" err="1" smtClean="0"/>
              <a:t>mehaničkanestabilnost</a:t>
            </a:r>
            <a:r>
              <a:rPr lang="en-US" dirty="0" smtClean="0"/>
              <a:t>, </a:t>
            </a:r>
            <a:endParaRPr lang="sr-Latn-RS" dirty="0" smtClean="0"/>
          </a:p>
          <a:p>
            <a:pPr>
              <a:buNone/>
            </a:pPr>
            <a:r>
              <a:rPr lang="sr-Latn-RS" dirty="0" smtClean="0"/>
              <a:t>    </a:t>
            </a:r>
            <a:r>
              <a:rPr lang="en-US" dirty="0" smtClean="0"/>
              <a:t>c) </a:t>
            </a:r>
            <a:r>
              <a:rPr lang="en-US" dirty="0" err="1" smtClean="0"/>
              <a:t>funkcionalna</a:t>
            </a:r>
            <a:r>
              <a:rPr lang="sr-Latn-RS" dirty="0" smtClean="0"/>
              <a:t> </a:t>
            </a:r>
            <a:r>
              <a:rPr lang="en-US" dirty="0" err="1" smtClean="0"/>
              <a:t>nestabilnost</a:t>
            </a:r>
            <a:r>
              <a:rPr lang="en-US" dirty="0" smtClean="0"/>
              <a:t>,</a:t>
            </a:r>
            <a:endParaRPr lang="sr-Latn-RS" dirty="0" smtClean="0"/>
          </a:p>
          <a:p>
            <a:pPr>
              <a:buNone/>
            </a:pPr>
            <a:r>
              <a:rPr lang="sr-Latn-RS" dirty="0" smtClean="0"/>
              <a:t>    </a:t>
            </a:r>
            <a:r>
              <a:rPr lang="en-US" dirty="0" smtClean="0"/>
              <a:t>d) </a:t>
            </a:r>
            <a:r>
              <a:rPr lang="en-US" dirty="0" err="1" smtClean="0"/>
              <a:t>dinamičkenestabilnosti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4" name="Picture 3" descr="Povrede-ligamenta-kolena1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819400"/>
            <a:ext cx="1316736" cy="3803904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Latn-RS" b="1" dirty="0" smtClean="0"/>
              <a:t/>
            </a:r>
            <a:br>
              <a:rPr lang="sr-Latn-RS" b="1" dirty="0" smtClean="0"/>
            </a:br>
            <a:r>
              <a:rPr lang="en-US" dirty="0" err="1" smtClean="0"/>
              <a:t>Rotatorna</a:t>
            </a:r>
            <a:r>
              <a:rPr lang="sr-Latn-RS" dirty="0" smtClean="0"/>
              <a:t> </a:t>
            </a:r>
            <a:r>
              <a:rPr lang="en-US" dirty="0" smtClean="0"/>
              <a:t>ne</a:t>
            </a:r>
            <a:r>
              <a:rPr lang="sr-Latn-RS" dirty="0" smtClean="0"/>
              <a:t>s</a:t>
            </a:r>
            <a:r>
              <a:rPr lang="en-US" dirty="0" err="1" smtClean="0"/>
              <a:t>tabilnost</a:t>
            </a:r>
            <a:r>
              <a:rPr lang="en-US" dirty="0" smtClean="0"/>
              <a:t> </a:t>
            </a:r>
            <a:r>
              <a:rPr lang="sr-Latn-RS" dirty="0" smtClean="0"/>
              <a:t/>
            </a:r>
            <a:br>
              <a:rPr lang="sr-Latn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Nastaje</a:t>
            </a:r>
            <a:r>
              <a:rPr lang="sr-Latn-RS" dirty="0" smtClean="0"/>
              <a:t> </a:t>
            </a:r>
            <a:r>
              <a:rPr lang="en-US" dirty="0" err="1" smtClean="0"/>
              <a:t>usled</a:t>
            </a:r>
            <a:r>
              <a:rPr lang="sr-Latn-RS" dirty="0" smtClean="0"/>
              <a:t> </a:t>
            </a:r>
            <a:r>
              <a:rPr lang="en-US" dirty="0" err="1" smtClean="0"/>
              <a:t>podele</a:t>
            </a:r>
            <a:r>
              <a:rPr lang="sr-Latn-RS" dirty="0" smtClean="0"/>
              <a:t> </a:t>
            </a:r>
            <a:r>
              <a:rPr lang="en-US" dirty="0" err="1" smtClean="0"/>
              <a:t>tibijalnog</a:t>
            </a:r>
            <a:r>
              <a:rPr lang="sr-Latn-RS" dirty="0" smtClean="0"/>
              <a:t> </a:t>
            </a:r>
            <a:r>
              <a:rPr lang="en-US" dirty="0" err="1" smtClean="0"/>
              <a:t>platoa</a:t>
            </a:r>
            <a:r>
              <a:rPr lang="sr-Latn-RS" dirty="0" smtClean="0"/>
              <a:t> </a:t>
            </a:r>
            <a:r>
              <a:rPr lang="en-US" dirty="0" err="1" smtClean="0"/>
              <a:t>na</a:t>
            </a:r>
            <a:r>
              <a:rPr lang="sr-Latn-RS" dirty="0" smtClean="0"/>
              <a:t> </a:t>
            </a:r>
            <a:r>
              <a:rPr lang="en-US" dirty="0" err="1" smtClean="0"/>
              <a:t>četiri</a:t>
            </a:r>
            <a:r>
              <a:rPr lang="sr-Latn-RS" dirty="0" smtClean="0"/>
              <a:t> </a:t>
            </a:r>
            <a:r>
              <a:rPr lang="en-US" dirty="0" err="1" smtClean="0"/>
              <a:t>kvadranta</a:t>
            </a:r>
            <a:r>
              <a:rPr lang="sr-Latn-RS" dirty="0" smtClean="0"/>
              <a:t> </a:t>
            </a:r>
            <a:r>
              <a:rPr lang="en-US" dirty="0" err="1" smtClean="0"/>
              <a:t>i</a:t>
            </a:r>
            <a:r>
              <a:rPr lang="sr-Latn-RS" dirty="0" smtClean="0"/>
              <a:t> </a:t>
            </a:r>
            <a:r>
              <a:rPr lang="en-US" dirty="0" err="1" smtClean="0"/>
              <a:t>uslovljava</a:t>
            </a:r>
            <a:r>
              <a:rPr lang="sr-Latn-RS" dirty="0" smtClean="0"/>
              <a:t> </a:t>
            </a:r>
            <a:r>
              <a:rPr lang="en-US" dirty="0" err="1" smtClean="0"/>
              <a:t>podelu</a:t>
            </a:r>
            <a:r>
              <a:rPr lang="sr-Latn-RS" dirty="0" smtClean="0"/>
              <a:t> </a:t>
            </a:r>
            <a:r>
              <a:rPr lang="en-US" dirty="0" err="1" smtClean="0"/>
              <a:t>rotatorne</a:t>
            </a:r>
            <a:r>
              <a:rPr lang="sr-Latn-RS" dirty="0" smtClean="0"/>
              <a:t> </a:t>
            </a:r>
            <a:r>
              <a:rPr lang="en-US" dirty="0" err="1" smtClean="0"/>
              <a:t>nestabilnosti</a:t>
            </a:r>
            <a:r>
              <a:rPr lang="sr-Latn-R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 </a:t>
            </a:r>
            <a:r>
              <a:rPr lang="en-US" dirty="0" err="1" smtClean="0"/>
              <a:t>četiri</a:t>
            </a:r>
            <a:r>
              <a:rPr lang="sr-Latn-RS" dirty="0" smtClean="0"/>
              <a:t> </a:t>
            </a:r>
            <a:r>
              <a:rPr lang="en-US" dirty="0" err="1" smtClean="0"/>
              <a:t>grupe</a:t>
            </a:r>
            <a:r>
              <a:rPr lang="en-US" dirty="0" smtClean="0"/>
              <a:t>: </a:t>
            </a:r>
            <a:endParaRPr lang="sr-Latn-RS" dirty="0" smtClean="0"/>
          </a:p>
          <a:p>
            <a:pPr>
              <a:buNone/>
            </a:pPr>
            <a:r>
              <a:rPr lang="en-US" dirty="0" smtClean="0"/>
              <a:t>a) </a:t>
            </a:r>
            <a:r>
              <a:rPr lang="en-US" dirty="0" err="1" smtClean="0"/>
              <a:t>antero</a:t>
            </a:r>
            <a:r>
              <a:rPr lang="sr-Latn-RS" dirty="0" smtClean="0"/>
              <a:t>-</a:t>
            </a:r>
            <a:r>
              <a:rPr lang="en-US" dirty="0" err="1" smtClean="0"/>
              <a:t>medijalne</a:t>
            </a:r>
            <a:r>
              <a:rPr lang="sr-Latn-RS" dirty="0" smtClean="0"/>
              <a:t> </a:t>
            </a:r>
            <a:r>
              <a:rPr lang="en-US" dirty="0" err="1" smtClean="0"/>
              <a:t>rotatorne</a:t>
            </a:r>
            <a:r>
              <a:rPr lang="sr-Latn-RS" dirty="0" smtClean="0"/>
              <a:t> </a:t>
            </a:r>
            <a:r>
              <a:rPr lang="en-US" dirty="0" err="1" smtClean="0"/>
              <a:t>nestabilnosti</a:t>
            </a:r>
            <a:r>
              <a:rPr lang="en-US" dirty="0" smtClean="0"/>
              <a:t>,</a:t>
            </a:r>
            <a:endParaRPr lang="sr-Latn-RS" dirty="0" smtClean="0"/>
          </a:p>
          <a:p>
            <a:pPr>
              <a:buNone/>
            </a:pPr>
            <a:r>
              <a:rPr lang="en-US" dirty="0" smtClean="0"/>
              <a:t>b) </a:t>
            </a:r>
            <a:r>
              <a:rPr lang="en-US" dirty="0" err="1" smtClean="0"/>
              <a:t>antero</a:t>
            </a:r>
            <a:r>
              <a:rPr lang="sr-Latn-RS" dirty="0" smtClean="0"/>
              <a:t>-</a:t>
            </a:r>
            <a:r>
              <a:rPr lang="en-US" dirty="0" err="1" smtClean="0"/>
              <a:t>lateralne</a:t>
            </a:r>
            <a:r>
              <a:rPr lang="sr-Latn-RS" dirty="0" smtClean="0"/>
              <a:t> </a:t>
            </a:r>
            <a:r>
              <a:rPr lang="en-US" dirty="0" err="1" smtClean="0"/>
              <a:t>rotatorne</a:t>
            </a:r>
            <a:r>
              <a:rPr lang="sr-Latn-RS" dirty="0" smtClean="0"/>
              <a:t> </a:t>
            </a:r>
            <a:r>
              <a:rPr lang="en-US" dirty="0" err="1" smtClean="0"/>
              <a:t>nestabilnosti</a:t>
            </a:r>
            <a:r>
              <a:rPr lang="en-US" dirty="0" smtClean="0"/>
              <a:t>, </a:t>
            </a:r>
            <a:endParaRPr lang="sr-Latn-RS" dirty="0" smtClean="0"/>
          </a:p>
          <a:p>
            <a:pPr>
              <a:buNone/>
            </a:pPr>
            <a:r>
              <a:rPr lang="en-US" dirty="0" smtClean="0"/>
              <a:t>c) </a:t>
            </a:r>
            <a:r>
              <a:rPr lang="en-US" dirty="0" err="1" smtClean="0"/>
              <a:t>postero</a:t>
            </a:r>
            <a:r>
              <a:rPr lang="sr-Latn-RS" dirty="0" smtClean="0"/>
              <a:t>-</a:t>
            </a:r>
            <a:r>
              <a:rPr lang="en-US" dirty="0" err="1" smtClean="0"/>
              <a:t>lateralne</a:t>
            </a:r>
            <a:r>
              <a:rPr lang="sr-Latn-RS" dirty="0" smtClean="0"/>
              <a:t> </a:t>
            </a:r>
            <a:r>
              <a:rPr lang="en-US" dirty="0" err="1" smtClean="0"/>
              <a:t>rotatorne</a:t>
            </a:r>
            <a:r>
              <a:rPr lang="sr-Latn-RS" dirty="0" smtClean="0"/>
              <a:t> </a:t>
            </a:r>
            <a:r>
              <a:rPr lang="en-US" dirty="0" err="1" smtClean="0"/>
              <a:t>nestabilnosti</a:t>
            </a:r>
            <a:r>
              <a:rPr lang="en-US" dirty="0" smtClean="0"/>
              <a:t>, </a:t>
            </a:r>
            <a:endParaRPr lang="sr-Latn-RS" dirty="0" smtClean="0"/>
          </a:p>
          <a:p>
            <a:pPr>
              <a:buNone/>
            </a:pPr>
            <a:r>
              <a:rPr lang="en-US" dirty="0" smtClean="0"/>
              <a:t>d) </a:t>
            </a:r>
            <a:r>
              <a:rPr lang="en-US" dirty="0" err="1" smtClean="0"/>
              <a:t>postero</a:t>
            </a:r>
            <a:r>
              <a:rPr lang="sr-Latn-RS" dirty="0" smtClean="0"/>
              <a:t>-</a:t>
            </a:r>
            <a:r>
              <a:rPr lang="en-US" dirty="0" err="1" smtClean="0"/>
              <a:t>medijalne</a:t>
            </a:r>
            <a:r>
              <a:rPr lang="sr-Latn-RS" dirty="0" smtClean="0"/>
              <a:t> </a:t>
            </a:r>
            <a:r>
              <a:rPr lang="en-US" dirty="0" err="1" smtClean="0"/>
              <a:t>rotatorne</a:t>
            </a:r>
            <a:r>
              <a:rPr lang="sr-Latn-RS" dirty="0" smtClean="0"/>
              <a:t> </a:t>
            </a:r>
            <a:r>
              <a:rPr lang="en-US" dirty="0" err="1" smtClean="0"/>
              <a:t>nestabilnosti</a:t>
            </a:r>
            <a:r>
              <a:rPr lang="en-US" dirty="0" smtClean="0"/>
              <a:t>.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Povrede-ligamenta-kolena1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264" y="2286000"/>
            <a:ext cx="1316736" cy="3803904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Složena nestabilnost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91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Složena</a:t>
            </a:r>
            <a:r>
              <a:rPr lang="en-US" b="1" dirty="0" smtClean="0"/>
              <a:t> </a:t>
            </a:r>
            <a:r>
              <a:rPr lang="en-US" b="1" dirty="0" err="1" smtClean="0"/>
              <a:t>nestabilnost</a:t>
            </a:r>
            <a:r>
              <a:rPr lang="en-US" dirty="0" smtClean="0"/>
              <a:t> ne </a:t>
            </a:r>
            <a:r>
              <a:rPr lang="en-US" dirty="0" err="1" smtClean="0"/>
              <a:t>postoji</a:t>
            </a:r>
            <a:r>
              <a:rPr lang="en-US" dirty="0" smtClean="0"/>
              <a:t> </a:t>
            </a:r>
            <a:r>
              <a:rPr lang="en-US" dirty="0" err="1" smtClean="0"/>
              <a:t>jedinstveni</a:t>
            </a:r>
            <a:r>
              <a:rPr lang="en-US" dirty="0" smtClean="0"/>
              <a:t> </a:t>
            </a:r>
            <a:r>
              <a:rPr lang="en-US" dirty="0" err="1" smtClean="0"/>
              <a:t>pristup</a:t>
            </a:r>
            <a:r>
              <a:rPr lang="en-US" dirty="0" smtClean="0"/>
              <a:t> u </a:t>
            </a:r>
            <a:r>
              <a:rPr lang="en-US" dirty="0" err="1" smtClean="0"/>
              <a:t>nastanku</a:t>
            </a:r>
            <a:r>
              <a:rPr lang="en-US" dirty="0" smtClean="0"/>
              <a:t> </a:t>
            </a:r>
            <a:r>
              <a:rPr lang="en-US" dirty="0" err="1" smtClean="0"/>
              <a:t>složene</a:t>
            </a:r>
            <a:r>
              <a:rPr lang="en-US" dirty="0" smtClean="0"/>
              <a:t> </a:t>
            </a:r>
            <a:r>
              <a:rPr lang="en-US" dirty="0" err="1" smtClean="0"/>
              <a:t>nestabilnosti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 pored toga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postoje</a:t>
            </a:r>
            <a:r>
              <a:rPr lang="en-US" dirty="0" smtClean="0"/>
              <a:t> </a:t>
            </a:r>
            <a:r>
              <a:rPr lang="en-US" dirty="0" err="1" smtClean="0"/>
              <a:t>oprečna</a:t>
            </a:r>
            <a:r>
              <a:rPr lang="en-US" dirty="0" smtClean="0"/>
              <a:t> </a:t>
            </a:r>
            <a:r>
              <a:rPr lang="en-US" dirty="0" err="1" smtClean="0"/>
              <a:t>shvatanja</a:t>
            </a:r>
            <a:r>
              <a:rPr lang="en-US" dirty="0" smtClean="0"/>
              <a:t> o </a:t>
            </a:r>
            <a:r>
              <a:rPr lang="en-US" dirty="0" err="1" smtClean="0"/>
              <a:t>podeli</a:t>
            </a:r>
            <a:r>
              <a:rPr lang="en-US" dirty="0" smtClean="0"/>
              <a:t> </a:t>
            </a:r>
            <a:r>
              <a:rPr lang="en-US" dirty="0" err="1" smtClean="0"/>
              <a:t>koju</a:t>
            </a:r>
            <a:r>
              <a:rPr lang="en-US" dirty="0" smtClean="0"/>
              <a:t> je </a:t>
            </a:r>
            <a:r>
              <a:rPr lang="en-US" dirty="0" err="1" smtClean="0"/>
              <a:t>dao</a:t>
            </a:r>
            <a:r>
              <a:rPr lang="en-US" dirty="0" smtClean="0"/>
              <a:t> Kennedy mi </a:t>
            </a:r>
            <a:r>
              <a:rPr lang="en-US" dirty="0" err="1" smtClean="0"/>
              <a:t>ćemo</a:t>
            </a:r>
            <a:r>
              <a:rPr lang="en-US" dirty="0" smtClean="0"/>
              <a:t> je </a:t>
            </a:r>
            <a:r>
              <a:rPr lang="en-US" dirty="0" err="1" smtClean="0"/>
              <a:t>ovde</a:t>
            </a:r>
            <a:r>
              <a:rPr lang="en-US" dirty="0" smtClean="0"/>
              <a:t> </a:t>
            </a:r>
            <a:r>
              <a:rPr lang="en-US" dirty="0" err="1" smtClean="0"/>
              <a:t>prezentirati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en-US" dirty="0" smtClean="0"/>
              <a:t> Deli se u tri </a:t>
            </a:r>
            <a:r>
              <a:rPr lang="en-US" dirty="0" err="1" smtClean="0"/>
              <a:t>grupe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to: a) </a:t>
            </a:r>
            <a:r>
              <a:rPr lang="en-US" dirty="0" err="1" smtClean="0"/>
              <a:t>složene</a:t>
            </a:r>
            <a:r>
              <a:rPr lang="en-US" dirty="0" smtClean="0"/>
              <a:t> </a:t>
            </a:r>
            <a:r>
              <a:rPr lang="en-US" dirty="0" err="1" smtClean="0"/>
              <a:t>anteromedijalne</a:t>
            </a:r>
            <a:r>
              <a:rPr lang="en-US" dirty="0" smtClean="0"/>
              <a:t> – </a:t>
            </a:r>
            <a:r>
              <a:rPr lang="en-US" dirty="0" err="1" smtClean="0"/>
              <a:t>anterolateralne</a:t>
            </a:r>
            <a:r>
              <a:rPr lang="en-US" dirty="0" smtClean="0"/>
              <a:t> </a:t>
            </a:r>
            <a:r>
              <a:rPr lang="en-US" dirty="0" err="1" smtClean="0"/>
              <a:t>rotatorne</a:t>
            </a:r>
            <a:r>
              <a:rPr lang="en-US" dirty="0" smtClean="0"/>
              <a:t> </a:t>
            </a:r>
            <a:r>
              <a:rPr lang="en-US" dirty="0" err="1" smtClean="0"/>
              <a:t>nestabilnosti</a:t>
            </a:r>
            <a:r>
              <a:rPr lang="en-US" dirty="0" smtClean="0"/>
              <a:t>, </a:t>
            </a:r>
            <a:endParaRPr lang="sr-Latn-RS" dirty="0" smtClean="0"/>
          </a:p>
          <a:p>
            <a:r>
              <a:rPr lang="en-US" dirty="0" smtClean="0"/>
              <a:t>b) </a:t>
            </a:r>
            <a:r>
              <a:rPr lang="en-US" dirty="0" err="1" smtClean="0"/>
              <a:t>složene</a:t>
            </a:r>
            <a:r>
              <a:rPr lang="en-US" dirty="0" smtClean="0"/>
              <a:t> </a:t>
            </a:r>
            <a:r>
              <a:rPr lang="en-US" dirty="0" err="1" smtClean="0"/>
              <a:t>anterolateralne</a:t>
            </a:r>
            <a:r>
              <a:rPr lang="en-US" dirty="0" smtClean="0"/>
              <a:t> – </a:t>
            </a:r>
            <a:r>
              <a:rPr lang="en-US" dirty="0" err="1" smtClean="0"/>
              <a:t>posterolateralne</a:t>
            </a:r>
            <a:r>
              <a:rPr lang="en-US" dirty="0" smtClean="0"/>
              <a:t> </a:t>
            </a:r>
            <a:r>
              <a:rPr lang="en-US" dirty="0" err="1" smtClean="0"/>
              <a:t>rotatorne</a:t>
            </a:r>
            <a:r>
              <a:rPr lang="en-US" dirty="0" smtClean="0"/>
              <a:t> </a:t>
            </a:r>
            <a:r>
              <a:rPr lang="en-US" dirty="0" err="1" smtClean="0"/>
              <a:t>nestabilnosti</a:t>
            </a:r>
            <a:r>
              <a:rPr lang="en-US" dirty="0" smtClean="0"/>
              <a:t>, </a:t>
            </a:r>
            <a:endParaRPr lang="sr-Latn-RS" dirty="0" smtClean="0"/>
          </a:p>
          <a:p>
            <a:r>
              <a:rPr lang="en-US" dirty="0" smtClean="0"/>
              <a:t>c) </a:t>
            </a:r>
            <a:r>
              <a:rPr lang="en-US" dirty="0" err="1" smtClean="0"/>
              <a:t>složene</a:t>
            </a:r>
            <a:r>
              <a:rPr lang="en-US" dirty="0" smtClean="0"/>
              <a:t> </a:t>
            </a:r>
            <a:r>
              <a:rPr lang="en-US" dirty="0" err="1" smtClean="0"/>
              <a:t>anteromedijalne</a:t>
            </a:r>
            <a:r>
              <a:rPr lang="en-US" dirty="0" smtClean="0"/>
              <a:t> – </a:t>
            </a:r>
            <a:r>
              <a:rPr lang="en-US" dirty="0" err="1" smtClean="0"/>
              <a:t>posteromedijalne</a:t>
            </a:r>
            <a:r>
              <a:rPr lang="en-US" dirty="0" smtClean="0"/>
              <a:t> </a:t>
            </a:r>
            <a:r>
              <a:rPr lang="en-US" dirty="0" err="1" smtClean="0"/>
              <a:t>rotatorne</a:t>
            </a:r>
            <a:r>
              <a:rPr lang="en-US" dirty="0" smtClean="0"/>
              <a:t> </a:t>
            </a:r>
            <a:r>
              <a:rPr lang="en-US" dirty="0" err="1" smtClean="0"/>
              <a:t>nestabilnosti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Povrede-ligamenta-kolen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264" y="3054096"/>
            <a:ext cx="1316736" cy="3803904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>Hronične ligamentne povrede kolena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Hronične</a:t>
            </a:r>
            <a:r>
              <a:rPr lang="en-US" b="1" dirty="0" smtClean="0"/>
              <a:t> </a:t>
            </a:r>
            <a:r>
              <a:rPr lang="en-US" b="1" dirty="0" err="1" smtClean="0"/>
              <a:t>ligamentne</a:t>
            </a:r>
            <a:r>
              <a:rPr lang="en-US" b="1" dirty="0" smtClean="0"/>
              <a:t> </a:t>
            </a:r>
            <a:r>
              <a:rPr lang="en-US" b="1" dirty="0" err="1" smtClean="0"/>
              <a:t>povrede</a:t>
            </a:r>
            <a:r>
              <a:rPr lang="en-US" b="1" dirty="0" smtClean="0"/>
              <a:t> </a:t>
            </a:r>
            <a:r>
              <a:rPr lang="en-US" b="1" dirty="0" err="1" smtClean="0"/>
              <a:t>kolena</a:t>
            </a:r>
            <a:r>
              <a:rPr lang="en-US" b="1" dirty="0" smtClean="0"/>
              <a:t> </a:t>
            </a:r>
            <a:r>
              <a:rPr lang="en-US" dirty="0" err="1" smtClean="0"/>
              <a:t>nazivaju</a:t>
            </a:r>
            <a:r>
              <a:rPr lang="en-US" dirty="0" smtClean="0"/>
              <a:t> se </a:t>
            </a:r>
            <a:r>
              <a:rPr lang="en-US" dirty="0" err="1" smtClean="0"/>
              <a:t>hroničnom</a:t>
            </a:r>
            <a:r>
              <a:rPr lang="en-US" dirty="0" smtClean="0"/>
              <a:t> </a:t>
            </a:r>
            <a:r>
              <a:rPr lang="en-US" dirty="0" err="1" smtClean="0"/>
              <a:t>nestabilnošću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. </a:t>
            </a:r>
            <a:r>
              <a:rPr lang="en-US" dirty="0" err="1" smtClean="0"/>
              <a:t>Witvoet</a:t>
            </a:r>
            <a:r>
              <a:rPr lang="en-US" dirty="0" smtClean="0"/>
              <a:t> je </a:t>
            </a:r>
            <a:r>
              <a:rPr lang="en-US" dirty="0" err="1" smtClean="0"/>
              <a:t>definišući</a:t>
            </a:r>
            <a:r>
              <a:rPr lang="en-US" dirty="0" smtClean="0"/>
              <a:t> </a:t>
            </a:r>
            <a:r>
              <a:rPr lang="en-US" dirty="0" err="1" smtClean="0"/>
              <a:t>nestabilnost</a:t>
            </a:r>
            <a:r>
              <a:rPr lang="en-US" dirty="0" smtClean="0"/>
              <a:t> </a:t>
            </a:r>
            <a:r>
              <a:rPr lang="en-US" dirty="0" err="1" smtClean="0"/>
              <a:t>duhovito</a:t>
            </a:r>
            <a:r>
              <a:rPr lang="en-US" dirty="0" smtClean="0"/>
              <a:t> </a:t>
            </a:r>
            <a:r>
              <a:rPr lang="en-US" dirty="0" err="1" smtClean="0"/>
              <a:t>rekao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je </a:t>
            </a:r>
            <a:r>
              <a:rPr lang="en-US" dirty="0" err="1" smtClean="0"/>
              <a:t>nestabilnost</a:t>
            </a:r>
            <a:r>
              <a:rPr lang="en-US" dirty="0" smtClean="0"/>
              <a:t> </a:t>
            </a:r>
            <a:r>
              <a:rPr lang="en-US" dirty="0" err="1" smtClean="0"/>
              <a:t>ono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pacijent</a:t>
            </a:r>
            <a:r>
              <a:rPr lang="en-US" dirty="0" smtClean="0"/>
              <a:t> </a:t>
            </a:r>
            <a:r>
              <a:rPr lang="en-US" dirty="0" err="1" smtClean="0"/>
              <a:t>subjektivno</a:t>
            </a:r>
            <a:r>
              <a:rPr lang="en-US" dirty="0" smtClean="0"/>
              <a:t> </a:t>
            </a:r>
            <a:r>
              <a:rPr lang="en-US" dirty="0" err="1" smtClean="0"/>
              <a:t>oseća</a:t>
            </a:r>
            <a:r>
              <a:rPr lang="en-US" dirty="0" smtClean="0"/>
              <a:t>, a </a:t>
            </a:r>
            <a:r>
              <a:rPr lang="en-US" dirty="0" err="1" smtClean="0"/>
              <a:t>laksitet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 je </a:t>
            </a:r>
            <a:r>
              <a:rPr lang="en-US" dirty="0" err="1" smtClean="0"/>
              <a:t>ono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ćemo</a:t>
            </a:r>
            <a:r>
              <a:rPr lang="en-US" dirty="0" smtClean="0"/>
              <a:t> mi </a:t>
            </a:r>
            <a:r>
              <a:rPr lang="en-US" dirty="0" err="1" smtClean="0"/>
              <a:t>svojim</a:t>
            </a:r>
            <a:r>
              <a:rPr lang="en-US" dirty="0" smtClean="0"/>
              <a:t> </a:t>
            </a:r>
            <a:r>
              <a:rPr lang="en-US" dirty="0" err="1" smtClean="0"/>
              <a:t>pregledom</a:t>
            </a:r>
            <a:r>
              <a:rPr lang="en-US" dirty="0" smtClean="0"/>
              <a:t> </a:t>
            </a:r>
            <a:r>
              <a:rPr lang="en-US" dirty="0" err="1" smtClean="0"/>
              <a:t>objektivno</a:t>
            </a:r>
            <a:r>
              <a:rPr lang="en-US" dirty="0" smtClean="0"/>
              <a:t> </a:t>
            </a:r>
            <a:r>
              <a:rPr lang="en-US" dirty="0" err="1" smtClean="0"/>
              <a:t>ustanovimo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>Dijagnostika povrede ligamenta kolena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Dijagnostika</a:t>
            </a:r>
            <a:r>
              <a:rPr lang="en-US" b="1" dirty="0" smtClean="0"/>
              <a:t> </a:t>
            </a:r>
            <a:r>
              <a:rPr lang="en-US" b="1" dirty="0" err="1" smtClean="0"/>
              <a:t>povrede</a:t>
            </a:r>
            <a:r>
              <a:rPr lang="en-US" b="1" dirty="0" smtClean="0"/>
              <a:t> </a:t>
            </a:r>
            <a:r>
              <a:rPr lang="en-US" b="1" dirty="0" err="1" smtClean="0"/>
              <a:t>ligamentarnog</a:t>
            </a:r>
            <a:r>
              <a:rPr lang="en-US" b="1" dirty="0" smtClean="0"/>
              <a:t> </a:t>
            </a:r>
            <a:r>
              <a:rPr lang="en-US" b="1" dirty="0" err="1" smtClean="0"/>
              <a:t>aparata</a:t>
            </a:r>
            <a:r>
              <a:rPr lang="en-US" b="1" dirty="0" smtClean="0"/>
              <a:t> </a:t>
            </a:r>
            <a:r>
              <a:rPr lang="en-US" b="1" dirty="0" err="1" smtClean="0"/>
              <a:t>kolena</a:t>
            </a:r>
            <a:r>
              <a:rPr lang="en-US" dirty="0" smtClean="0"/>
              <a:t> se </a:t>
            </a:r>
            <a:r>
              <a:rPr lang="en-US" dirty="0" err="1" smtClean="0"/>
              <a:t>postavlja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osnovu</a:t>
            </a:r>
            <a:r>
              <a:rPr lang="en-US" dirty="0" smtClean="0"/>
              <a:t>: a) </a:t>
            </a:r>
            <a:r>
              <a:rPr lang="en-US" dirty="0" err="1" smtClean="0"/>
              <a:t>ispitivanje</a:t>
            </a:r>
            <a:r>
              <a:rPr lang="en-US" dirty="0" smtClean="0"/>
              <a:t> </a:t>
            </a:r>
            <a:r>
              <a:rPr lang="en-US" dirty="0" err="1" smtClean="0"/>
              <a:t>povređenog</a:t>
            </a:r>
            <a:r>
              <a:rPr lang="en-US" dirty="0" smtClean="0"/>
              <a:t> o </a:t>
            </a:r>
            <a:r>
              <a:rPr lang="en-US" dirty="0" err="1" smtClean="0"/>
              <a:t>načinu</a:t>
            </a:r>
            <a:r>
              <a:rPr lang="en-US" dirty="0" smtClean="0"/>
              <a:t> </a:t>
            </a:r>
            <a:r>
              <a:rPr lang="en-US" dirty="0" err="1" smtClean="0"/>
              <a:t>povređivanja</a:t>
            </a:r>
            <a:r>
              <a:rPr lang="en-US" dirty="0" smtClean="0"/>
              <a:t>, b) </a:t>
            </a:r>
            <a:r>
              <a:rPr lang="en-US" dirty="0" err="1" smtClean="0"/>
              <a:t>fizikalni</a:t>
            </a:r>
            <a:r>
              <a:rPr lang="en-US" dirty="0" smtClean="0"/>
              <a:t> </a:t>
            </a:r>
            <a:r>
              <a:rPr lang="en-US" dirty="0" err="1" smtClean="0"/>
              <a:t>pregled</a:t>
            </a:r>
            <a:r>
              <a:rPr lang="en-US" dirty="0" smtClean="0"/>
              <a:t>, c) </a:t>
            </a:r>
            <a:r>
              <a:rPr lang="en-US" dirty="0" err="1" smtClean="0"/>
              <a:t>pregled</a:t>
            </a:r>
            <a:r>
              <a:rPr lang="en-US" dirty="0" smtClean="0"/>
              <a:t> u </a:t>
            </a:r>
            <a:r>
              <a:rPr lang="en-US" dirty="0" err="1" smtClean="0"/>
              <a:t>opštoj</a:t>
            </a:r>
            <a:r>
              <a:rPr lang="en-US" dirty="0" smtClean="0"/>
              <a:t> </a:t>
            </a:r>
            <a:r>
              <a:rPr lang="en-US" dirty="0" err="1" smtClean="0"/>
              <a:t>anesteziji</a:t>
            </a:r>
            <a:r>
              <a:rPr lang="en-US" dirty="0" smtClean="0"/>
              <a:t>, d) </a:t>
            </a:r>
            <a:r>
              <a:rPr lang="en-US" dirty="0" err="1" smtClean="0"/>
              <a:t>radiografski</a:t>
            </a:r>
            <a:r>
              <a:rPr lang="en-US" dirty="0" smtClean="0"/>
              <a:t> </a:t>
            </a:r>
            <a:r>
              <a:rPr lang="en-US" dirty="0" err="1" smtClean="0"/>
              <a:t>snimak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, e) </a:t>
            </a:r>
            <a:r>
              <a:rPr lang="en-US" dirty="0" err="1" smtClean="0"/>
              <a:t>artroskopski</a:t>
            </a:r>
            <a:r>
              <a:rPr lang="en-US" dirty="0" smtClean="0"/>
              <a:t> </a:t>
            </a:r>
            <a:r>
              <a:rPr lang="en-US" dirty="0" err="1" smtClean="0"/>
              <a:t>pregled</a:t>
            </a:r>
            <a:r>
              <a:rPr lang="en-US" dirty="0" smtClean="0"/>
              <a:t>, f) </a:t>
            </a:r>
            <a:r>
              <a:rPr lang="en-US" dirty="0" err="1" smtClean="0"/>
              <a:t>ispitivanje</a:t>
            </a:r>
            <a:r>
              <a:rPr lang="en-US" dirty="0" smtClean="0"/>
              <a:t> </a:t>
            </a:r>
            <a:r>
              <a:rPr lang="en-US" dirty="0" err="1" smtClean="0"/>
              <a:t>povređenog</a:t>
            </a:r>
            <a:r>
              <a:rPr lang="en-US" dirty="0" smtClean="0"/>
              <a:t> o </a:t>
            </a:r>
            <a:r>
              <a:rPr lang="en-US" dirty="0" err="1" smtClean="0"/>
              <a:t>načinu</a:t>
            </a:r>
            <a:r>
              <a:rPr lang="en-US" dirty="0" smtClean="0"/>
              <a:t> </a:t>
            </a:r>
            <a:r>
              <a:rPr lang="en-US" dirty="0" err="1" smtClean="0"/>
              <a:t>povređivanja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 u </a:t>
            </a:r>
            <a:r>
              <a:rPr lang="en-US" dirty="0" err="1" smtClean="0"/>
              <a:t>sportskomedicinskoj</a:t>
            </a:r>
            <a:r>
              <a:rPr lang="en-US" dirty="0" smtClean="0"/>
              <a:t> </a:t>
            </a:r>
            <a:r>
              <a:rPr lang="en-US" dirty="0" err="1" smtClean="0"/>
              <a:t>praksi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učestalosti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prvom</a:t>
            </a:r>
            <a:r>
              <a:rPr lang="en-US" dirty="0" smtClean="0"/>
              <a:t> </a:t>
            </a:r>
            <a:r>
              <a:rPr lang="en-US" dirty="0" err="1" smtClean="0"/>
              <a:t>mestu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kolateralni</a:t>
            </a:r>
            <a:r>
              <a:rPr lang="en-US" dirty="0" smtClean="0"/>
              <a:t> </a:t>
            </a:r>
            <a:r>
              <a:rPr lang="en-US" dirty="0" err="1" smtClean="0"/>
              <a:t>ligamenti</a:t>
            </a:r>
            <a:r>
              <a:rPr lang="en-US" dirty="0" smtClean="0"/>
              <a:t>, pa </a:t>
            </a:r>
            <a:r>
              <a:rPr lang="en-US" dirty="0" err="1" smtClean="0"/>
              <a:t>slede</a:t>
            </a:r>
            <a:r>
              <a:rPr lang="en-US" dirty="0" smtClean="0"/>
              <a:t> </a:t>
            </a:r>
            <a:r>
              <a:rPr lang="en-US" dirty="0" err="1" smtClean="0"/>
              <a:t>prednji</a:t>
            </a:r>
            <a:r>
              <a:rPr lang="en-US" dirty="0" smtClean="0"/>
              <a:t> </a:t>
            </a:r>
            <a:r>
              <a:rPr lang="en-US" dirty="0" err="1" smtClean="0"/>
              <a:t>ukršteni</a:t>
            </a:r>
            <a:r>
              <a:rPr lang="en-US" dirty="0" smtClean="0"/>
              <a:t> </a:t>
            </a:r>
            <a:r>
              <a:rPr lang="en-US" dirty="0" err="1" smtClean="0"/>
              <a:t>ligamenti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kraju</a:t>
            </a:r>
            <a:r>
              <a:rPr lang="en-US" dirty="0" smtClean="0"/>
              <a:t> </a:t>
            </a:r>
            <a:r>
              <a:rPr lang="en-US" dirty="0" err="1" smtClean="0"/>
              <a:t>zadnji</a:t>
            </a:r>
            <a:r>
              <a:rPr lang="en-US" dirty="0" smtClean="0"/>
              <a:t> </a:t>
            </a:r>
            <a:r>
              <a:rPr lang="en-US" dirty="0" err="1" smtClean="0"/>
              <a:t>ukršteni</a:t>
            </a:r>
            <a:r>
              <a:rPr lang="en-US" dirty="0" smtClean="0"/>
              <a:t> </a:t>
            </a:r>
            <a:r>
              <a:rPr lang="en-US" dirty="0" err="1" smtClean="0"/>
              <a:t>ligamenti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r-Latn-RS" sz="3600" dirty="0" smtClean="0"/>
              <a:t>Koje ligamente najčešće povređujemo?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r-Latn-RS" b="1" dirty="0" smtClean="0"/>
              <a:t>      </a:t>
            </a:r>
            <a:r>
              <a:rPr lang="en-US" b="1" dirty="0" err="1" smtClean="0"/>
              <a:t>Kolateralni</a:t>
            </a:r>
            <a:r>
              <a:rPr lang="en-US" b="1" dirty="0" smtClean="0"/>
              <a:t> </a:t>
            </a:r>
            <a:r>
              <a:rPr lang="en-US" b="1" dirty="0" err="1" smtClean="0"/>
              <a:t>ligamenti</a:t>
            </a:r>
            <a:r>
              <a:rPr lang="en-US" b="1" dirty="0" smtClean="0"/>
              <a:t> </a:t>
            </a:r>
            <a:r>
              <a:rPr lang="en-US" b="1" dirty="0" err="1" smtClean="0"/>
              <a:t>kolena</a:t>
            </a:r>
            <a:r>
              <a:rPr lang="en-US" dirty="0" smtClean="0"/>
              <a:t> –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zadatak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suprostavljaju</a:t>
            </a:r>
            <a:r>
              <a:rPr lang="en-US" dirty="0" smtClean="0"/>
              <a:t> </a:t>
            </a:r>
            <a:r>
              <a:rPr lang="en-US" dirty="0" err="1" smtClean="0"/>
              <a:t>silama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teže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jedne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druge</a:t>
            </a:r>
            <a:r>
              <a:rPr lang="en-US" dirty="0" smtClean="0"/>
              <a:t> </a:t>
            </a:r>
            <a:r>
              <a:rPr lang="en-US" dirty="0" err="1" smtClean="0"/>
              <a:t>strane</a:t>
            </a:r>
            <a:r>
              <a:rPr lang="en-US" dirty="0" smtClean="0"/>
              <a:t> </a:t>
            </a:r>
            <a:r>
              <a:rPr lang="en-US" dirty="0" err="1" smtClean="0"/>
              <a:t>razdvoje</a:t>
            </a:r>
            <a:r>
              <a:rPr lang="en-US" dirty="0" smtClean="0"/>
              <a:t> </a:t>
            </a:r>
            <a:r>
              <a:rPr lang="en-US" dirty="0" err="1" smtClean="0"/>
              <a:t>kondile</a:t>
            </a:r>
            <a:r>
              <a:rPr lang="en-US" dirty="0" smtClean="0"/>
              <a:t> </a:t>
            </a:r>
            <a:r>
              <a:rPr lang="en-US" dirty="0" err="1" smtClean="0"/>
              <a:t>femura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tibije</a:t>
            </a:r>
            <a:r>
              <a:rPr lang="en-US" dirty="0" smtClean="0"/>
              <a:t>.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medijalnog</a:t>
            </a:r>
            <a:r>
              <a:rPr lang="en-US" dirty="0" smtClean="0"/>
              <a:t> </a:t>
            </a:r>
            <a:r>
              <a:rPr lang="en-US" dirty="0" err="1" smtClean="0"/>
              <a:t>kolateralnog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 </a:t>
            </a:r>
            <a:r>
              <a:rPr lang="en-US" dirty="0" err="1" smtClean="0"/>
              <a:t>javljaju</a:t>
            </a:r>
            <a:r>
              <a:rPr lang="en-US" dirty="0" smtClean="0"/>
              <a:t> se u tri </a:t>
            </a:r>
            <a:r>
              <a:rPr lang="en-US" dirty="0" err="1" smtClean="0"/>
              <a:t>stepena</a:t>
            </a:r>
            <a:r>
              <a:rPr lang="en-US" dirty="0" smtClean="0"/>
              <a:t> u </a:t>
            </a:r>
            <a:r>
              <a:rPr lang="en-US" dirty="0" err="1" smtClean="0"/>
              <a:t>zavisnosti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težine</a:t>
            </a:r>
            <a:r>
              <a:rPr lang="en-US" dirty="0" smtClean="0"/>
              <a:t> </a:t>
            </a:r>
            <a:r>
              <a:rPr lang="en-US" dirty="0" err="1" smtClean="0"/>
              <a:t>povređivanja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a) </a:t>
            </a:r>
            <a:r>
              <a:rPr lang="en-US" dirty="0" err="1" smtClean="0"/>
              <a:t>Prvi</a:t>
            </a:r>
            <a:r>
              <a:rPr lang="en-US" dirty="0" smtClean="0"/>
              <a:t> </a:t>
            </a:r>
            <a:r>
              <a:rPr lang="en-US" dirty="0" err="1" smtClean="0"/>
              <a:t>stepen</a:t>
            </a:r>
            <a:r>
              <a:rPr lang="en-US" dirty="0" smtClean="0"/>
              <a:t> – to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distenzione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(</a:t>
            </a:r>
            <a:r>
              <a:rPr lang="en-US" dirty="0" err="1" smtClean="0"/>
              <a:t>elongacione</a:t>
            </a:r>
            <a:r>
              <a:rPr lang="en-US" dirty="0" smtClean="0"/>
              <a:t> </a:t>
            </a:r>
            <a:r>
              <a:rPr lang="en-US" dirty="0" err="1" smtClean="0"/>
              <a:t>distorzije</a:t>
            </a:r>
            <a:r>
              <a:rPr lang="en-US" dirty="0" smtClean="0"/>
              <a:t>)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fudbalera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skijaša</a:t>
            </a:r>
            <a:r>
              <a:rPr lang="en-US" dirty="0" smtClean="0"/>
              <a:t>. </a:t>
            </a:r>
            <a:r>
              <a:rPr lang="en-US" dirty="0" err="1" smtClean="0"/>
              <a:t>Povreda</a:t>
            </a:r>
            <a:r>
              <a:rPr lang="en-US" dirty="0" smtClean="0"/>
              <a:t> je </a:t>
            </a:r>
            <a:r>
              <a:rPr lang="en-US" dirty="0" err="1" smtClean="0"/>
              <a:t>praćena</a:t>
            </a:r>
            <a:r>
              <a:rPr lang="en-US" dirty="0" smtClean="0"/>
              <a:t> </a:t>
            </a:r>
            <a:r>
              <a:rPr lang="en-US" dirty="0" err="1" smtClean="0"/>
              <a:t>oštrim</a:t>
            </a:r>
            <a:r>
              <a:rPr lang="en-US" dirty="0" smtClean="0"/>
              <a:t> </a:t>
            </a:r>
            <a:r>
              <a:rPr lang="en-US" dirty="0" err="1" smtClean="0"/>
              <a:t>bolom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sportista</a:t>
            </a:r>
            <a:r>
              <a:rPr lang="en-US" dirty="0" smtClean="0"/>
              <a:t> </a:t>
            </a:r>
            <a:r>
              <a:rPr lang="en-US" dirty="0" err="1" smtClean="0"/>
              <a:t>nastavlja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sportskom</a:t>
            </a:r>
            <a:r>
              <a:rPr lang="en-US" dirty="0" smtClean="0"/>
              <a:t> </a:t>
            </a:r>
            <a:r>
              <a:rPr lang="en-US" dirty="0" err="1" smtClean="0"/>
              <a:t>aktivnošću</a:t>
            </a:r>
            <a:r>
              <a:rPr lang="en-US" dirty="0" smtClean="0"/>
              <a:t>.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ovu</a:t>
            </a:r>
            <a:r>
              <a:rPr lang="en-US" dirty="0" smtClean="0"/>
              <a:t> </a:t>
            </a:r>
            <a:r>
              <a:rPr lang="en-US" dirty="0" err="1" smtClean="0"/>
              <a:t>povredu</a:t>
            </a:r>
            <a:r>
              <a:rPr lang="en-US" dirty="0" smtClean="0"/>
              <a:t> </a:t>
            </a:r>
            <a:r>
              <a:rPr lang="en-US" dirty="0" err="1" smtClean="0"/>
              <a:t>karakteristični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bolovi</a:t>
            </a:r>
            <a:r>
              <a:rPr lang="en-US" dirty="0" smtClean="0"/>
              <a:t> u </a:t>
            </a:r>
            <a:r>
              <a:rPr lang="en-US" dirty="0" err="1" smtClean="0"/>
              <a:t>toku</a:t>
            </a:r>
            <a:r>
              <a:rPr lang="en-US" dirty="0" smtClean="0"/>
              <a:t> </a:t>
            </a:r>
            <a:r>
              <a:rPr lang="en-US" dirty="0" err="1" smtClean="0"/>
              <a:t>noći</a:t>
            </a:r>
            <a:r>
              <a:rPr lang="en-US" dirty="0" smtClean="0"/>
              <a:t> 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sportista</a:t>
            </a:r>
            <a:r>
              <a:rPr lang="en-US" dirty="0" smtClean="0"/>
              <a:t> ne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spava</a:t>
            </a:r>
            <a:r>
              <a:rPr lang="en-US" dirty="0" smtClean="0"/>
              <a:t>, </a:t>
            </a:r>
            <a:r>
              <a:rPr lang="en-US" dirty="0" err="1" smtClean="0"/>
              <a:t>prisutnost</a:t>
            </a:r>
            <a:r>
              <a:rPr lang="en-US" dirty="0" smtClean="0"/>
              <a:t> </a:t>
            </a:r>
            <a:r>
              <a:rPr lang="en-US" dirty="0" err="1" smtClean="0"/>
              <a:t>palpatornog</a:t>
            </a:r>
            <a:r>
              <a:rPr lang="en-US" dirty="0" smtClean="0"/>
              <a:t> bola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kondilijarnim</a:t>
            </a:r>
            <a:r>
              <a:rPr lang="en-US" dirty="0" smtClean="0"/>
              <a:t> </a:t>
            </a:r>
            <a:r>
              <a:rPr lang="en-US" dirty="0" err="1" smtClean="0"/>
              <a:t>pripojima</a:t>
            </a:r>
            <a:r>
              <a:rPr lang="en-US" dirty="0" smtClean="0"/>
              <a:t> </a:t>
            </a:r>
            <a:r>
              <a:rPr lang="en-US" dirty="0" err="1" smtClean="0"/>
              <a:t>ligamenata</a:t>
            </a:r>
            <a:r>
              <a:rPr lang="en-US" dirty="0" smtClean="0"/>
              <a:t> (</a:t>
            </a:r>
            <a:r>
              <a:rPr lang="en-US" dirty="0" err="1" smtClean="0"/>
              <a:t>tkz</a:t>
            </a:r>
            <a:r>
              <a:rPr lang="en-US" dirty="0" smtClean="0"/>
              <a:t>. </a:t>
            </a:r>
            <a:r>
              <a:rPr lang="en-US" dirty="0" err="1" smtClean="0"/>
              <a:t>smučarska</a:t>
            </a:r>
            <a:r>
              <a:rPr lang="en-US" dirty="0" smtClean="0"/>
              <a:t> </a:t>
            </a:r>
            <a:r>
              <a:rPr lang="en-US" dirty="0" err="1" smtClean="0"/>
              <a:t>tačka</a:t>
            </a:r>
            <a:r>
              <a:rPr lang="en-US" dirty="0" smtClean="0"/>
              <a:t>) </a:t>
            </a:r>
            <a:r>
              <a:rPr lang="en-US" dirty="0" err="1" smtClean="0"/>
              <a:t>bolna</a:t>
            </a:r>
            <a:r>
              <a:rPr lang="en-US" dirty="0" smtClean="0"/>
              <a:t> </a:t>
            </a:r>
            <a:r>
              <a:rPr lang="en-US" dirty="0" err="1" smtClean="0"/>
              <a:t>osetljivost</a:t>
            </a:r>
            <a:r>
              <a:rPr lang="en-US" dirty="0" smtClean="0"/>
              <a:t> se </a:t>
            </a:r>
            <a:r>
              <a:rPr lang="en-US" dirty="0" err="1" smtClean="0"/>
              <a:t>pojačava</a:t>
            </a:r>
            <a:r>
              <a:rPr lang="en-US" dirty="0" smtClean="0"/>
              <a:t> </a:t>
            </a:r>
            <a:r>
              <a:rPr lang="en-US" dirty="0" err="1" smtClean="0"/>
              <a:t>usled</a:t>
            </a:r>
            <a:r>
              <a:rPr lang="en-US" dirty="0" smtClean="0"/>
              <a:t> </a:t>
            </a:r>
            <a:r>
              <a:rPr lang="en-US" dirty="0" err="1" smtClean="0"/>
              <a:t>forsirane</a:t>
            </a:r>
            <a:r>
              <a:rPr lang="en-US" dirty="0" smtClean="0"/>
              <a:t> </a:t>
            </a:r>
            <a:r>
              <a:rPr lang="en-US" dirty="0" err="1" smtClean="0"/>
              <a:t>abdukcije</a:t>
            </a:r>
            <a:r>
              <a:rPr lang="en-US" dirty="0" smtClean="0"/>
              <a:t> </a:t>
            </a:r>
            <a:r>
              <a:rPr lang="en-US" dirty="0" err="1" smtClean="0"/>
              <a:t>potkolenice</a:t>
            </a:r>
            <a:r>
              <a:rPr lang="en-US" dirty="0" smtClean="0"/>
              <a:t> a </a:t>
            </a:r>
            <a:r>
              <a:rPr lang="en-US" dirty="0" err="1" smtClean="0"/>
              <a:t>zglobni</a:t>
            </a:r>
            <a:r>
              <a:rPr lang="en-US" dirty="0" smtClean="0"/>
              <a:t> </a:t>
            </a:r>
            <a:r>
              <a:rPr lang="en-US" dirty="0" err="1" smtClean="0"/>
              <a:t>prostor</a:t>
            </a:r>
            <a:r>
              <a:rPr lang="en-US" dirty="0" smtClean="0"/>
              <a:t> je </a:t>
            </a:r>
            <a:r>
              <a:rPr lang="en-US" dirty="0" err="1" smtClean="0"/>
              <a:t>neosetljiv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znakova</a:t>
            </a:r>
            <a:r>
              <a:rPr lang="en-US" dirty="0" smtClean="0"/>
              <a:t> </a:t>
            </a:r>
            <a:r>
              <a:rPr lang="en-US" dirty="0" err="1" smtClean="0"/>
              <a:t>ligamentarne</a:t>
            </a:r>
            <a:r>
              <a:rPr lang="en-US" dirty="0" smtClean="0"/>
              <a:t> </a:t>
            </a:r>
            <a:r>
              <a:rPr lang="en-US" dirty="0" err="1" smtClean="0"/>
              <a:t>nestabilnosti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Kolateralni ligamenti kolena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Drugi</a:t>
            </a:r>
            <a:r>
              <a:rPr lang="en-US" dirty="0" smtClean="0"/>
              <a:t> </a:t>
            </a:r>
            <a:r>
              <a:rPr lang="en-US" dirty="0" err="1" smtClean="0"/>
              <a:t>stepen</a:t>
            </a:r>
            <a:r>
              <a:rPr lang="en-US" dirty="0" smtClean="0"/>
              <a:t> –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ovog</a:t>
            </a:r>
            <a:r>
              <a:rPr lang="en-US" dirty="0" smtClean="0"/>
              <a:t> </a:t>
            </a:r>
            <a:r>
              <a:rPr lang="en-US" dirty="0" err="1" smtClean="0"/>
              <a:t>stepena</a:t>
            </a:r>
            <a:r>
              <a:rPr lang="en-US" dirty="0" smtClean="0"/>
              <a:t> </a:t>
            </a:r>
            <a:r>
              <a:rPr lang="en-US" dirty="0" err="1" smtClean="0"/>
              <a:t>odlikuju</a:t>
            </a:r>
            <a:r>
              <a:rPr lang="en-US" dirty="0" smtClean="0"/>
              <a:t> se </a:t>
            </a:r>
            <a:r>
              <a:rPr lang="en-US" dirty="0" err="1" smtClean="0"/>
              <a:t>delimičnim</a:t>
            </a:r>
            <a:r>
              <a:rPr lang="en-US" dirty="0" smtClean="0"/>
              <a:t> </a:t>
            </a:r>
            <a:r>
              <a:rPr lang="en-US" dirty="0" err="1" smtClean="0"/>
              <a:t>rascepom</a:t>
            </a:r>
            <a:r>
              <a:rPr lang="en-US" dirty="0" smtClean="0"/>
              <a:t> </a:t>
            </a:r>
            <a:r>
              <a:rPr lang="en-US" dirty="0" err="1" smtClean="0"/>
              <a:t>ligamenata</a:t>
            </a:r>
            <a:r>
              <a:rPr lang="en-US" dirty="0" smtClean="0"/>
              <a:t> (</a:t>
            </a:r>
            <a:r>
              <a:rPr lang="en-US" dirty="0" err="1" smtClean="0"/>
              <a:t>laceraciona</a:t>
            </a:r>
            <a:r>
              <a:rPr lang="en-US" dirty="0" smtClean="0"/>
              <a:t> </a:t>
            </a:r>
            <a:r>
              <a:rPr lang="en-US" dirty="0" err="1" smtClean="0"/>
              <a:t>distorsia</a:t>
            </a:r>
            <a:r>
              <a:rPr lang="en-US" dirty="0" smtClean="0"/>
              <a:t>) </a:t>
            </a:r>
            <a:r>
              <a:rPr lang="en-US" dirty="0" err="1" smtClean="0"/>
              <a:t>javlja</a:t>
            </a:r>
            <a:r>
              <a:rPr lang="en-US" dirty="0" smtClean="0"/>
              <a:t> se </a:t>
            </a:r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medijalnom</a:t>
            </a:r>
            <a:r>
              <a:rPr lang="en-US" dirty="0" smtClean="0"/>
              <a:t> </a:t>
            </a:r>
            <a:r>
              <a:rPr lang="en-US" dirty="0" err="1" smtClean="0"/>
              <a:t>ligamentu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neposrednom</a:t>
            </a:r>
            <a:r>
              <a:rPr lang="en-US" dirty="0" smtClean="0"/>
              <a:t> </a:t>
            </a:r>
            <a:r>
              <a:rPr lang="en-US" dirty="0" err="1" smtClean="0"/>
              <a:t>pojavom</a:t>
            </a:r>
            <a:r>
              <a:rPr lang="en-US" dirty="0" smtClean="0"/>
              <a:t> </a:t>
            </a:r>
            <a:r>
              <a:rPr lang="en-US" dirty="0" err="1" smtClean="0"/>
              <a:t>otoka</a:t>
            </a:r>
            <a:r>
              <a:rPr lang="en-US" dirty="0" smtClean="0"/>
              <a:t>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prisutne</a:t>
            </a:r>
            <a:r>
              <a:rPr lang="en-US" dirty="0" smtClean="0"/>
              <a:t> </a:t>
            </a:r>
            <a:r>
              <a:rPr lang="en-US" dirty="0" err="1" smtClean="0"/>
              <a:t>hemoragije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Bolna</a:t>
            </a:r>
            <a:r>
              <a:rPr lang="en-US" dirty="0" smtClean="0"/>
              <a:t> </a:t>
            </a:r>
            <a:r>
              <a:rPr lang="en-US" dirty="0" err="1" smtClean="0"/>
              <a:t>osetljivost</a:t>
            </a:r>
            <a:r>
              <a:rPr lang="en-US" dirty="0" smtClean="0"/>
              <a:t> je </a:t>
            </a:r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jednom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ligamentarnih</a:t>
            </a:r>
            <a:r>
              <a:rPr lang="en-US" dirty="0" smtClean="0"/>
              <a:t> </a:t>
            </a:r>
            <a:r>
              <a:rPr lang="en-US" dirty="0" err="1" smtClean="0"/>
              <a:t>pripoja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se </a:t>
            </a:r>
            <a:r>
              <a:rPr lang="en-US" dirty="0" err="1" smtClean="0"/>
              <a:t>pojačava</a:t>
            </a:r>
            <a:r>
              <a:rPr lang="en-US" dirty="0" smtClean="0"/>
              <a:t> </a:t>
            </a:r>
            <a:r>
              <a:rPr lang="en-US" dirty="0" err="1" smtClean="0"/>
              <a:t>laterizacijom</a:t>
            </a:r>
            <a:r>
              <a:rPr lang="en-US" dirty="0" smtClean="0"/>
              <a:t> </a:t>
            </a:r>
            <a:r>
              <a:rPr lang="en-US" dirty="0" err="1" smtClean="0"/>
              <a:t>potkolenice</a:t>
            </a:r>
            <a:r>
              <a:rPr lang="en-US" dirty="0" smtClean="0"/>
              <a:t>, </a:t>
            </a:r>
            <a:r>
              <a:rPr lang="en-US" dirty="0" err="1" smtClean="0"/>
              <a:t>naročito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spoljnu</a:t>
            </a:r>
            <a:r>
              <a:rPr lang="en-US" dirty="0" smtClean="0"/>
              <a:t> </a:t>
            </a:r>
            <a:r>
              <a:rPr lang="en-US" dirty="0" err="1" smtClean="0"/>
              <a:t>rotaciju</a:t>
            </a:r>
            <a:r>
              <a:rPr lang="en-US" dirty="0" smtClean="0"/>
              <a:t> u </a:t>
            </a:r>
            <a:r>
              <a:rPr lang="en-US" dirty="0" err="1" smtClean="0"/>
              <a:t>lakoj</a:t>
            </a:r>
            <a:r>
              <a:rPr lang="en-US" dirty="0" smtClean="0"/>
              <a:t> </a:t>
            </a:r>
            <a:r>
              <a:rPr lang="en-US" dirty="0" err="1" smtClean="0"/>
              <a:t>fleksiji</a:t>
            </a:r>
            <a:r>
              <a:rPr lang="en-US" dirty="0" smtClean="0"/>
              <a:t>. </a:t>
            </a:r>
            <a:r>
              <a:rPr lang="en-US" dirty="0" err="1" smtClean="0"/>
              <a:t>Nekad</a:t>
            </a:r>
            <a:r>
              <a:rPr lang="en-US" dirty="0" smtClean="0"/>
              <a:t> je </a:t>
            </a:r>
            <a:r>
              <a:rPr lang="en-US" dirty="0" err="1" smtClean="0"/>
              <a:t>izražena</a:t>
            </a:r>
            <a:r>
              <a:rPr lang="en-US" dirty="0" smtClean="0"/>
              <a:t> </a:t>
            </a:r>
            <a:r>
              <a:rPr lang="en-US" dirty="0" err="1" smtClean="0"/>
              <a:t>lateralna</a:t>
            </a:r>
            <a:r>
              <a:rPr lang="en-US" dirty="0" smtClean="0"/>
              <a:t> </a:t>
            </a:r>
            <a:r>
              <a:rPr lang="en-US" dirty="0" err="1" smtClean="0"/>
              <a:t>nestabilnost</a:t>
            </a:r>
            <a:r>
              <a:rPr lang="en-US" dirty="0" smtClean="0"/>
              <a:t> </a:t>
            </a:r>
            <a:r>
              <a:rPr lang="en-US" dirty="0" err="1" smtClean="0"/>
              <a:t>lakšeg</a:t>
            </a:r>
            <a:r>
              <a:rPr lang="en-US" dirty="0" smtClean="0"/>
              <a:t> </a:t>
            </a:r>
            <a:r>
              <a:rPr lang="en-US" dirty="0" err="1" smtClean="0"/>
              <a:t>stepena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ne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ekstenzije</a:t>
            </a:r>
            <a:r>
              <a:rPr lang="en-US" dirty="0" smtClean="0"/>
              <a:t> </a:t>
            </a:r>
            <a:r>
              <a:rPr lang="en-US" dirty="0" err="1" smtClean="0"/>
              <a:t>već</a:t>
            </a:r>
            <a:r>
              <a:rPr lang="en-US" dirty="0" smtClean="0"/>
              <a:t> </a:t>
            </a:r>
            <a:r>
              <a:rPr lang="en-US" dirty="0" err="1" smtClean="0"/>
              <a:t>fleksije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10. </a:t>
            </a:r>
            <a:r>
              <a:rPr lang="en-US" dirty="0" err="1" smtClean="0"/>
              <a:t>stepeni</a:t>
            </a:r>
            <a:r>
              <a:rPr lang="en-US" dirty="0" smtClean="0"/>
              <a:t> </a:t>
            </a:r>
            <a:r>
              <a:rPr lang="en-US" dirty="0" err="1" smtClean="0"/>
              <a:t>jer</a:t>
            </a:r>
            <a:r>
              <a:rPr lang="en-US" dirty="0" smtClean="0"/>
              <a:t> </a:t>
            </a:r>
            <a:r>
              <a:rPr lang="en-US" dirty="0" err="1" smtClean="0"/>
              <a:t>tada</a:t>
            </a:r>
            <a:r>
              <a:rPr lang="en-US" dirty="0" smtClean="0"/>
              <a:t> </a:t>
            </a:r>
            <a:r>
              <a:rPr lang="en-US" dirty="0" err="1" smtClean="0"/>
              <a:t>dolazi</a:t>
            </a:r>
            <a:r>
              <a:rPr lang="en-US" dirty="0" smtClean="0"/>
              <a:t> do </a:t>
            </a:r>
            <a:r>
              <a:rPr lang="en-US" dirty="0" err="1" smtClean="0"/>
              <a:t>relaksacije</a:t>
            </a:r>
            <a:r>
              <a:rPr lang="en-US" dirty="0" smtClean="0"/>
              <a:t> </a:t>
            </a:r>
            <a:r>
              <a:rPr lang="en-US" dirty="0" err="1" smtClean="0"/>
              <a:t>prednjeg</a:t>
            </a:r>
            <a:r>
              <a:rPr lang="en-US" dirty="0" smtClean="0"/>
              <a:t> </a:t>
            </a:r>
            <a:r>
              <a:rPr lang="en-US" dirty="0" err="1" smtClean="0"/>
              <a:t>ukrštenog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c) </a:t>
            </a:r>
            <a:r>
              <a:rPr lang="en-US" dirty="0" err="1" smtClean="0"/>
              <a:t>Treći</a:t>
            </a:r>
            <a:r>
              <a:rPr lang="en-US" dirty="0" smtClean="0"/>
              <a:t> </a:t>
            </a:r>
            <a:r>
              <a:rPr lang="en-US" dirty="0" err="1" smtClean="0"/>
              <a:t>stepen</a:t>
            </a:r>
            <a:r>
              <a:rPr lang="en-US" dirty="0" smtClean="0"/>
              <a:t> –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ovog</a:t>
            </a:r>
            <a:r>
              <a:rPr lang="en-US" dirty="0" smtClean="0"/>
              <a:t> </a:t>
            </a:r>
            <a:r>
              <a:rPr lang="en-US" dirty="0" err="1" smtClean="0"/>
              <a:t>stepena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najteže</a:t>
            </a:r>
            <a:r>
              <a:rPr lang="en-US" dirty="0" smtClean="0"/>
              <a:t> to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rupturacione</a:t>
            </a:r>
            <a:r>
              <a:rPr lang="en-US" dirty="0" smtClean="0"/>
              <a:t> </a:t>
            </a:r>
            <a:r>
              <a:rPr lang="en-US" dirty="0" err="1" smtClean="0"/>
              <a:t>distorsie</a:t>
            </a:r>
            <a:r>
              <a:rPr lang="en-US" dirty="0" smtClean="0"/>
              <a:t>. U </a:t>
            </a:r>
            <a:r>
              <a:rPr lang="en-US" dirty="0" err="1" smtClean="0"/>
              <a:t>trenutku</a:t>
            </a:r>
            <a:r>
              <a:rPr lang="en-US" dirty="0" smtClean="0"/>
              <a:t> </a:t>
            </a:r>
            <a:r>
              <a:rPr lang="en-US" dirty="0" err="1" smtClean="0"/>
              <a:t>povređivanja</a:t>
            </a:r>
            <a:r>
              <a:rPr lang="en-US" dirty="0" smtClean="0"/>
              <a:t> </a:t>
            </a:r>
            <a:r>
              <a:rPr lang="en-US" dirty="0" err="1" smtClean="0"/>
              <a:t>sportista</a:t>
            </a:r>
            <a:r>
              <a:rPr lang="en-US" dirty="0" smtClean="0"/>
              <a:t> </a:t>
            </a:r>
            <a:r>
              <a:rPr lang="en-US" dirty="0" err="1" smtClean="0"/>
              <a:t>oseti</a:t>
            </a:r>
            <a:r>
              <a:rPr lang="en-US" dirty="0" smtClean="0"/>
              <a:t> </a:t>
            </a:r>
            <a:r>
              <a:rPr lang="en-US" dirty="0" err="1" smtClean="0"/>
              <a:t>žestok</a:t>
            </a:r>
            <a:r>
              <a:rPr lang="en-US" dirty="0" smtClean="0"/>
              <a:t> </a:t>
            </a:r>
            <a:r>
              <a:rPr lang="en-US" dirty="0" err="1" smtClean="0"/>
              <a:t>bol</a:t>
            </a:r>
            <a:r>
              <a:rPr lang="en-US" dirty="0" smtClean="0"/>
              <a:t>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 smtClean="0"/>
              <a:t>utisak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je </a:t>
            </a:r>
            <a:r>
              <a:rPr lang="en-US" b="1" dirty="0" err="1" smtClean="0"/>
              <a:t>išč</a:t>
            </a:r>
            <a:r>
              <a:rPr lang="sr-Latn-RS" b="1" dirty="0" smtClean="0"/>
              <a:t>a</a:t>
            </a:r>
            <a:r>
              <a:rPr lang="en-US" b="1" dirty="0" err="1" smtClean="0"/>
              <a:t>šeno</a:t>
            </a:r>
            <a:r>
              <a:rPr lang="en-US" b="1" dirty="0" smtClean="0"/>
              <a:t> </a:t>
            </a:r>
            <a:r>
              <a:rPr lang="en-US" b="1" dirty="0" err="1" smtClean="0"/>
              <a:t>koleno</a:t>
            </a:r>
            <a:r>
              <a:rPr lang="en-US" dirty="0" smtClean="0"/>
              <a:t>.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pokušaju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nastavi</a:t>
            </a:r>
            <a:r>
              <a:rPr lang="en-US" dirty="0" smtClean="0"/>
              <a:t> </a:t>
            </a:r>
            <a:r>
              <a:rPr lang="en-US" dirty="0" err="1" smtClean="0"/>
              <a:t>sportsku</a:t>
            </a:r>
            <a:r>
              <a:rPr lang="en-US" dirty="0" smtClean="0"/>
              <a:t> </a:t>
            </a:r>
            <a:r>
              <a:rPr lang="en-US" dirty="0" err="1" smtClean="0"/>
              <a:t>aktivnost</a:t>
            </a:r>
            <a:r>
              <a:rPr lang="en-US" dirty="0" smtClean="0"/>
              <a:t> </a:t>
            </a:r>
            <a:r>
              <a:rPr lang="en-US" dirty="0" err="1" smtClean="0"/>
              <a:t>sportista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osećaj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mu </a:t>
            </a:r>
            <a:r>
              <a:rPr lang="en-US" dirty="0" err="1" smtClean="0"/>
              <a:t>potkolenica</a:t>
            </a:r>
            <a:r>
              <a:rPr lang="en-US" dirty="0" smtClean="0"/>
              <a:t> </a:t>
            </a:r>
            <a:r>
              <a:rPr lang="en-US" dirty="0" err="1" smtClean="0"/>
              <a:t>skliznuti</a:t>
            </a:r>
            <a:r>
              <a:rPr lang="en-US" dirty="0" smtClean="0"/>
              <a:t> </a:t>
            </a:r>
            <a:r>
              <a:rPr lang="en-US" dirty="0" err="1" smtClean="0"/>
              <a:t>ispod</a:t>
            </a:r>
            <a:r>
              <a:rPr lang="en-US" dirty="0" smtClean="0"/>
              <a:t> </a:t>
            </a:r>
            <a:r>
              <a:rPr lang="en-US" dirty="0" err="1" smtClean="0"/>
              <a:t>femura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unutrašnjem</a:t>
            </a:r>
            <a:r>
              <a:rPr lang="en-US" dirty="0" smtClean="0"/>
              <a:t> </a:t>
            </a:r>
            <a:r>
              <a:rPr lang="en-US" dirty="0" err="1" smtClean="0"/>
              <a:t>delu</a:t>
            </a:r>
            <a:r>
              <a:rPr lang="en-US" dirty="0" smtClean="0"/>
              <a:t>. </a:t>
            </a:r>
            <a:r>
              <a:rPr lang="en-US" dirty="0" err="1" smtClean="0"/>
              <a:t>Pojavljuje</a:t>
            </a:r>
            <a:r>
              <a:rPr lang="en-US" dirty="0" smtClean="0"/>
              <a:t> se </a:t>
            </a:r>
            <a:r>
              <a:rPr lang="en-US" dirty="0" err="1" smtClean="0"/>
              <a:t>otok</a:t>
            </a:r>
            <a:r>
              <a:rPr lang="en-US" dirty="0" smtClean="0"/>
              <a:t> (</a:t>
            </a:r>
            <a:r>
              <a:rPr lang="en-US" dirty="0" err="1" smtClean="0"/>
              <a:t>hematros</a:t>
            </a:r>
            <a:r>
              <a:rPr lang="en-US" dirty="0" smtClean="0"/>
              <a:t>), </a:t>
            </a:r>
            <a:r>
              <a:rPr lang="en-US" dirty="0" err="1" smtClean="0"/>
              <a:t>izražena</a:t>
            </a:r>
            <a:r>
              <a:rPr lang="en-US" dirty="0" smtClean="0"/>
              <a:t> </a:t>
            </a:r>
            <a:r>
              <a:rPr lang="en-US" dirty="0" err="1" smtClean="0"/>
              <a:t>palpatorna</a:t>
            </a:r>
            <a:r>
              <a:rPr lang="en-US" dirty="0" smtClean="0"/>
              <a:t> </a:t>
            </a:r>
            <a:r>
              <a:rPr lang="en-US" dirty="0" err="1" smtClean="0"/>
              <a:t>bolna</a:t>
            </a:r>
            <a:r>
              <a:rPr lang="en-US" dirty="0" smtClean="0"/>
              <a:t> </a:t>
            </a:r>
            <a:r>
              <a:rPr lang="en-US" dirty="0" err="1" smtClean="0"/>
              <a:t>osetljivost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gornjem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donjem</a:t>
            </a:r>
            <a:r>
              <a:rPr lang="en-US" dirty="0" smtClean="0"/>
              <a:t> </a:t>
            </a:r>
            <a:r>
              <a:rPr lang="en-US" dirty="0" err="1" smtClean="0"/>
              <a:t>pripoju</a:t>
            </a:r>
            <a:r>
              <a:rPr lang="en-US" dirty="0" smtClean="0"/>
              <a:t>, a </a:t>
            </a:r>
            <a:r>
              <a:rPr lang="en-US" dirty="0" err="1" smtClean="0"/>
              <a:t>nekad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duž</a:t>
            </a:r>
            <a:r>
              <a:rPr lang="en-US" dirty="0" smtClean="0"/>
              <a:t> </a:t>
            </a:r>
            <a:r>
              <a:rPr lang="en-US" dirty="0" err="1" smtClean="0"/>
              <a:t>celog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.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potpunog</a:t>
            </a:r>
            <a:r>
              <a:rPr lang="en-US" dirty="0" smtClean="0"/>
              <a:t> </a:t>
            </a:r>
            <a:r>
              <a:rPr lang="en-US" dirty="0" err="1" smtClean="0"/>
              <a:t>prekida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 </a:t>
            </a:r>
            <a:r>
              <a:rPr lang="en-US" dirty="0" err="1" smtClean="0"/>
              <a:t>nema</a:t>
            </a:r>
            <a:r>
              <a:rPr lang="en-US" dirty="0" smtClean="0"/>
              <a:t> </a:t>
            </a:r>
            <a:r>
              <a:rPr lang="en-US" dirty="0" err="1" smtClean="0"/>
              <a:t>refleksnog</a:t>
            </a:r>
            <a:r>
              <a:rPr lang="en-US" dirty="0" smtClean="0"/>
              <a:t> </a:t>
            </a:r>
            <a:r>
              <a:rPr lang="en-US" dirty="0" err="1" smtClean="0"/>
              <a:t>spazma</a:t>
            </a:r>
            <a:r>
              <a:rPr lang="en-US" dirty="0" smtClean="0"/>
              <a:t>, a </a:t>
            </a:r>
            <a:r>
              <a:rPr lang="en-US" dirty="0" err="1" smtClean="0"/>
              <a:t>bol</a:t>
            </a:r>
            <a:r>
              <a:rPr lang="en-US" dirty="0" smtClean="0"/>
              <a:t> se </a:t>
            </a:r>
            <a:r>
              <a:rPr lang="en-US" dirty="0" err="1" smtClean="0"/>
              <a:t>pojačava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pokušaj</a:t>
            </a:r>
            <a:r>
              <a:rPr lang="en-US" dirty="0" smtClean="0"/>
              <a:t> </a:t>
            </a:r>
            <a:r>
              <a:rPr lang="en-US" dirty="0" err="1" smtClean="0"/>
              <a:t>lateralizacije</a:t>
            </a:r>
            <a:r>
              <a:rPr lang="en-US" dirty="0" smtClean="0"/>
              <a:t> </a:t>
            </a:r>
            <a:r>
              <a:rPr lang="en-US" dirty="0" err="1" smtClean="0"/>
              <a:t>potkolenice</a:t>
            </a:r>
            <a:r>
              <a:rPr lang="en-US" dirty="0" smtClean="0"/>
              <a:t>.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Kolateralni ligamenti kolena</a:t>
            </a:r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nekih</a:t>
            </a:r>
            <a:r>
              <a:rPr lang="en-US" dirty="0" smtClean="0"/>
              <a:t> </a:t>
            </a:r>
            <a:r>
              <a:rPr lang="en-US" dirty="0" err="1" smtClean="0"/>
              <a:t>autora</a:t>
            </a:r>
            <a:r>
              <a:rPr lang="en-US" dirty="0" smtClean="0"/>
              <a:t> </a:t>
            </a:r>
            <a:r>
              <a:rPr lang="en-US" dirty="0" err="1" smtClean="0"/>
              <a:t>srećemo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četvrti</a:t>
            </a:r>
            <a:r>
              <a:rPr lang="en-US" dirty="0" smtClean="0"/>
              <a:t> </a:t>
            </a:r>
            <a:r>
              <a:rPr lang="en-US" dirty="0" err="1" smtClean="0"/>
              <a:t>stepen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ligamenata</a:t>
            </a:r>
            <a:r>
              <a:rPr lang="en-US" dirty="0" smtClean="0"/>
              <a:t> </a:t>
            </a:r>
            <a:r>
              <a:rPr lang="en-US" dirty="0" err="1" smtClean="0"/>
              <a:t>gde</a:t>
            </a:r>
            <a:r>
              <a:rPr lang="en-US" dirty="0" smtClean="0"/>
              <a:t> pored </a:t>
            </a:r>
            <a:r>
              <a:rPr lang="en-US" b="1" dirty="0" err="1" smtClean="0"/>
              <a:t>povrede</a:t>
            </a:r>
            <a:r>
              <a:rPr lang="en-US" b="1" dirty="0" smtClean="0"/>
              <a:t> </a:t>
            </a:r>
            <a:r>
              <a:rPr lang="en-US" b="1" dirty="0" err="1" smtClean="0"/>
              <a:t>kolateralnog</a:t>
            </a:r>
            <a:r>
              <a:rPr lang="en-US" b="1" dirty="0" smtClean="0"/>
              <a:t> </a:t>
            </a:r>
            <a:r>
              <a:rPr lang="en-US" b="1" dirty="0" err="1" smtClean="0"/>
              <a:t>ligamenta</a:t>
            </a:r>
            <a:r>
              <a:rPr lang="sr-Latn-RS" b="1" dirty="0" smtClean="0"/>
              <a:t> </a:t>
            </a:r>
            <a:r>
              <a:rPr lang="en-US" dirty="0" err="1" smtClean="0"/>
              <a:t>dolazi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do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prednjeg</a:t>
            </a:r>
            <a:r>
              <a:rPr lang="en-US" dirty="0" smtClean="0"/>
              <a:t> </a:t>
            </a:r>
            <a:r>
              <a:rPr lang="en-US" dirty="0" err="1" smtClean="0"/>
              <a:t>ukrštenog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. </a:t>
            </a:r>
            <a:r>
              <a:rPr lang="en-US" dirty="0" err="1" smtClean="0"/>
              <a:t>Javlja</a:t>
            </a:r>
            <a:r>
              <a:rPr lang="en-US" dirty="0" smtClean="0"/>
              <a:t> se </a:t>
            </a:r>
            <a:r>
              <a:rPr lang="en-US" dirty="0" err="1" smtClean="0"/>
              <a:t>odmah</a:t>
            </a:r>
            <a:r>
              <a:rPr lang="en-US" dirty="0" smtClean="0"/>
              <a:t> </a:t>
            </a:r>
            <a:r>
              <a:rPr lang="en-US" dirty="0" err="1" smtClean="0"/>
              <a:t>otok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krvni</a:t>
            </a:r>
            <a:r>
              <a:rPr lang="en-US" dirty="0" smtClean="0"/>
              <a:t> </a:t>
            </a:r>
            <a:r>
              <a:rPr lang="en-US" dirty="0" err="1" smtClean="0"/>
              <a:t>izliv</a:t>
            </a:r>
            <a:r>
              <a:rPr lang="en-US" dirty="0" smtClean="0"/>
              <a:t>,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znaci</a:t>
            </a:r>
            <a:r>
              <a:rPr lang="en-US" dirty="0" smtClean="0"/>
              <a:t> </a:t>
            </a:r>
            <a:r>
              <a:rPr lang="en-US" dirty="0" err="1" smtClean="0"/>
              <a:t>lateralne</a:t>
            </a:r>
            <a:r>
              <a:rPr lang="en-US" dirty="0" smtClean="0"/>
              <a:t> </a:t>
            </a:r>
            <a:r>
              <a:rPr lang="en-US" dirty="0" err="1" smtClean="0"/>
              <a:t>nestabilnosti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punoj</a:t>
            </a:r>
            <a:r>
              <a:rPr lang="en-US" dirty="0" smtClean="0"/>
              <a:t> </a:t>
            </a:r>
            <a:r>
              <a:rPr lang="en-US" dirty="0" err="1" smtClean="0"/>
              <a:t>ekstenziji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Kolateralni ligamenti kolena</a:t>
            </a:r>
            <a:endParaRPr lang="en-US" dirty="0"/>
          </a:p>
        </p:txBody>
      </p:sp>
      <p:pic>
        <p:nvPicPr>
          <p:cNvPr id="5" name="Picture 4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572000"/>
            <a:ext cx="2390775" cy="1914525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Ukršeni ligamenti kolena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err="1" smtClean="0"/>
              <a:t>Ukršteni</a:t>
            </a:r>
            <a:r>
              <a:rPr lang="sr-Latn-RS" b="1" dirty="0" smtClean="0"/>
              <a:t> </a:t>
            </a:r>
            <a:r>
              <a:rPr lang="en-US" b="1" dirty="0" err="1" smtClean="0"/>
              <a:t>ligamenti</a:t>
            </a:r>
            <a:r>
              <a:rPr lang="sr-Latn-RS" b="1" dirty="0" smtClean="0"/>
              <a:t> </a:t>
            </a:r>
            <a:r>
              <a:rPr lang="en-US" b="1" dirty="0" err="1" smtClean="0"/>
              <a:t>kolena</a:t>
            </a:r>
            <a:r>
              <a:rPr lang="en-US" dirty="0" smtClean="0"/>
              <a:t> – </a:t>
            </a:r>
            <a:r>
              <a:rPr lang="en-US" dirty="0" err="1" smtClean="0"/>
              <a:t>direk</a:t>
            </a:r>
            <a:r>
              <a:rPr lang="sr-Latn-RS" dirty="0" smtClean="0"/>
              <a:t>t</a:t>
            </a:r>
            <a:r>
              <a:rPr lang="en-US" dirty="0" smtClean="0"/>
              <a:t>no se </a:t>
            </a:r>
            <a:r>
              <a:rPr lang="en-US" dirty="0" err="1" smtClean="0"/>
              <a:t>suprostavljaju</a:t>
            </a:r>
            <a:r>
              <a:rPr lang="sr-Latn-RS" dirty="0" smtClean="0"/>
              <a:t> </a:t>
            </a:r>
            <a:r>
              <a:rPr lang="en-US" dirty="0" err="1" smtClean="0"/>
              <a:t>silama</a:t>
            </a:r>
            <a:r>
              <a:rPr lang="sr-Latn-RS" dirty="0" smtClean="0"/>
              <a:t> </a:t>
            </a:r>
            <a:r>
              <a:rPr lang="en-US" dirty="0" err="1" smtClean="0"/>
              <a:t>koje</a:t>
            </a:r>
            <a:r>
              <a:rPr lang="sr-Latn-RS" dirty="0" smtClean="0"/>
              <a:t> </a:t>
            </a:r>
            <a:r>
              <a:rPr lang="en-US" dirty="0" err="1" smtClean="0"/>
              <a:t>nastoje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razdvoje</a:t>
            </a:r>
            <a:r>
              <a:rPr lang="sr-Latn-RS" dirty="0" smtClean="0"/>
              <a:t> </a:t>
            </a:r>
            <a:r>
              <a:rPr lang="en-US" dirty="0" err="1" smtClean="0"/>
              <a:t>zglobne</a:t>
            </a:r>
            <a:r>
              <a:rPr lang="en-US" dirty="0" smtClean="0"/>
              <a:t> </a:t>
            </a:r>
            <a:r>
              <a:rPr lang="en-US" dirty="0" err="1" smtClean="0"/>
              <a:t>površine</a:t>
            </a:r>
            <a:r>
              <a:rPr lang="en-US" dirty="0" smtClean="0"/>
              <a:t> </a:t>
            </a:r>
            <a:r>
              <a:rPr lang="en-US" dirty="0" err="1" smtClean="0"/>
              <a:t>femura</a:t>
            </a:r>
            <a:r>
              <a:rPr lang="sr-Latn-RS" dirty="0" smtClean="0"/>
              <a:t> </a:t>
            </a:r>
            <a:r>
              <a:rPr lang="en-US" dirty="0" err="1" smtClean="0"/>
              <a:t>ili</a:t>
            </a:r>
            <a:r>
              <a:rPr lang="sr-Latn-RS" dirty="0" smtClean="0"/>
              <a:t> </a:t>
            </a:r>
            <a:r>
              <a:rPr lang="en-US" dirty="0" err="1" smtClean="0"/>
              <a:t>pomere</a:t>
            </a:r>
            <a:r>
              <a:rPr lang="sr-Latn-RS" dirty="0" smtClean="0"/>
              <a:t> </a:t>
            </a:r>
            <a:r>
              <a:rPr lang="en-US" dirty="0" err="1" smtClean="0"/>
              <a:t>tibiju</a:t>
            </a:r>
            <a:r>
              <a:rPr lang="sr-Latn-RS" dirty="0" smtClean="0"/>
              <a:t> </a:t>
            </a:r>
            <a:r>
              <a:rPr lang="en-US" dirty="0" err="1" smtClean="0"/>
              <a:t>ispod</a:t>
            </a:r>
            <a:r>
              <a:rPr lang="sr-Latn-RS" dirty="0" smtClean="0"/>
              <a:t> </a:t>
            </a:r>
            <a:r>
              <a:rPr lang="en-US" dirty="0" err="1" smtClean="0"/>
              <a:t>femura</a:t>
            </a:r>
            <a:r>
              <a:rPr lang="sr-Latn-RS" dirty="0" smtClean="0"/>
              <a:t> </a:t>
            </a:r>
            <a:r>
              <a:rPr lang="en-US" dirty="0" err="1" smtClean="0"/>
              <a:t>napred</a:t>
            </a:r>
            <a:r>
              <a:rPr lang="sr-Latn-RS" dirty="0" smtClean="0"/>
              <a:t> </a:t>
            </a:r>
            <a:r>
              <a:rPr lang="en-US" dirty="0" err="1" smtClean="0"/>
              <a:t>ili</a:t>
            </a:r>
            <a:r>
              <a:rPr lang="sr-Latn-RS" dirty="0" smtClean="0"/>
              <a:t> </a:t>
            </a:r>
            <a:r>
              <a:rPr lang="en-US" dirty="0" err="1" smtClean="0"/>
              <a:t>pozadi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en-US" b="1" dirty="0" err="1" smtClean="0"/>
              <a:t>Prednji</a:t>
            </a:r>
            <a:r>
              <a:rPr lang="sr-Latn-RS" b="1" dirty="0" smtClean="0"/>
              <a:t> </a:t>
            </a:r>
            <a:r>
              <a:rPr lang="en-US" b="1" dirty="0" err="1" smtClean="0"/>
              <a:t>ukršteni</a:t>
            </a:r>
            <a:r>
              <a:rPr lang="en-US" b="1" dirty="0" smtClean="0"/>
              <a:t> ligament </a:t>
            </a:r>
            <a:r>
              <a:rPr lang="en-US" dirty="0" smtClean="0"/>
              <a:t>– (</a:t>
            </a:r>
            <a:r>
              <a:rPr lang="en-US" dirty="0" err="1" smtClean="0"/>
              <a:t>ligamentum</a:t>
            </a:r>
            <a:r>
              <a:rPr lang="sr-Latn-RS" dirty="0" smtClean="0"/>
              <a:t> </a:t>
            </a:r>
            <a:r>
              <a:rPr lang="en-US" dirty="0" err="1" smtClean="0"/>
              <a:t>cruciatum</a:t>
            </a:r>
            <a:r>
              <a:rPr lang="en-US" dirty="0" smtClean="0"/>
              <a:t> anterior) dug je </a:t>
            </a:r>
            <a:r>
              <a:rPr lang="en-US" dirty="0" err="1" smtClean="0"/>
              <a:t>oko</a:t>
            </a:r>
            <a:r>
              <a:rPr lang="en-US" dirty="0" smtClean="0"/>
              <a:t> 4 cm </a:t>
            </a:r>
            <a:r>
              <a:rPr lang="en-US" dirty="0" err="1" smtClean="0"/>
              <a:t>izategnut</a:t>
            </a:r>
            <a:r>
              <a:rPr lang="en-US" dirty="0" smtClean="0"/>
              <a:t> je u </a:t>
            </a:r>
            <a:r>
              <a:rPr lang="en-US" dirty="0" err="1" smtClean="0"/>
              <a:t>punoj</a:t>
            </a:r>
            <a:r>
              <a:rPr lang="sr-Latn-RS" dirty="0" smtClean="0"/>
              <a:t> </a:t>
            </a:r>
            <a:r>
              <a:rPr lang="en-US" dirty="0" err="1" smtClean="0"/>
              <a:t>ekstenziji</a:t>
            </a:r>
            <a:r>
              <a:rPr lang="sr-Latn-RS" dirty="0" smtClean="0"/>
              <a:t> </a:t>
            </a:r>
            <a:r>
              <a:rPr lang="en-US" dirty="0" err="1" smtClean="0"/>
              <a:t>pri</a:t>
            </a:r>
            <a:r>
              <a:rPr lang="sr-Latn-RS" dirty="0" smtClean="0"/>
              <a:t> </a:t>
            </a:r>
            <a:r>
              <a:rPr lang="en-US" dirty="0" err="1" smtClean="0"/>
              <a:t>fleksiji</a:t>
            </a:r>
            <a:r>
              <a:rPr lang="sr-Latn-R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 20 do 50 </a:t>
            </a:r>
            <a:r>
              <a:rPr lang="en-US" dirty="0" err="1" smtClean="0"/>
              <a:t>stepeni</a:t>
            </a:r>
            <a:r>
              <a:rPr lang="en-US" dirty="0" smtClean="0"/>
              <a:t>. </a:t>
            </a:r>
            <a:r>
              <a:rPr lang="en-US" dirty="0" err="1" smtClean="0"/>
              <a:t>Najčešće</a:t>
            </a:r>
            <a:r>
              <a:rPr lang="en-US" dirty="0" smtClean="0"/>
              <a:t> se</a:t>
            </a:r>
            <a:r>
              <a:rPr lang="sr-Latn-RS" dirty="0" smtClean="0"/>
              <a:t> </a:t>
            </a:r>
            <a:r>
              <a:rPr lang="en-US" dirty="0" err="1" smtClean="0"/>
              <a:t>povređuje</a:t>
            </a:r>
            <a:r>
              <a:rPr lang="sr-Latn-RS" dirty="0" smtClean="0"/>
              <a:t> </a:t>
            </a:r>
            <a:r>
              <a:rPr lang="en-US" dirty="0" err="1" smtClean="0"/>
              <a:t>sa</a:t>
            </a:r>
            <a:r>
              <a:rPr lang="sr-Latn-RS" dirty="0" smtClean="0"/>
              <a:t> </a:t>
            </a:r>
            <a:r>
              <a:rPr lang="en-US" dirty="0" err="1" smtClean="0"/>
              <a:t>medijalnim</a:t>
            </a:r>
            <a:r>
              <a:rPr lang="sr-Latn-RS" dirty="0" smtClean="0"/>
              <a:t> </a:t>
            </a:r>
            <a:r>
              <a:rPr lang="en-US" dirty="0" err="1" smtClean="0"/>
              <a:t>kolateralnim</a:t>
            </a:r>
            <a:r>
              <a:rPr lang="sr-Latn-RS" dirty="0" smtClean="0"/>
              <a:t> </a:t>
            </a:r>
            <a:r>
              <a:rPr lang="en-US" dirty="0" err="1" smtClean="0"/>
              <a:t>ligamentom</a:t>
            </a:r>
            <a:r>
              <a:rPr lang="sr-Latn-R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to </a:t>
            </a:r>
            <a:r>
              <a:rPr lang="en-US" dirty="0" err="1" smtClean="0"/>
              <a:t>najčešće</a:t>
            </a:r>
            <a:r>
              <a:rPr lang="en-US" dirty="0" smtClean="0"/>
              <a:t> u </a:t>
            </a:r>
            <a:r>
              <a:rPr lang="en-US" dirty="0" err="1" smtClean="0"/>
              <a:t>abdukciji</a:t>
            </a:r>
            <a:r>
              <a:rPr lang="en-US" dirty="0" smtClean="0"/>
              <a:t>, </a:t>
            </a:r>
            <a:r>
              <a:rPr lang="en-US" dirty="0" err="1" smtClean="0"/>
              <a:t>hiperekstenziji</a:t>
            </a:r>
            <a:r>
              <a:rPr lang="en-US" dirty="0" smtClean="0"/>
              <a:t>, </a:t>
            </a:r>
            <a:r>
              <a:rPr lang="en-US" dirty="0" err="1" smtClean="0"/>
              <a:t>hiperfleksiji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sr-Latn-RS" dirty="0" smtClean="0"/>
              <a:t> </a:t>
            </a:r>
            <a:r>
              <a:rPr lang="en-US" dirty="0" err="1" smtClean="0"/>
              <a:t>spoljašnjoj</a:t>
            </a:r>
            <a:r>
              <a:rPr lang="sr-Latn-RS" dirty="0" smtClean="0"/>
              <a:t> </a:t>
            </a:r>
            <a:r>
              <a:rPr lang="en-US" dirty="0" err="1" smtClean="0"/>
              <a:t>rotaciji</a:t>
            </a:r>
            <a:r>
              <a:rPr lang="en-US" dirty="0" smtClean="0"/>
              <a:t>. </a:t>
            </a:r>
            <a:r>
              <a:rPr lang="en-US" dirty="0" err="1" smtClean="0"/>
              <a:t>Prednja</a:t>
            </a:r>
            <a:r>
              <a:rPr lang="sr-Latn-RS" dirty="0" smtClean="0"/>
              <a:t> </a:t>
            </a:r>
            <a:r>
              <a:rPr lang="en-US" dirty="0" err="1" smtClean="0"/>
              <a:t>ukrštena</a:t>
            </a:r>
            <a:r>
              <a:rPr lang="sr-Latn-RS" dirty="0" smtClean="0"/>
              <a:t> </a:t>
            </a:r>
            <a:r>
              <a:rPr lang="en-US" dirty="0" err="1" smtClean="0"/>
              <a:t>veza</a:t>
            </a:r>
            <a:r>
              <a:rPr lang="en-US" dirty="0" smtClean="0"/>
              <a:t> se </a:t>
            </a:r>
            <a:r>
              <a:rPr lang="en-US" dirty="0" err="1" smtClean="0"/>
              <a:t>često</a:t>
            </a:r>
            <a:r>
              <a:rPr lang="sr-Latn-RS" dirty="0" smtClean="0"/>
              <a:t> </a:t>
            </a:r>
            <a:r>
              <a:rPr lang="en-US" dirty="0" err="1" smtClean="0"/>
              <a:t>prekida</a:t>
            </a:r>
            <a:r>
              <a:rPr lang="sr-Latn-RS" dirty="0" smtClean="0"/>
              <a:t> </a:t>
            </a:r>
            <a:r>
              <a:rPr lang="en-US" dirty="0" err="1" smtClean="0"/>
              <a:t>dejstvom</a:t>
            </a:r>
            <a:r>
              <a:rPr lang="sr-Latn-RS" dirty="0" smtClean="0"/>
              <a:t> </a:t>
            </a:r>
            <a:r>
              <a:rPr lang="en-US" dirty="0" err="1" smtClean="0"/>
              <a:t>posebnog</a:t>
            </a:r>
            <a:r>
              <a:rPr lang="sr-Latn-RS" dirty="0" smtClean="0"/>
              <a:t> </a:t>
            </a:r>
            <a:r>
              <a:rPr lang="en-US" dirty="0" err="1" smtClean="0"/>
              <a:t>mehanizma</a:t>
            </a:r>
            <a:r>
              <a:rPr lang="sr-Latn-RS" dirty="0" smtClean="0"/>
              <a:t> </a:t>
            </a:r>
            <a:r>
              <a:rPr lang="en-US" dirty="0" err="1" smtClean="0"/>
              <a:t>pripovre</a:t>
            </a:r>
            <a:r>
              <a:rPr lang="sr-Latn-RS" dirty="0" smtClean="0"/>
              <a:t>da</a:t>
            </a:r>
            <a:r>
              <a:rPr lang="en-US" dirty="0" smtClean="0"/>
              <a:t>ma</a:t>
            </a:r>
            <a:r>
              <a:rPr lang="sr-Latn-RS" dirty="0" smtClean="0"/>
              <a:t> </a:t>
            </a:r>
            <a:r>
              <a:rPr lang="en-US" dirty="0" err="1" smtClean="0"/>
              <a:t>medijalnog</a:t>
            </a:r>
            <a:r>
              <a:rPr lang="sr-Latn-RS" dirty="0" smtClean="0"/>
              <a:t> </a:t>
            </a:r>
            <a:r>
              <a:rPr lang="en-US" dirty="0" err="1" smtClean="0"/>
              <a:t>meniskusa</a:t>
            </a:r>
            <a:r>
              <a:rPr lang="en-US" dirty="0" smtClean="0"/>
              <a:t>, a u </a:t>
            </a:r>
            <a:r>
              <a:rPr lang="en-US" dirty="0" err="1" smtClean="0"/>
              <a:t>slučaju</a:t>
            </a:r>
            <a:r>
              <a:rPr lang="sr-Latn-RS" dirty="0" smtClean="0"/>
              <a:t> </a:t>
            </a:r>
            <a:r>
              <a:rPr lang="en-US" dirty="0" err="1" smtClean="0"/>
              <a:t>blokade</a:t>
            </a:r>
            <a:r>
              <a:rPr lang="sr-Latn-R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se </a:t>
            </a:r>
            <a:r>
              <a:rPr lang="en-US" dirty="0" err="1" smtClean="0"/>
              <a:t>koleno</a:t>
            </a:r>
            <a:r>
              <a:rPr lang="sr-Latn-RS" dirty="0" smtClean="0"/>
              <a:t> </a:t>
            </a:r>
            <a:r>
              <a:rPr lang="en-US" dirty="0" err="1" smtClean="0"/>
              <a:t>forsirano</a:t>
            </a:r>
            <a:r>
              <a:rPr lang="sr-Latn-RS" dirty="0" smtClean="0"/>
              <a:t> </a:t>
            </a:r>
            <a:r>
              <a:rPr lang="en-US" dirty="0" err="1" smtClean="0"/>
              <a:t>ekstenzira</a:t>
            </a:r>
            <a:r>
              <a:rPr lang="sr-Latn-RS" dirty="0" smtClean="0"/>
              <a:t> </a:t>
            </a:r>
            <a:r>
              <a:rPr lang="en-US" dirty="0" err="1" smtClean="0"/>
              <a:t>preko</a:t>
            </a:r>
            <a:r>
              <a:rPr lang="sr-Latn-RS" dirty="0" smtClean="0"/>
              <a:t> </a:t>
            </a:r>
            <a:r>
              <a:rPr lang="en-US" dirty="0" err="1" smtClean="0"/>
              <a:t>interponiranog</a:t>
            </a:r>
            <a:r>
              <a:rPr lang="sr-Latn-RS" dirty="0" smtClean="0"/>
              <a:t> </a:t>
            </a:r>
            <a:r>
              <a:rPr lang="en-US" dirty="0" err="1" smtClean="0"/>
              <a:t>tkiva</a:t>
            </a:r>
            <a:r>
              <a:rPr lang="en-US" dirty="0" smtClean="0"/>
              <a:t>. </a:t>
            </a:r>
            <a:endParaRPr lang="sr-Latn-R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L</a:t>
            </a:r>
            <a:r>
              <a:rPr lang="sr-Latn-RS" dirty="0" smtClean="0"/>
              <a:t>igamenti karlice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563888" cy="4525963"/>
          </a:xfrm>
        </p:spPr>
        <p:txBody>
          <a:bodyPr/>
          <a:lstStyle/>
          <a:p>
            <a:r>
              <a:rPr lang="en-US" dirty="0" smtClean="0"/>
              <a:t>L</a:t>
            </a:r>
            <a:r>
              <a:rPr lang="sr-Latn-RS" dirty="0" smtClean="0"/>
              <a:t>ig.iliolumbale</a:t>
            </a:r>
          </a:p>
          <a:p>
            <a:r>
              <a:rPr lang="en-US" dirty="0" smtClean="0"/>
              <a:t>L</a:t>
            </a:r>
            <a:r>
              <a:rPr lang="sr-Latn-RS" dirty="0" smtClean="0"/>
              <a:t>ig.sacrospinale</a:t>
            </a:r>
          </a:p>
          <a:p>
            <a:r>
              <a:rPr lang="en-US" dirty="0" smtClean="0"/>
              <a:t>L</a:t>
            </a:r>
            <a:r>
              <a:rPr lang="sr-Latn-RS" dirty="0" smtClean="0"/>
              <a:t>ig.sacrotuberale</a:t>
            </a:r>
          </a:p>
          <a:p>
            <a:r>
              <a:rPr lang="en-US" dirty="0" smtClean="0"/>
              <a:t>L</a:t>
            </a:r>
            <a:r>
              <a:rPr lang="sr-Latn-RS" dirty="0" smtClean="0"/>
              <a:t>igg.sacroiliaca </a:t>
            </a:r>
          </a:p>
          <a:p>
            <a:pPr>
              <a:buNone/>
            </a:pPr>
            <a:r>
              <a:rPr lang="sr-Latn-RS" dirty="0" smtClean="0"/>
              <a:t>(anterior et posterior)</a:t>
            </a:r>
            <a:endParaRPr lang="en-US" dirty="0"/>
          </a:p>
        </p:txBody>
      </p:sp>
      <p:pic>
        <p:nvPicPr>
          <p:cNvPr id="5" name="Content Placeholder 4" descr="figure-9-pelvis-ligaments-superior-view5 T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412776"/>
            <a:ext cx="5580113" cy="516659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>Istegnuće prednje ukrštenog ligamenta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Istegnuće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, a </a:t>
            </a:r>
            <a:r>
              <a:rPr lang="en-US" dirty="0" err="1" smtClean="0"/>
              <a:t>posebno</a:t>
            </a:r>
            <a:r>
              <a:rPr lang="en-US" dirty="0" smtClean="0"/>
              <a:t> </a:t>
            </a:r>
            <a:r>
              <a:rPr lang="en-US" dirty="0" err="1" smtClean="0"/>
              <a:t>prednje</a:t>
            </a:r>
            <a:r>
              <a:rPr lang="en-US" dirty="0" smtClean="0"/>
              <a:t> </a:t>
            </a:r>
            <a:r>
              <a:rPr lang="en-US" dirty="0" err="1" smtClean="0"/>
              <a:t>ukrštenog</a:t>
            </a:r>
            <a:r>
              <a:rPr lang="en-US" dirty="0" smtClean="0"/>
              <a:t> je </a:t>
            </a:r>
            <a:r>
              <a:rPr lang="en-US" dirty="0" err="1" smtClean="0"/>
              <a:t>česta</a:t>
            </a:r>
            <a:r>
              <a:rPr lang="en-US" dirty="0" smtClean="0"/>
              <a:t> </a:t>
            </a:r>
            <a:r>
              <a:rPr lang="en-US" dirty="0" err="1" smtClean="0"/>
              <a:t>sportska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Njegov</a:t>
            </a:r>
            <a:r>
              <a:rPr lang="en-US" dirty="0" smtClean="0"/>
              <a:t> </a:t>
            </a:r>
            <a:r>
              <a:rPr lang="en-US" dirty="0" err="1" smtClean="0"/>
              <a:t>osnovni</a:t>
            </a:r>
            <a:r>
              <a:rPr lang="en-US" dirty="0" smtClean="0"/>
              <a:t> </a:t>
            </a:r>
            <a:r>
              <a:rPr lang="en-US" dirty="0" err="1" smtClean="0"/>
              <a:t>zadatak</a:t>
            </a:r>
            <a:r>
              <a:rPr lang="en-US" dirty="0" smtClean="0"/>
              <a:t> je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poveća</a:t>
            </a:r>
            <a:r>
              <a:rPr lang="en-US" dirty="0" smtClean="0"/>
              <a:t> </a:t>
            </a:r>
            <a:r>
              <a:rPr lang="en-US" dirty="0" err="1" smtClean="0"/>
              <a:t>stabilnost</a:t>
            </a:r>
            <a:r>
              <a:rPr lang="en-US" dirty="0" smtClean="0"/>
              <a:t> </a:t>
            </a:r>
            <a:r>
              <a:rPr lang="en-US" dirty="0" err="1" smtClean="0"/>
              <a:t>kolenog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. </a:t>
            </a:r>
            <a:r>
              <a:rPr lang="en-US" dirty="0" err="1" smtClean="0"/>
              <a:t>Istegnuće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 se </a:t>
            </a:r>
            <a:r>
              <a:rPr lang="en-US" dirty="0" err="1" smtClean="0"/>
              <a:t>relativno</a:t>
            </a:r>
            <a:r>
              <a:rPr lang="en-US" dirty="0" smtClean="0"/>
              <a:t> </a:t>
            </a:r>
            <a:r>
              <a:rPr lang="en-US" dirty="0" err="1" smtClean="0"/>
              <a:t>brzo</a:t>
            </a:r>
            <a:r>
              <a:rPr lang="en-US" dirty="0" smtClean="0"/>
              <a:t> </a:t>
            </a:r>
            <a:r>
              <a:rPr lang="en-US" dirty="0" err="1" smtClean="0"/>
              <a:t>rešava</a:t>
            </a:r>
            <a:r>
              <a:rPr lang="en-US" dirty="0" smtClean="0"/>
              <a:t>, </a:t>
            </a:r>
            <a:r>
              <a:rPr lang="en-US" dirty="0" err="1" smtClean="0"/>
              <a:t>dok</a:t>
            </a:r>
            <a:r>
              <a:rPr lang="en-US" dirty="0" smtClean="0"/>
              <a:t> </a:t>
            </a:r>
            <a:r>
              <a:rPr lang="en-US" dirty="0" err="1" smtClean="0"/>
              <a:t>naprsnuća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sobom</a:t>
            </a:r>
            <a:r>
              <a:rPr lang="en-US" dirty="0" smtClean="0"/>
              <a:t> </a:t>
            </a:r>
            <a:r>
              <a:rPr lang="en-US" dirty="0" err="1" smtClean="0"/>
              <a:t>povlače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kidanje</a:t>
            </a:r>
            <a:r>
              <a:rPr lang="en-US" dirty="0" smtClean="0"/>
              <a:t> </a:t>
            </a:r>
            <a:r>
              <a:rPr lang="en-US" dirty="0" err="1" smtClean="0"/>
              <a:t>hrskavice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 (</a:t>
            </a:r>
            <a:r>
              <a:rPr lang="en-US" dirty="0" err="1" smtClean="0"/>
              <a:t>meniskusa</a:t>
            </a:r>
            <a:r>
              <a:rPr lang="en-US" dirty="0" smtClean="0"/>
              <a:t>, </a:t>
            </a:r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medijalnog</a:t>
            </a:r>
            <a:r>
              <a:rPr lang="en-US" dirty="0" smtClean="0"/>
              <a:t>). </a:t>
            </a:r>
            <a:r>
              <a:rPr lang="en-US" dirty="0" err="1" smtClean="0"/>
              <a:t>Povreda</a:t>
            </a:r>
            <a:r>
              <a:rPr lang="en-US" dirty="0" smtClean="0"/>
              <a:t> </a:t>
            </a:r>
            <a:r>
              <a:rPr lang="en-US" dirty="0" err="1" smtClean="0"/>
              <a:t>nastaje</a:t>
            </a:r>
            <a:r>
              <a:rPr lang="en-US" dirty="0" smtClean="0"/>
              <a:t> </a:t>
            </a:r>
            <a:r>
              <a:rPr lang="en-US" dirty="0" err="1" smtClean="0"/>
              <a:t>usled</a:t>
            </a:r>
            <a:r>
              <a:rPr lang="en-US" dirty="0" smtClean="0"/>
              <a:t> </a:t>
            </a:r>
            <a:r>
              <a:rPr lang="en-US" dirty="0" err="1" smtClean="0"/>
              <a:t>jakog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silovitog</a:t>
            </a:r>
            <a:r>
              <a:rPr lang="en-US" dirty="0" smtClean="0"/>
              <a:t> </a:t>
            </a:r>
            <a:r>
              <a:rPr lang="en-US" dirty="0" err="1" smtClean="0"/>
              <a:t>udarca</a:t>
            </a:r>
            <a:r>
              <a:rPr lang="en-US" dirty="0" smtClean="0"/>
              <a:t> u </a:t>
            </a:r>
            <a:r>
              <a:rPr lang="en-US" dirty="0" err="1" smtClean="0"/>
              <a:t>koleno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iskretanja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je </a:t>
            </a:r>
            <a:r>
              <a:rPr lang="en-US" dirty="0" err="1" smtClean="0"/>
              <a:t>koleno</a:t>
            </a:r>
            <a:r>
              <a:rPr lang="en-US" dirty="0" smtClean="0"/>
              <a:t> </a:t>
            </a:r>
            <a:r>
              <a:rPr lang="en-US" dirty="0" err="1" smtClean="0"/>
              <a:t>savijeno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hiperekstenziji</a:t>
            </a:r>
            <a:r>
              <a:rPr lang="en-US" dirty="0" smtClean="0"/>
              <a:t> (</a:t>
            </a:r>
            <a:r>
              <a:rPr lang="en-US" dirty="0" err="1" smtClean="0"/>
              <a:t>kada</a:t>
            </a:r>
            <a:r>
              <a:rPr lang="en-US" dirty="0" smtClean="0"/>
              <a:t> je </a:t>
            </a:r>
            <a:r>
              <a:rPr lang="en-US" dirty="0" err="1" smtClean="0"/>
              <a:t>ispruženo</a:t>
            </a:r>
            <a:r>
              <a:rPr lang="en-US" dirty="0" smtClean="0"/>
              <a:t>).</a:t>
            </a:r>
            <a:endParaRPr lang="sr-Latn-RS" dirty="0" smtClean="0"/>
          </a:p>
          <a:p>
            <a:r>
              <a:rPr lang="en-US" dirty="0" smtClean="0"/>
              <a:t> Ova </a:t>
            </a:r>
            <a:r>
              <a:rPr lang="en-US" dirty="0" err="1" smtClean="0"/>
              <a:t>povreda</a:t>
            </a:r>
            <a:r>
              <a:rPr lang="en-US" dirty="0" smtClean="0"/>
              <a:t> je </a:t>
            </a:r>
            <a:r>
              <a:rPr lang="en-US" dirty="0" err="1" smtClean="0"/>
              <a:t>česta</a:t>
            </a:r>
            <a:r>
              <a:rPr lang="en-US" dirty="0" smtClean="0"/>
              <a:t> u </a:t>
            </a:r>
            <a:r>
              <a:rPr lang="en-US" dirty="0" err="1" smtClean="0"/>
              <a:t>kontaktnim</a:t>
            </a:r>
            <a:r>
              <a:rPr lang="en-US" dirty="0" smtClean="0"/>
              <a:t> </a:t>
            </a:r>
            <a:r>
              <a:rPr lang="en-US" dirty="0" err="1" smtClean="0"/>
              <a:t>sportovima</a:t>
            </a:r>
            <a:r>
              <a:rPr lang="en-US" dirty="0" smtClean="0"/>
              <a:t>, u </a:t>
            </a:r>
            <a:r>
              <a:rPr lang="en-US" dirty="0" err="1" smtClean="0"/>
              <a:t>sportovima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loptom</a:t>
            </a:r>
            <a:r>
              <a:rPr lang="en-US" dirty="0" smtClean="0"/>
              <a:t>, u </a:t>
            </a:r>
            <a:r>
              <a:rPr lang="en-US" dirty="0" err="1" smtClean="0"/>
              <a:t>zimskim</a:t>
            </a:r>
            <a:r>
              <a:rPr lang="en-US" dirty="0" smtClean="0"/>
              <a:t> </a:t>
            </a:r>
            <a:r>
              <a:rPr lang="en-US" dirty="0" err="1" smtClean="0"/>
              <a:t>sportovima</a:t>
            </a:r>
            <a:r>
              <a:rPr lang="en-US" dirty="0" smtClean="0"/>
              <a:t>, a ligament se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pokidati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nehotičnim</a:t>
            </a:r>
            <a:r>
              <a:rPr lang="en-US" dirty="0" smtClean="0"/>
              <a:t> </a:t>
            </a:r>
            <a:r>
              <a:rPr lang="en-US" dirty="0" err="1" smtClean="0"/>
              <a:t>saplitanjem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gaženjem</a:t>
            </a:r>
            <a:r>
              <a:rPr lang="en-US" dirty="0" smtClean="0"/>
              <a:t> </a:t>
            </a:r>
            <a:r>
              <a:rPr lang="en-US" dirty="0" err="1" smtClean="0"/>
              <a:t>fudbalske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teniske</a:t>
            </a:r>
            <a:r>
              <a:rPr lang="en-US" dirty="0" smtClean="0"/>
              <a:t> </a:t>
            </a:r>
            <a:r>
              <a:rPr lang="en-US" dirty="0" err="1" smtClean="0"/>
              <a:t>lopte</a:t>
            </a:r>
            <a:r>
              <a:rPr lang="en-US" dirty="0" smtClean="0"/>
              <a:t>. </a:t>
            </a:r>
            <a:r>
              <a:rPr lang="en-US" dirty="0" err="1" smtClean="0"/>
              <a:t>Javlja</a:t>
            </a:r>
            <a:r>
              <a:rPr lang="en-US" dirty="0" smtClean="0"/>
              <a:t> se </a:t>
            </a:r>
            <a:r>
              <a:rPr lang="en-US" dirty="0" err="1" smtClean="0"/>
              <a:t>bol</a:t>
            </a:r>
            <a:r>
              <a:rPr lang="en-US" dirty="0" smtClean="0"/>
              <a:t>, </a:t>
            </a:r>
            <a:r>
              <a:rPr lang="en-US" dirty="0" err="1" smtClean="0"/>
              <a:t>otok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krv</a:t>
            </a:r>
            <a:r>
              <a:rPr lang="en-US" dirty="0" smtClean="0"/>
              <a:t> </a:t>
            </a:r>
            <a:r>
              <a:rPr lang="en-US" dirty="0" err="1" smtClean="0"/>
              <a:t>unutar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Kretanje</a:t>
            </a:r>
            <a:r>
              <a:rPr lang="en-US" dirty="0" smtClean="0"/>
              <a:t> je </a:t>
            </a:r>
            <a:r>
              <a:rPr lang="en-US" dirty="0" err="1" smtClean="0"/>
              <a:t>ograničeno</a:t>
            </a:r>
            <a:r>
              <a:rPr lang="en-US" dirty="0" smtClean="0"/>
              <a:t>, </a:t>
            </a:r>
            <a:r>
              <a:rPr lang="en-US" dirty="0" err="1" smtClean="0"/>
              <a:t>javlja</a:t>
            </a:r>
            <a:r>
              <a:rPr lang="en-US" dirty="0" smtClean="0"/>
              <a:t> se </a:t>
            </a:r>
            <a:r>
              <a:rPr lang="en-US" dirty="0" err="1" smtClean="0"/>
              <a:t>ukočenost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. </a:t>
            </a:r>
            <a:r>
              <a:rPr lang="en-US" dirty="0" err="1" smtClean="0"/>
              <a:t>Koleno</a:t>
            </a:r>
            <a:r>
              <a:rPr lang="en-US" dirty="0" smtClean="0"/>
              <a:t> je </a:t>
            </a:r>
            <a:r>
              <a:rPr lang="en-US" dirty="0" err="1" smtClean="0"/>
              <a:t>nestabilno</a:t>
            </a:r>
            <a:r>
              <a:rPr lang="en-US" dirty="0" smtClean="0"/>
              <a:t>, a </a:t>
            </a:r>
            <a:r>
              <a:rPr lang="en-US" b="1" dirty="0" err="1" smtClean="0"/>
              <a:t>simptomi</a:t>
            </a:r>
            <a:r>
              <a:rPr lang="en-US" dirty="0" smtClean="0"/>
              <a:t> se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razviti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  </a:t>
            </a:r>
            <a:r>
              <a:rPr lang="en-US" dirty="0" err="1" smtClean="0"/>
              <a:t>nekoliko</a:t>
            </a:r>
            <a:r>
              <a:rPr lang="en-US" dirty="0" smtClean="0"/>
              <a:t> sati. </a:t>
            </a:r>
            <a:r>
              <a:rPr lang="en-US" dirty="0" err="1" smtClean="0"/>
              <a:t>Ovo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najteže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ovaj</a:t>
            </a:r>
            <a:r>
              <a:rPr lang="en-US" dirty="0" smtClean="0"/>
              <a:t> </a:t>
            </a:r>
            <a:r>
              <a:rPr lang="en-US" dirty="0" err="1" smtClean="0"/>
              <a:t>ekstremitet</a:t>
            </a:r>
            <a:r>
              <a:rPr lang="en-US" dirty="0" smtClean="0"/>
              <a:t>, </a:t>
            </a:r>
            <a:r>
              <a:rPr lang="en-US" dirty="0" err="1" smtClean="0"/>
              <a:t>jer</a:t>
            </a:r>
            <a:r>
              <a:rPr lang="en-US" dirty="0" smtClean="0"/>
              <a:t> </a:t>
            </a:r>
            <a:r>
              <a:rPr lang="en-US" dirty="0" err="1" smtClean="0"/>
              <a:t>ligamenti</a:t>
            </a:r>
            <a:r>
              <a:rPr lang="en-US" dirty="0" smtClean="0"/>
              <a:t> </a:t>
            </a:r>
            <a:r>
              <a:rPr lang="en-US" dirty="0" err="1" smtClean="0"/>
              <a:t>pojačavaju</a:t>
            </a:r>
            <a:r>
              <a:rPr lang="en-US" dirty="0" smtClean="0"/>
              <a:t> </a:t>
            </a:r>
            <a:r>
              <a:rPr lang="en-US" dirty="0" err="1" smtClean="0"/>
              <a:t>stabilnost</a:t>
            </a:r>
            <a:r>
              <a:rPr lang="en-US" dirty="0" smtClean="0"/>
              <a:t> </a:t>
            </a:r>
            <a:r>
              <a:rPr lang="en-US" dirty="0" err="1" smtClean="0"/>
              <a:t>kolenog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žalost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česta</a:t>
            </a:r>
            <a:r>
              <a:rPr lang="en-US" dirty="0" smtClean="0"/>
              <a:t> </a:t>
            </a:r>
            <a:r>
              <a:rPr lang="en-US" dirty="0" err="1" smtClean="0"/>
              <a:t>pojava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najčešće</a:t>
            </a:r>
            <a:r>
              <a:rPr lang="en-US" dirty="0" smtClean="0"/>
              <a:t> se </a:t>
            </a:r>
            <a:r>
              <a:rPr lang="en-US" dirty="0" err="1" smtClean="0"/>
              <a:t>operativnim</a:t>
            </a:r>
            <a:r>
              <a:rPr lang="en-US" dirty="0" smtClean="0"/>
              <a:t> </a:t>
            </a:r>
            <a:r>
              <a:rPr lang="en-US" dirty="0" err="1" smtClean="0"/>
              <a:t>zahvatom</a:t>
            </a:r>
            <a:r>
              <a:rPr lang="en-US" dirty="0" smtClean="0"/>
              <a:t> </a:t>
            </a:r>
            <a:r>
              <a:rPr lang="en-US" dirty="0" err="1" smtClean="0"/>
              <a:t>završavaju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5410200"/>
            <a:ext cx="2419350" cy="1264305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Zadnji ukršteni ligament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err="1" smtClean="0"/>
              <a:t>Zadni</a:t>
            </a:r>
            <a:r>
              <a:rPr lang="en-US" b="1" dirty="0" smtClean="0"/>
              <a:t> </a:t>
            </a:r>
            <a:r>
              <a:rPr lang="en-US" b="1" dirty="0" err="1" smtClean="0"/>
              <a:t>ukršteni</a:t>
            </a:r>
            <a:r>
              <a:rPr lang="en-US" b="1" dirty="0" smtClean="0"/>
              <a:t> ligament </a:t>
            </a:r>
            <a:r>
              <a:rPr lang="en-US" dirty="0" smtClean="0"/>
              <a:t> - (</a:t>
            </a:r>
            <a:r>
              <a:rPr lang="en-US" dirty="0" err="1" smtClean="0"/>
              <a:t>ligamentum</a:t>
            </a:r>
            <a:r>
              <a:rPr lang="en-US" dirty="0" smtClean="0"/>
              <a:t> </a:t>
            </a:r>
            <a:r>
              <a:rPr lang="en-US" dirty="0" err="1" smtClean="0"/>
              <a:t>cruciatum</a:t>
            </a:r>
            <a:r>
              <a:rPr lang="en-US" dirty="0" smtClean="0"/>
              <a:t> posterior) je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sastavu</a:t>
            </a:r>
            <a:r>
              <a:rPr lang="en-US" dirty="0" smtClean="0"/>
              <a:t> </a:t>
            </a:r>
            <a:r>
              <a:rPr lang="en-US" dirty="0" err="1" smtClean="0"/>
              <a:t>čvršći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prednjeg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Prilikom</a:t>
            </a:r>
            <a:r>
              <a:rPr lang="en-US" dirty="0" smtClean="0"/>
              <a:t> </a:t>
            </a:r>
            <a:r>
              <a:rPr lang="en-US" dirty="0" err="1" smtClean="0"/>
              <a:t>ekstenzije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 </a:t>
            </a:r>
            <a:r>
              <a:rPr lang="en-US" dirty="0" err="1" smtClean="0"/>
              <a:t>zateže</a:t>
            </a:r>
            <a:r>
              <a:rPr lang="en-US" dirty="0" smtClean="0"/>
              <a:t> se </a:t>
            </a:r>
            <a:r>
              <a:rPr lang="en-US" dirty="0" err="1" smtClean="0"/>
              <a:t>zadnji</a:t>
            </a:r>
            <a:r>
              <a:rPr lang="en-US" dirty="0" smtClean="0"/>
              <a:t> </a:t>
            </a:r>
            <a:r>
              <a:rPr lang="en-US" dirty="0" err="1" smtClean="0"/>
              <a:t>deo</a:t>
            </a:r>
            <a:r>
              <a:rPr lang="en-US" dirty="0" smtClean="0"/>
              <a:t>, a </a:t>
            </a:r>
            <a:r>
              <a:rPr lang="en-US" dirty="0" err="1" smtClean="0"/>
              <a:t>prilikom</a:t>
            </a:r>
            <a:r>
              <a:rPr lang="en-US" dirty="0" smtClean="0"/>
              <a:t> </a:t>
            </a:r>
            <a:r>
              <a:rPr lang="en-US" dirty="0" err="1" smtClean="0"/>
              <a:t>fleksije</a:t>
            </a:r>
            <a:r>
              <a:rPr lang="en-US" dirty="0" smtClean="0"/>
              <a:t> </a:t>
            </a:r>
            <a:r>
              <a:rPr lang="en-US" dirty="0" err="1" smtClean="0"/>
              <a:t>prednji</a:t>
            </a:r>
            <a:r>
              <a:rPr lang="en-US" dirty="0" smtClean="0"/>
              <a:t> </a:t>
            </a:r>
            <a:r>
              <a:rPr lang="en-US" dirty="0" err="1" smtClean="0"/>
              <a:t>deo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.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spoljnoj</a:t>
            </a:r>
            <a:r>
              <a:rPr lang="en-US" dirty="0" smtClean="0"/>
              <a:t> </a:t>
            </a:r>
            <a:r>
              <a:rPr lang="en-US" dirty="0" err="1" smtClean="0"/>
              <a:t>rotaciji</a:t>
            </a:r>
            <a:r>
              <a:rPr lang="en-US" dirty="0" smtClean="0"/>
              <a:t> </a:t>
            </a:r>
            <a:r>
              <a:rPr lang="en-US" dirty="0" err="1" smtClean="0"/>
              <a:t>potkolenice</a:t>
            </a:r>
            <a:r>
              <a:rPr lang="en-US" dirty="0" smtClean="0"/>
              <a:t> </a:t>
            </a:r>
            <a:r>
              <a:rPr lang="en-US" dirty="0" err="1" smtClean="0"/>
              <a:t>zateže</a:t>
            </a:r>
            <a:r>
              <a:rPr lang="en-US" dirty="0" smtClean="0"/>
              <a:t> se </a:t>
            </a:r>
            <a:r>
              <a:rPr lang="en-US" dirty="0" err="1" smtClean="0"/>
              <a:t>zadnji</a:t>
            </a:r>
            <a:r>
              <a:rPr lang="en-US" dirty="0" smtClean="0"/>
              <a:t> </a:t>
            </a:r>
            <a:r>
              <a:rPr lang="en-US" dirty="0" err="1" smtClean="0"/>
              <a:t>deo</a:t>
            </a:r>
            <a:r>
              <a:rPr lang="en-US" dirty="0" smtClean="0"/>
              <a:t>, a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unutrašnjoj</a:t>
            </a:r>
            <a:r>
              <a:rPr lang="en-US" dirty="0" smtClean="0"/>
              <a:t> </a:t>
            </a:r>
            <a:r>
              <a:rPr lang="en-US" dirty="0" err="1" smtClean="0"/>
              <a:t>rotaciji</a:t>
            </a:r>
            <a:r>
              <a:rPr lang="en-US" dirty="0" smtClean="0"/>
              <a:t> </a:t>
            </a:r>
            <a:r>
              <a:rPr lang="en-US" dirty="0" err="1" smtClean="0"/>
              <a:t>potkolenice</a:t>
            </a:r>
            <a:r>
              <a:rPr lang="en-US" dirty="0" smtClean="0"/>
              <a:t> pod </a:t>
            </a:r>
            <a:r>
              <a:rPr lang="en-US" dirty="0" err="1" smtClean="0"/>
              <a:t>tenzijom</a:t>
            </a:r>
            <a:r>
              <a:rPr lang="en-US" dirty="0" smtClean="0"/>
              <a:t> je </a:t>
            </a:r>
            <a:r>
              <a:rPr lang="en-US" dirty="0" err="1" smtClean="0"/>
              <a:t>ceo</a:t>
            </a:r>
            <a:r>
              <a:rPr lang="en-US" dirty="0" smtClean="0"/>
              <a:t> ligament. </a:t>
            </a:r>
            <a:endParaRPr lang="sr-Latn-RS" dirty="0" smtClean="0"/>
          </a:p>
          <a:p>
            <a:r>
              <a:rPr lang="en-US" dirty="0" err="1" smtClean="0"/>
              <a:t>Povreda</a:t>
            </a:r>
            <a:r>
              <a:rPr lang="en-US" dirty="0" smtClean="0"/>
              <a:t> </a:t>
            </a:r>
            <a:r>
              <a:rPr lang="en-US" dirty="0" err="1" smtClean="0"/>
              <a:t>ovog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 </a:t>
            </a:r>
            <a:r>
              <a:rPr lang="en-US" dirty="0" err="1" smtClean="0"/>
              <a:t>nastaje</a:t>
            </a:r>
            <a:r>
              <a:rPr lang="en-US" dirty="0" smtClean="0"/>
              <a:t> </a:t>
            </a:r>
            <a:r>
              <a:rPr lang="en-US" dirty="0" err="1" smtClean="0"/>
              <a:t>forsiranom</a:t>
            </a:r>
            <a:r>
              <a:rPr lang="en-US" dirty="0" smtClean="0"/>
              <a:t> </a:t>
            </a:r>
            <a:r>
              <a:rPr lang="en-US" dirty="0" err="1" smtClean="0"/>
              <a:t>spoljnom</a:t>
            </a:r>
            <a:r>
              <a:rPr lang="en-US" dirty="0" smtClean="0"/>
              <a:t> </a:t>
            </a:r>
            <a:r>
              <a:rPr lang="en-US" dirty="0" err="1" smtClean="0"/>
              <a:t>rotacijom</a:t>
            </a:r>
            <a:r>
              <a:rPr lang="en-US" dirty="0" smtClean="0"/>
              <a:t> </a:t>
            </a:r>
            <a:r>
              <a:rPr lang="en-US" dirty="0" err="1" smtClean="0"/>
              <a:t>femura</a:t>
            </a:r>
            <a:r>
              <a:rPr lang="en-US" dirty="0" smtClean="0"/>
              <a:t> 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fiksiranim</a:t>
            </a:r>
            <a:r>
              <a:rPr lang="en-US" dirty="0" smtClean="0"/>
              <a:t> </a:t>
            </a:r>
            <a:r>
              <a:rPr lang="en-US" dirty="0" err="1" smtClean="0"/>
              <a:t>stopalom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kolenom</a:t>
            </a:r>
            <a:r>
              <a:rPr lang="en-US" dirty="0" smtClean="0"/>
              <a:t> u </a:t>
            </a:r>
            <a:r>
              <a:rPr lang="en-US" dirty="0" err="1" smtClean="0"/>
              <a:t>fleksiji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adukciji</a:t>
            </a:r>
            <a:r>
              <a:rPr lang="en-US" dirty="0" smtClean="0"/>
              <a:t>. </a:t>
            </a:r>
            <a:r>
              <a:rPr lang="en-US" dirty="0" err="1" smtClean="0"/>
              <a:t>Povreda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nastati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forsiranim</a:t>
            </a:r>
            <a:r>
              <a:rPr lang="en-US" dirty="0" smtClean="0"/>
              <a:t> </a:t>
            </a:r>
            <a:r>
              <a:rPr lang="en-US" dirty="0" err="1" smtClean="0"/>
              <a:t>pomeranjem</a:t>
            </a:r>
            <a:r>
              <a:rPr lang="en-US" dirty="0" smtClean="0"/>
              <a:t> </a:t>
            </a:r>
            <a:r>
              <a:rPr lang="en-US" dirty="0" err="1" smtClean="0"/>
              <a:t>potkolenice</a:t>
            </a:r>
            <a:r>
              <a:rPr lang="en-US" dirty="0" smtClean="0"/>
              <a:t> </a:t>
            </a:r>
            <a:r>
              <a:rPr lang="en-US" dirty="0" err="1" smtClean="0"/>
              <a:t>unapred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flektiranom</a:t>
            </a:r>
            <a:r>
              <a:rPr lang="en-US" dirty="0" smtClean="0"/>
              <a:t> </a:t>
            </a:r>
            <a:r>
              <a:rPr lang="en-US" dirty="0" err="1" smtClean="0"/>
              <a:t>položaju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padu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flektorno</a:t>
            </a:r>
            <a:r>
              <a:rPr lang="en-US" dirty="0" smtClean="0"/>
              <a:t> </a:t>
            </a:r>
            <a:r>
              <a:rPr lang="en-US" dirty="0" err="1" smtClean="0"/>
              <a:t>koleno</a:t>
            </a:r>
            <a:r>
              <a:rPr lang="en-US" dirty="0" smtClean="0"/>
              <a:t>,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sile</a:t>
            </a:r>
            <a:r>
              <a:rPr lang="en-US" dirty="0" smtClean="0"/>
              <a:t> </a:t>
            </a:r>
            <a:r>
              <a:rPr lang="en-US" dirty="0" err="1" smtClean="0"/>
              <a:t>deluju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gornji</a:t>
            </a:r>
            <a:r>
              <a:rPr lang="en-US" dirty="0" smtClean="0"/>
              <a:t> </a:t>
            </a:r>
            <a:r>
              <a:rPr lang="en-US" dirty="0" err="1" smtClean="0"/>
              <a:t>deo</a:t>
            </a:r>
            <a:r>
              <a:rPr lang="en-US" dirty="0" smtClean="0"/>
              <a:t> </a:t>
            </a:r>
            <a:r>
              <a:rPr lang="en-US" dirty="0" err="1" smtClean="0"/>
              <a:t>tibije</a:t>
            </a:r>
            <a:r>
              <a:rPr lang="en-US" dirty="0" smtClean="0"/>
              <a:t>.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ukrštenih</a:t>
            </a:r>
            <a:r>
              <a:rPr lang="en-US" dirty="0" smtClean="0"/>
              <a:t> </a:t>
            </a:r>
            <a:r>
              <a:rPr lang="en-US" dirty="0" err="1" smtClean="0"/>
              <a:t>ligamenata</a:t>
            </a:r>
            <a:r>
              <a:rPr lang="en-US" dirty="0" smtClean="0"/>
              <a:t> </a:t>
            </a:r>
            <a:r>
              <a:rPr lang="en-US" dirty="0" err="1" smtClean="0"/>
              <a:t>prvog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drugog</a:t>
            </a:r>
            <a:r>
              <a:rPr lang="en-US" dirty="0" smtClean="0"/>
              <a:t> </a:t>
            </a:r>
            <a:r>
              <a:rPr lang="en-US" dirty="0" err="1" smtClean="0"/>
              <a:t>stepena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se </a:t>
            </a:r>
            <a:r>
              <a:rPr lang="en-US" dirty="0" err="1" smtClean="0"/>
              <a:t>prevideti</a:t>
            </a:r>
            <a:r>
              <a:rPr lang="en-US" dirty="0" smtClean="0"/>
              <a:t> </a:t>
            </a:r>
            <a:r>
              <a:rPr lang="en-US" dirty="0" err="1" smtClean="0"/>
              <a:t>jer</a:t>
            </a:r>
            <a:r>
              <a:rPr lang="en-US" dirty="0" smtClean="0"/>
              <a:t> </a:t>
            </a:r>
            <a:r>
              <a:rPr lang="en-US" dirty="0" err="1" smtClean="0"/>
              <a:t>simptomatologija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jasna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trećeg</a:t>
            </a:r>
            <a:r>
              <a:rPr lang="en-US" dirty="0" smtClean="0"/>
              <a:t> </a:t>
            </a:r>
            <a:r>
              <a:rPr lang="en-US" dirty="0" err="1" smtClean="0"/>
              <a:t>stepena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praćene</a:t>
            </a:r>
            <a:r>
              <a:rPr lang="en-US" dirty="0" smtClean="0"/>
              <a:t> </a:t>
            </a:r>
            <a:r>
              <a:rPr lang="en-US" dirty="0" err="1" smtClean="0"/>
              <a:t>jačim</a:t>
            </a:r>
            <a:r>
              <a:rPr lang="en-US" dirty="0" smtClean="0"/>
              <a:t> </a:t>
            </a:r>
            <a:r>
              <a:rPr lang="en-US" dirty="0" err="1" smtClean="0"/>
              <a:t>bolom</a:t>
            </a:r>
            <a:r>
              <a:rPr lang="en-US" dirty="0" smtClean="0"/>
              <a:t>, </a:t>
            </a:r>
            <a:r>
              <a:rPr lang="en-US" dirty="0" err="1" smtClean="0"/>
              <a:t>nesposobnošću</a:t>
            </a:r>
            <a:r>
              <a:rPr lang="en-US" dirty="0" smtClean="0"/>
              <a:t> </a:t>
            </a:r>
            <a:r>
              <a:rPr lang="en-US" dirty="0" err="1" smtClean="0"/>
              <a:t>pokreta</a:t>
            </a:r>
            <a:r>
              <a:rPr lang="en-US" dirty="0" smtClean="0"/>
              <a:t>, </a:t>
            </a:r>
            <a:r>
              <a:rPr lang="en-US" dirty="0" err="1" smtClean="0"/>
              <a:t>otokom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jasno</a:t>
            </a:r>
            <a:r>
              <a:rPr lang="en-US" dirty="0" smtClean="0"/>
              <a:t> </a:t>
            </a:r>
            <a:r>
              <a:rPr lang="en-US" dirty="0" err="1" smtClean="0"/>
              <a:t>izraženom</a:t>
            </a:r>
            <a:r>
              <a:rPr lang="en-US" dirty="0" smtClean="0"/>
              <a:t> </a:t>
            </a:r>
            <a:r>
              <a:rPr lang="en-US" dirty="0" err="1" smtClean="0"/>
              <a:t>nesdtabilnošću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Abdukcioni</a:t>
            </a:r>
            <a:r>
              <a:rPr lang="en-US" dirty="0" smtClean="0"/>
              <a:t> test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otvaranjem</a:t>
            </a:r>
            <a:r>
              <a:rPr lang="en-US" dirty="0" smtClean="0"/>
              <a:t> </a:t>
            </a:r>
            <a:r>
              <a:rPr lang="en-US" dirty="0" err="1" smtClean="0"/>
              <a:t>medijalne</a:t>
            </a:r>
            <a:r>
              <a:rPr lang="en-US" dirty="0" smtClean="0"/>
              <a:t> </a:t>
            </a:r>
            <a:r>
              <a:rPr lang="en-US" dirty="0" err="1" smtClean="0"/>
              <a:t>pukotine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 </a:t>
            </a:r>
            <a:r>
              <a:rPr lang="en-US" dirty="0" err="1" smtClean="0"/>
              <a:t>ekstenziji</a:t>
            </a:r>
            <a:r>
              <a:rPr lang="en-US" dirty="0" smtClean="0"/>
              <a:t> </a:t>
            </a:r>
            <a:r>
              <a:rPr lang="en-US" dirty="0" err="1" smtClean="0"/>
              <a:t>govori</a:t>
            </a:r>
            <a:r>
              <a:rPr lang="en-US" dirty="0" smtClean="0"/>
              <a:t> u </a:t>
            </a:r>
            <a:r>
              <a:rPr lang="en-US" dirty="0" err="1" smtClean="0"/>
              <a:t>prilig</a:t>
            </a:r>
            <a:r>
              <a:rPr lang="en-US" dirty="0" smtClean="0"/>
              <a:t> rupture </a:t>
            </a:r>
            <a:r>
              <a:rPr lang="en-US" dirty="0" err="1" smtClean="0"/>
              <a:t>prednje</a:t>
            </a:r>
            <a:r>
              <a:rPr lang="en-US" dirty="0" smtClean="0"/>
              <a:t> </a:t>
            </a:r>
            <a:r>
              <a:rPr lang="en-US" dirty="0" err="1" smtClean="0"/>
              <a:t>ukrštene</a:t>
            </a:r>
            <a:r>
              <a:rPr lang="en-US" dirty="0" smtClean="0"/>
              <a:t> </a:t>
            </a:r>
            <a:r>
              <a:rPr lang="en-US" dirty="0" err="1" smtClean="0"/>
              <a:t>veze</a:t>
            </a:r>
            <a:r>
              <a:rPr lang="en-US" dirty="0" smtClean="0"/>
              <a:t> a </a:t>
            </a:r>
            <a:r>
              <a:rPr lang="en-US" dirty="0" err="1" smtClean="0"/>
              <a:t>dijagnoza</a:t>
            </a:r>
            <a:r>
              <a:rPr lang="en-US" dirty="0" smtClean="0"/>
              <a:t> se </a:t>
            </a:r>
            <a:r>
              <a:rPr lang="en-US" dirty="0" err="1" smtClean="0"/>
              <a:t>postavlja</a:t>
            </a:r>
            <a:r>
              <a:rPr lang="en-US" dirty="0" smtClean="0"/>
              <a:t> </a:t>
            </a:r>
            <a:r>
              <a:rPr lang="en-US" dirty="0" err="1" smtClean="0"/>
              <a:t>artorafskim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artroskopskim</a:t>
            </a:r>
            <a:r>
              <a:rPr lang="en-US" dirty="0" smtClean="0"/>
              <a:t> </a:t>
            </a:r>
            <a:r>
              <a:rPr lang="en-US" dirty="0" err="1" smtClean="0"/>
              <a:t>nalazom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Zadnji ligament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Zadnji</a:t>
            </a:r>
            <a:r>
              <a:rPr lang="en-US" b="1" dirty="0" smtClean="0"/>
              <a:t> ligament</a:t>
            </a:r>
            <a:r>
              <a:rPr lang="en-US" dirty="0" smtClean="0"/>
              <a:t> – (</a:t>
            </a:r>
            <a:r>
              <a:rPr lang="en-US" dirty="0" err="1" smtClean="0"/>
              <a:t>ligamentum</a:t>
            </a:r>
            <a:r>
              <a:rPr lang="en-US" dirty="0" smtClean="0"/>
              <a:t> posterior) </a:t>
            </a:r>
            <a:r>
              <a:rPr lang="en-US" dirty="0" err="1" smtClean="0"/>
              <a:t>pojačava</a:t>
            </a:r>
            <a:r>
              <a:rPr lang="en-US" dirty="0" smtClean="0"/>
              <a:t> </a:t>
            </a:r>
            <a:r>
              <a:rPr lang="en-US" dirty="0" err="1" smtClean="0"/>
              <a:t>zadnju</a:t>
            </a:r>
            <a:r>
              <a:rPr lang="en-US" dirty="0" smtClean="0"/>
              <a:t> </a:t>
            </a:r>
            <a:r>
              <a:rPr lang="en-US" dirty="0" err="1" smtClean="0"/>
              <a:t>zglobnu</a:t>
            </a:r>
            <a:r>
              <a:rPr lang="en-US" dirty="0" smtClean="0"/>
              <a:t> </a:t>
            </a:r>
            <a:r>
              <a:rPr lang="en-US" dirty="0" err="1" smtClean="0"/>
              <a:t>čauru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 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suprostavlja</a:t>
            </a:r>
            <a:r>
              <a:rPr lang="en-US" dirty="0" smtClean="0"/>
              <a:t> se </a:t>
            </a:r>
            <a:r>
              <a:rPr lang="en-US" dirty="0" err="1" smtClean="0"/>
              <a:t>silama</a:t>
            </a:r>
            <a:r>
              <a:rPr lang="en-US" dirty="0" smtClean="0"/>
              <a:t> </a:t>
            </a:r>
            <a:r>
              <a:rPr lang="en-US" dirty="0" err="1" smtClean="0"/>
              <a:t>hiperekstenzije</a:t>
            </a:r>
            <a:r>
              <a:rPr lang="en-US" dirty="0" smtClean="0"/>
              <a:t> (</a:t>
            </a:r>
            <a:r>
              <a:rPr lang="en-US" dirty="0" err="1" smtClean="0"/>
              <a:t>maksimalna</a:t>
            </a:r>
            <a:r>
              <a:rPr lang="en-US" dirty="0" smtClean="0"/>
              <a:t> </a:t>
            </a:r>
            <a:r>
              <a:rPr lang="en-US" dirty="0" err="1" smtClean="0"/>
              <a:t>zategnutost</a:t>
            </a:r>
            <a:r>
              <a:rPr lang="en-US" dirty="0" smtClean="0"/>
              <a:t> </a:t>
            </a:r>
            <a:r>
              <a:rPr lang="en-US" dirty="0" err="1" smtClean="0"/>
              <a:t>javlja</a:t>
            </a:r>
            <a:r>
              <a:rPr lang="en-US" dirty="0" smtClean="0"/>
              <a:t> se u  </a:t>
            </a:r>
            <a:r>
              <a:rPr lang="en-US" dirty="0" err="1" smtClean="0"/>
              <a:t>ekstenziji</a:t>
            </a:r>
            <a:r>
              <a:rPr lang="en-US" dirty="0" smtClean="0"/>
              <a:t>) U </a:t>
            </a:r>
            <a:r>
              <a:rPr lang="en-US" dirty="0" err="1" smtClean="0"/>
              <a:t>težim</a:t>
            </a:r>
            <a:r>
              <a:rPr lang="en-US" dirty="0" smtClean="0"/>
              <a:t> </a:t>
            </a:r>
            <a:r>
              <a:rPr lang="en-US" dirty="0" err="1" smtClean="0"/>
              <a:t>slučajevima</a:t>
            </a:r>
            <a:r>
              <a:rPr lang="en-US" dirty="0" smtClean="0"/>
              <a:t> </a:t>
            </a:r>
            <a:r>
              <a:rPr lang="en-US" dirty="0" err="1" smtClean="0"/>
              <a:t>ovi</a:t>
            </a:r>
            <a:r>
              <a:rPr lang="en-US" dirty="0" smtClean="0"/>
              <a:t> </a:t>
            </a:r>
            <a:r>
              <a:rPr lang="en-US" dirty="0" err="1" smtClean="0"/>
              <a:t>mehanizmi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uzrokovati</a:t>
            </a:r>
            <a:r>
              <a:rPr lang="en-US" dirty="0" smtClean="0"/>
              <a:t> </a:t>
            </a:r>
            <a:r>
              <a:rPr lang="en-US" dirty="0" err="1" smtClean="0"/>
              <a:t>avulzione</a:t>
            </a:r>
            <a:r>
              <a:rPr lang="en-US" dirty="0" smtClean="0"/>
              <a:t> </a:t>
            </a:r>
            <a:r>
              <a:rPr lang="en-US" dirty="0" err="1" smtClean="0"/>
              <a:t>prelome</a:t>
            </a:r>
            <a:r>
              <a:rPr lang="en-US" dirty="0" smtClean="0"/>
              <a:t> </a:t>
            </a:r>
            <a:r>
              <a:rPr lang="en-US" dirty="0" err="1" smtClean="0"/>
              <a:t>tibijalnih</a:t>
            </a:r>
            <a:r>
              <a:rPr lang="en-US" dirty="0" smtClean="0"/>
              <a:t> </a:t>
            </a:r>
            <a:r>
              <a:rPr lang="en-US" dirty="0" err="1" smtClean="0"/>
              <a:t>bodlji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avulzione</a:t>
            </a:r>
            <a:r>
              <a:rPr lang="en-US" dirty="0" smtClean="0"/>
              <a:t> rupture </a:t>
            </a:r>
            <a:r>
              <a:rPr lang="en-US" dirty="0" err="1" smtClean="0"/>
              <a:t>ukrštenih</a:t>
            </a:r>
            <a:r>
              <a:rPr lang="en-US" dirty="0" smtClean="0"/>
              <a:t> </a:t>
            </a:r>
            <a:r>
              <a:rPr lang="en-US" dirty="0" err="1" smtClean="0"/>
              <a:t>ligamenata</a:t>
            </a:r>
            <a:r>
              <a:rPr lang="en-US" dirty="0" smtClean="0"/>
              <a:t>.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Lečenje ligamentarnih povreda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Lečenje</a:t>
            </a:r>
            <a:r>
              <a:rPr lang="en-US" b="1" dirty="0" smtClean="0"/>
              <a:t> </a:t>
            </a:r>
            <a:r>
              <a:rPr lang="en-US" b="1" dirty="0" err="1" smtClean="0"/>
              <a:t>svežih</a:t>
            </a:r>
            <a:r>
              <a:rPr lang="en-US" b="1" dirty="0" smtClean="0"/>
              <a:t> </a:t>
            </a:r>
            <a:r>
              <a:rPr lang="en-US" b="1" dirty="0" err="1" smtClean="0"/>
              <a:t>ligamentarnih</a:t>
            </a:r>
            <a:r>
              <a:rPr lang="en-US" b="1" dirty="0" smtClean="0"/>
              <a:t> </a:t>
            </a:r>
            <a:r>
              <a:rPr lang="en-US" b="1" dirty="0" err="1" smtClean="0"/>
              <a:t>povreda</a:t>
            </a:r>
            <a:r>
              <a:rPr lang="en-US" dirty="0" smtClean="0"/>
              <a:t> u </a:t>
            </a:r>
            <a:r>
              <a:rPr lang="en-US" dirty="0" err="1" smtClean="0"/>
              <a:t>akutnoj</a:t>
            </a:r>
            <a:r>
              <a:rPr lang="en-US" dirty="0" smtClean="0"/>
              <a:t> </a:t>
            </a:r>
            <a:r>
              <a:rPr lang="en-US" dirty="0" err="1" smtClean="0"/>
              <a:t>fazi</a:t>
            </a:r>
            <a:r>
              <a:rPr lang="en-US" dirty="0" smtClean="0"/>
              <a:t> je </a:t>
            </a:r>
            <a:r>
              <a:rPr lang="en-US" dirty="0" err="1" smtClean="0"/>
              <a:t>operativnim</a:t>
            </a:r>
            <a:r>
              <a:rPr lang="en-US" dirty="0" smtClean="0"/>
              <a:t> </a:t>
            </a:r>
            <a:r>
              <a:rPr lang="en-US" dirty="0" err="1" smtClean="0"/>
              <a:t>putem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to </a:t>
            </a:r>
            <a:r>
              <a:rPr lang="en-US" dirty="0" err="1" smtClean="0"/>
              <a:t>odmah</a:t>
            </a:r>
            <a:r>
              <a:rPr lang="en-US" dirty="0" smtClean="0"/>
              <a:t>, </a:t>
            </a:r>
            <a:r>
              <a:rPr lang="en-US" dirty="0" err="1" smtClean="0"/>
              <a:t>jer</a:t>
            </a:r>
            <a:r>
              <a:rPr lang="en-US" dirty="0" smtClean="0"/>
              <a:t> </a:t>
            </a:r>
            <a:r>
              <a:rPr lang="en-US" dirty="0" err="1" smtClean="0"/>
              <a:t>funkcionalni</a:t>
            </a:r>
            <a:r>
              <a:rPr lang="en-US" dirty="0" smtClean="0"/>
              <a:t> </a:t>
            </a:r>
            <a:r>
              <a:rPr lang="en-US" dirty="0" err="1" smtClean="0"/>
              <a:t>rezultati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mnogo</a:t>
            </a:r>
            <a:r>
              <a:rPr lang="en-US" dirty="0" smtClean="0"/>
              <a:t> </a:t>
            </a:r>
            <a:r>
              <a:rPr lang="en-US" dirty="0" err="1" smtClean="0"/>
              <a:t>bolji</a:t>
            </a:r>
            <a:r>
              <a:rPr lang="en-US" dirty="0" smtClean="0"/>
              <a:t> </a:t>
            </a:r>
            <a:r>
              <a:rPr lang="en-US" dirty="0" err="1" smtClean="0"/>
              <a:t>nego</a:t>
            </a:r>
            <a:r>
              <a:rPr lang="en-US" dirty="0" smtClean="0"/>
              <a:t> </a:t>
            </a:r>
            <a:r>
              <a:rPr lang="en-US" dirty="0" err="1" smtClean="0"/>
              <a:t>li</a:t>
            </a:r>
            <a:r>
              <a:rPr lang="en-US" dirty="0" smtClean="0"/>
              <a:t> </a:t>
            </a:r>
            <a:r>
              <a:rPr lang="en-US" dirty="0" err="1" smtClean="0"/>
              <a:t>operativni</a:t>
            </a:r>
            <a:r>
              <a:rPr lang="en-US" dirty="0" smtClean="0"/>
              <a:t> </a:t>
            </a:r>
            <a:r>
              <a:rPr lang="en-US" dirty="0" err="1" smtClean="0"/>
              <a:t>zahvati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hronične</a:t>
            </a:r>
            <a:r>
              <a:rPr lang="en-US" dirty="0" smtClean="0"/>
              <a:t> </a:t>
            </a:r>
            <a:r>
              <a:rPr lang="en-US" dirty="0" err="1" smtClean="0"/>
              <a:t>nestabilnosti</a:t>
            </a:r>
            <a:r>
              <a:rPr lang="en-US" dirty="0" smtClean="0"/>
              <a:t>.   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4953000" y="4419600"/>
            <a:ext cx="28575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Povrede meniskusa kolena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0"/>
          </a:xfrm>
        </p:spPr>
        <p:txBody>
          <a:bodyPr>
            <a:normAutofit fontScale="70000" lnSpcReduction="20000"/>
          </a:bodyPr>
          <a:lstStyle/>
          <a:p>
            <a:r>
              <a:rPr lang="en-US" b="1" i="1" dirty="0" err="1" smtClean="0"/>
              <a:t>Povrede</a:t>
            </a:r>
            <a:r>
              <a:rPr lang="en-US" b="1" i="1" dirty="0" smtClean="0"/>
              <a:t> </a:t>
            </a:r>
            <a:r>
              <a:rPr lang="en-US" b="1" i="1" dirty="0" err="1" smtClean="0"/>
              <a:t>meniskusa</a:t>
            </a:r>
            <a:r>
              <a:rPr lang="en-US" b="1" i="1" dirty="0" smtClean="0"/>
              <a:t> </a:t>
            </a:r>
            <a:r>
              <a:rPr lang="en-US" b="1" i="1" dirty="0" err="1" smtClean="0"/>
              <a:t>kolena</a:t>
            </a:r>
            <a:r>
              <a:rPr lang="en-US" dirty="0" smtClean="0"/>
              <a:t> je </a:t>
            </a:r>
            <a:r>
              <a:rPr lang="en-US" dirty="0" err="1" smtClean="0"/>
              <a:t>najčešća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 u </a:t>
            </a:r>
            <a:r>
              <a:rPr lang="en-US" dirty="0" err="1" smtClean="0"/>
              <a:t>sportsko</a:t>
            </a:r>
            <a:r>
              <a:rPr lang="en-US" dirty="0" smtClean="0"/>
              <a:t> - </a:t>
            </a:r>
            <a:r>
              <a:rPr lang="en-US" dirty="0" err="1" smtClean="0"/>
              <a:t>medicinskoj</a:t>
            </a:r>
            <a:r>
              <a:rPr lang="en-US" dirty="0" smtClean="0"/>
              <a:t> </a:t>
            </a:r>
            <a:r>
              <a:rPr lang="en-US" dirty="0" err="1" smtClean="0"/>
              <a:t>praksi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Mehanizam</a:t>
            </a:r>
            <a:r>
              <a:rPr lang="en-US" dirty="0" smtClean="0"/>
              <a:t> </a:t>
            </a:r>
            <a:r>
              <a:rPr lang="en-US" b="1" dirty="0" err="1" smtClean="0"/>
              <a:t>povrede</a:t>
            </a:r>
            <a:r>
              <a:rPr lang="en-US" b="1" dirty="0" smtClean="0"/>
              <a:t> </a:t>
            </a:r>
            <a:r>
              <a:rPr lang="en-US" b="1" dirty="0" err="1" smtClean="0"/>
              <a:t>meniskusa</a:t>
            </a:r>
            <a:r>
              <a:rPr lang="en-US" dirty="0" smtClean="0"/>
              <a:t> je </a:t>
            </a:r>
            <a:r>
              <a:rPr lang="en-US" dirty="0" err="1" smtClean="0"/>
              <a:t>složen</a:t>
            </a:r>
            <a:r>
              <a:rPr lang="en-US" dirty="0" smtClean="0"/>
              <a:t>. </a:t>
            </a:r>
            <a:r>
              <a:rPr lang="en-US" dirty="0" err="1" smtClean="0"/>
              <a:t>Najčešće</a:t>
            </a:r>
            <a:r>
              <a:rPr lang="en-US" dirty="0" smtClean="0"/>
              <a:t> do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dolazi</a:t>
            </a:r>
            <a:r>
              <a:rPr lang="en-US" dirty="0" smtClean="0"/>
              <a:t> </a:t>
            </a:r>
            <a:r>
              <a:rPr lang="en-US" dirty="0" err="1" smtClean="0"/>
              <a:t>usled</a:t>
            </a:r>
            <a:r>
              <a:rPr lang="en-US" dirty="0" smtClean="0"/>
              <a:t> </a:t>
            </a:r>
            <a:r>
              <a:rPr lang="en-US" dirty="0" err="1" smtClean="0"/>
              <a:t>delovanja</a:t>
            </a:r>
            <a:r>
              <a:rPr lang="en-US" dirty="0" smtClean="0"/>
              <a:t> </a:t>
            </a:r>
            <a:r>
              <a:rPr lang="en-US" dirty="0" err="1" smtClean="0"/>
              <a:t>sila</a:t>
            </a:r>
            <a:r>
              <a:rPr lang="en-US" dirty="0" smtClean="0"/>
              <a:t> </a:t>
            </a:r>
            <a:r>
              <a:rPr lang="en-US" dirty="0" err="1" smtClean="0"/>
              <a:t>rotcije</a:t>
            </a:r>
            <a:r>
              <a:rPr lang="en-US" dirty="0" smtClean="0"/>
              <a:t>, </a:t>
            </a:r>
            <a:r>
              <a:rPr lang="en-US" dirty="0" err="1" smtClean="0"/>
              <a:t>fleksije</a:t>
            </a:r>
            <a:r>
              <a:rPr lang="en-US" dirty="0" smtClean="0"/>
              <a:t>, </a:t>
            </a:r>
            <a:r>
              <a:rPr lang="en-US" dirty="0" err="1" smtClean="0"/>
              <a:t>ekstenzije</a:t>
            </a:r>
            <a:r>
              <a:rPr lang="en-US" dirty="0" smtClean="0"/>
              <a:t>, </a:t>
            </a:r>
            <a:r>
              <a:rPr lang="en-US" dirty="0" err="1" smtClean="0"/>
              <a:t>abdukcije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kompresije</a:t>
            </a:r>
            <a:r>
              <a:rPr lang="en-US" dirty="0" smtClean="0"/>
              <a:t>. U </a:t>
            </a:r>
            <a:r>
              <a:rPr lang="en-US" dirty="0" err="1" smtClean="0"/>
              <a:t>suštini</a:t>
            </a:r>
            <a:r>
              <a:rPr lang="en-US" dirty="0" smtClean="0"/>
              <a:t> </a:t>
            </a:r>
            <a:r>
              <a:rPr lang="en-US" dirty="0" err="1" smtClean="0"/>
              <a:t>radi</a:t>
            </a:r>
            <a:r>
              <a:rPr lang="en-US" dirty="0" smtClean="0"/>
              <a:t> se o </a:t>
            </a:r>
            <a:r>
              <a:rPr lang="en-US" dirty="0" err="1" smtClean="0"/>
              <a:t>oštrim</a:t>
            </a:r>
            <a:r>
              <a:rPr lang="en-US" dirty="0" smtClean="0"/>
              <a:t> </a:t>
            </a:r>
            <a:r>
              <a:rPr lang="en-US" dirty="0" err="1" smtClean="0"/>
              <a:t>snažnim</a:t>
            </a:r>
            <a:r>
              <a:rPr lang="en-US" dirty="0" smtClean="0"/>
              <a:t> </a:t>
            </a:r>
            <a:r>
              <a:rPr lang="en-US" dirty="0" err="1" smtClean="0"/>
              <a:t>iznenadnim</a:t>
            </a:r>
            <a:r>
              <a:rPr lang="en-US" dirty="0" smtClean="0"/>
              <a:t> </a:t>
            </a:r>
            <a:r>
              <a:rPr lang="en-US" dirty="0" err="1" smtClean="0"/>
              <a:t>rotacijama</a:t>
            </a:r>
            <a:r>
              <a:rPr lang="en-US" dirty="0" smtClean="0"/>
              <a:t>, </a:t>
            </a:r>
            <a:r>
              <a:rPr lang="en-US" dirty="0" err="1" smtClean="0"/>
              <a:t>direknim</a:t>
            </a:r>
            <a:r>
              <a:rPr lang="en-US" dirty="0" smtClean="0"/>
              <a:t> </a:t>
            </a:r>
            <a:r>
              <a:rPr lang="en-US" dirty="0" err="1" smtClean="0"/>
              <a:t>udarima</a:t>
            </a:r>
            <a:r>
              <a:rPr lang="en-US" dirty="0" smtClean="0"/>
              <a:t>, </a:t>
            </a:r>
            <a:r>
              <a:rPr lang="en-US" dirty="0" err="1" smtClean="0"/>
              <a:t>obuzdavajućim</a:t>
            </a:r>
            <a:r>
              <a:rPr lang="en-US" dirty="0" smtClean="0"/>
              <a:t> </a:t>
            </a:r>
            <a:r>
              <a:rPr lang="en-US" dirty="0" err="1" smtClean="0"/>
              <a:t>pokretima</a:t>
            </a:r>
            <a:r>
              <a:rPr lang="en-US" dirty="0" smtClean="0"/>
              <a:t> </a:t>
            </a:r>
            <a:r>
              <a:rPr lang="en-US" dirty="0" err="1" smtClean="0"/>
              <a:t>zadnje</a:t>
            </a:r>
            <a:r>
              <a:rPr lang="en-US" dirty="0" smtClean="0"/>
              <a:t> </a:t>
            </a:r>
            <a:r>
              <a:rPr lang="en-US" dirty="0" err="1" smtClean="0"/>
              <a:t>medijalne</a:t>
            </a:r>
            <a:r>
              <a:rPr lang="en-US" dirty="0" smtClean="0"/>
              <a:t> </a:t>
            </a:r>
            <a:r>
              <a:rPr lang="en-US" dirty="0" err="1" smtClean="0"/>
              <a:t>kapsule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to </a:t>
            </a:r>
            <a:r>
              <a:rPr lang="en-US" dirty="0" err="1" smtClean="0"/>
              <a:t>usled</a:t>
            </a:r>
            <a:r>
              <a:rPr lang="en-US" dirty="0" smtClean="0"/>
              <a:t> </a:t>
            </a:r>
            <a:r>
              <a:rPr lang="en-US" dirty="0" err="1" smtClean="0"/>
              <a:t>zatezanja</a:t>
            </a:r>
            <a:r>
              <a:rPr lang="en-US" dirty="0" smtClean="0"/>
              <a:t> </a:t>
            </a:r>
            <a:r>
              <a:rPr lang="en-US" dirty="0" err="1" smtClean="0"/>
              <a:t>semimembranozusa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prednje</a:t>
            </a:r>
            <a:r>
              <a:rPr lang="en-US" dirty="0" smtClean="0"/>
              <a:t> </a:t>
            </a:r>
            <a:r>
              <a:rPr lang="en-US" dirty="0" err="1" smtClean="0"/>
              <a:t>lateralne</a:t>
            </a:r>
            <a:r>
              <a:rPr lang="en-US" dirty="0" smtClean="0"/>
              <a:t> </a:t>
            </a:r>
            <a:r>
              <a:rPr lang="en-US" dirty="0" err="1" smtClean="0"/>
              <a:t>kapsule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fleksiji</a:t>
            </a:r>
            <a:r>
              <a:rPr lang="en-US" dirty="0" smtClean="0"/>
              <a:t> </a:t>
            </a:r>
            <a:r>
              <a:rPr lang="en-US" dirty="0" err="1" smtClean="0"/>
              <a:t>tibije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kretanju</a:t>
            </a:r>
            <a:r>
              <a:rPr lang="en-US" dirty="0" smtClean="0"/>
              <a:t> </a:t>
            </a:r>
            <a:r>
              <a:rPr lang="en-US" dirty="0" err="1" smtClean="0"/>
              <a:t>femura</a:t>
            </a:r>
            <a:r>
              <a:rPr lang="en-US" dirty="0" smtClean="0"/>
              <a:t> </a:t>
            </a:r>
            <a:r>
              <a:rPr lang="en-US" dirty="0" err="1" smtClean="0"/>
              <a:t>napred</a:t>
            </a:r>
            <a:r>
              <a:rPr lang="en-US" dirty="0" smtClean="0"/>
              <a:t>, </a:t>
            </a:r>
            <a:r>
              <a:rPr lang="en-US" dirty="0" err="1" smtClean="0"/>
              <a:t>odnosno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forsiranoj</a:t>
            </a:r>
            <a:r>
              <a:rPr lang="en-US" dirty="0" smtClean="0"/>
              <a:t> </a:t>
            </a:r>
            <a:r>
              <a:rPr lang="en-US" dirty="0" err="1" smtClean="0"/>
              <a:t>fleksiji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.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Bol-kole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143375"/>
            <a:ext cx="3943350" cy="2714625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Meniskalna pukotina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/>
              <a:t>Meniskalna</a:t>
            </a:r>
            <a:r>
              <a:rPr lang="sr-Latn-RS" b="1" i="1" dirty="0" smtClean="0"/>
              <a:t> </a:t>
            </a:r>
            <a:r>
              <a:rPr lang="en-US" b="1" i="1" dirty="0" err="1" smtClean="0"/>
              <a:t>pukotina</a:t>
            </a:r>
            <a:r>
              <a:rPr lang="en-US" dirty="0" smtClean="0"/>
              <a:t> </a:t>
            </a:r>
            <a:r>
              <a:rPr lang="en-US" dirty="0" err="1" smtClean="0"/>
              <a:t>može</a:t>
            </a:r>
            <a:r>
              <a:rPr lang="sr-Latn-R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:</a:t>
            </a:r>
          </a:p>
          <a:p>
            <a:pPr lvl="0"/>
            <a:r>
              <a:rPr lang="en-US" dirty="0" err="1" smtClean="0"/>
              <a:t>longitudinalna</a:t>
            </a:r>
            <a:endParaRPr lang="en-US" dirty="0" smtClean="0"/>
          </a:p>
          <a:p>
            <a:pPr lvl="0"/>
            <a:r>
              <a:rPr lang="en-US" dirty="0" err="1" smtClean="0"/>
              <a:t>horizontalna</a:t>
            </a:r>
            <a:endParaRPr lang="en-US" dirty="0" smtClean="0"/>
          </a:p>
          <a:p>
            <a:pPr lvl="0"/>
            <a:r>
              <a:rPr lang="en-US" dirty="0" err="1" smtClean="0"/>
              <a:t>kosa</a:t>
            </a:r>
            <a:endParaRPr lang="en-US" dirty="0" smtClean="0"/>
          </a:p>
          <a:p>
            <a:pPr lvl="0"/>
            <a:r>
              <a:rPr lang="en-US" dirty="0" err="1" smtClean="0"/>
              <a:t>radijalna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276600"/>
            <a:ext cx="2152650" cy="1304925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Meniskalne pukotine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err="1" smtClean="0"/>
              <a:t>Povrede</a:t>
            </a:r>
            <a:r>
              <a:rPr lang="sr-Latn-RS" b="1" dirty="0" smtClean="0"/>
              <a:t> </a:t>
            </a:r>
            <a:r>
              <a:rPr lang="en-US" b="1" dirty="0" err="1" smtClean="0"/>
              <a:t>mogu</a:t>
            </a:r>
            <a:r>
              <a:rPr lang="sr-Latn-RS" b="1" dirty="0" smtClean="0"/>
              <a:t> </a:t>
            </a:r>
            <a:r>
              <a:rPr lang="en-US" b="1" dirty="0" err="1" smtClean="0"/>
              <a:t>biti</a:t>
            </a:r>
            <a:r>
              <a:rPr lang="sr-Latn-RS" b="1" dirty="0" smtClean="0"/>
              <a:t> </a:t>
            </a:r>
            <a:r>
              <a:rPr lang="en-US" b="1" dirty="0" err="1" smtClean="0"/>
              <a:t>jedna</a:t>
            </a:r>
            <a:r>
              <a:rPr lang="sr-Latn-RS" b="1" dirty="0" smtClean="0"/>
              <a:t> </a:t>
            </a:r>
            <a:r>
              <a:rPr lang="en-US" b="1" dirty="0" err="1" smtClean="0"/>
              <a:t>od</a:t>
            </a:r>
            <a:r>
              <a:rPr lang="sr-Latn-RS" b="1" dirty="0" smtClean="0"/>
              <a:t> </a:t>
            </a:r>
            <a:r>
              <a:rPr lang="en-US" b="1" dirty="0" err="1" smtClean="0"/>
              <a:t>ovih</a:t>
            </a:r>
            <a:r>
              <a:rPr lang="sr-Latn-RS" b="1" dirty="0" smtClean="0"/>
              <a:t> </a:t>
            </a:r>
            <a:r>
              <a:rPr lang="en-US" b="1" dirty="0" err="1" smtClean="0"/>
              <a:t>bazičnih</a:t>
            </a:r>
            <a:r>
              <a:rPr lang="sr-Latn-RS" b="1" dirty="0" smtClean="0"/>
              <a:t> </a:t>
            </a:r>
            <a:r>
              <a:rPr lang="en-US" b="1" dirty="0" err="1" smtClean="0"/>
              <a:t>pukotina</a:t>
            </a:r>
            <a:r>
              <a:rPr lang="sr-Latn-RS" b="1" dirty="0" smtClean="0"/>
              <a:t> </a:t>
            </a:r>
            <a:r>
              <a:rPr lang="en-US" b="1" dirty="0" err="1" smtClean="0"/>
              <a:t>ili</a:t>
            </a:r>
            <a:r>
              <a:rPr lang="sr-Latn-RS" b="1" dirty="0" smtClean="0"/>
              <a:t> </a:t>
            </a:r>
            <a:r>
              <a:rPr lang="en-US" b="1" dirty="0" err="1" smtClean="0"/>
              <a:t>kombinovane</a:t>
            </a:r>
            <a:endParaRPr lang="en-US" dirty="0" smtClean="0"/>
          </a:p>
          <a:p>
            <a:r>
              <a:rPr lang="en-US" b="1" i="1" dirty="0" err="1" smtClean="0"/>
              <a:t>Longitudinalna</a:t>
            </a:r>
            <a:r>
              <a:rPr lang="en-US" b="1" i="1" dirty="0" smtClean="0"/>
              <a:t> </a:t>
            </a:r>
            <a:r>
              <a:rPr lang="en-US" b="1" i="1" dirty="0" err="1" smtClean="0"/>
              <a:t>pukotina</a:t>
            </a:r>
            <a:r>
              <a:rPr lang="en-US" b="1" i="1" dirty="0" smtClean="0"/>
              <a:t> </a:t>
            </a:r>
            <a:r>
              <a:rPr lang="en-US" b="1" i="1" dirty="0" err="1" smtClean="0"/>
              <a:t>meniskusa</a:t>
            </a:r>
            <a:r>
              <a:rPr lang="en-US" dirty="0" smtClean="0"/>
              <a:t> je </a:t>
            </a:r>
            <a:r>
              <a:rPr lang="en-US" dirty="0" err="1" smtClean="0"/>
              <a:t>karakteristična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nalazi</a:t>
            </a:r>
            <a:r>
              <a:rPr lang="en-US" dirty="0" smtClean="0"/>
              <a:t> </a:t>
            </a:r>
            <a:r>
              <a:rPr lang="en-US" dirty="0" err="1" smtClean="0"/>
              <a:t>vertikalno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površini</a:t>
            </a:r>
            <a:r>
              <a:rPr lang="en-US" dirty="0" smtClean="0"/>
              <a:t> </a:t>
            </a:r>
            <a:r>
              <a:rPr lang="en-US" dirty="0" err="1" smtClean="0"/>
              <a:t>plato</a:t>
            </a:r>
            <a:r>
              <a:rPr lang="en-US" dirty="0" smtClean="0"/>
              <a:t> </a:t>
            </a:r>
            <a:r>
              <a:rPr lang="en-US" dirty="0" err="1" smtClean="0"/>
              <a:t>tibije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javlja</a:t>
            </a:r>
            <a:r>
              <a:rPr lang="en-US" dirty="0" smtClean="0"/>
              <a:t> se </a:t>
            </a:r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mladih</a:t>
            </a:r>
            <a:r>
              <a:rPr lang="en-US" dirty="0" smtClean="0"/>
              <a:t> </a:t>
            </a:r>
            <a:r>
              <a:rPr lang="en-US" dirty="0" err="1" smtClean="0"/>
              <a:t>osoba</a:t>
            </a:r>
            <a:r>
              <a:rPr lang="en-US" dirty="0" smtClean="0"/>
              <a:t>. </a:t>
            </a:r>
            <a:r>
              <a:rPr lang="en-US" dirty="0" err="1" smtClean="0"/>
              <a:t>Najčešće</a:t>
            </a:r>
            <a:r>
              <a:rPr lang="en-US" dirty="0" smtClean="0"/>
              <a:t> se </a:t>
            </a:r>
            <a:r>
              <a:rPr lang="en-US" dirty="0" err="1" smtClean="0"/>
              <a:t>javlja</a:t>
            </a:r>
            <a:r>
              <a:rPr lang="en-US" dirty="0" smtClean="0"/>
              <a:t> u </a:t>
            </a:r>
            <a:r>
              <a:rPr lang="en-US" dirty="0" err="1" smtClean="0"/>
              <a:t>sportu</a:t>
            </a:r>
            <a:r>
              <a:rPr lang="en-US" dirty="0" smtClean="0"/>
              <a:t>. </a:t>
            </a:r>
            <a:r>
              <a:rPr lang="en-US" dirty="0" err="1" smtClean="0"/>
              <a:t>Javlja</a:t>
            </a:r>
            <a:r>
              <a:rPr lang="en-US" dirty="0" smtClean="0"/>
              <a:t> se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kompletna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nekomletna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 </a:t>
            </a:r>
            <a:r>
              <a:rPr lang="en-US" dirty="0" err="1" smtClean="0"/>
              <a:t>meniskusa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paralelno</a:t>
            </a:r>
            <a:r>
              <a:rPr lang="en-US" dirty="0" smtClean="0"/>
              <a:t> se </a:t>
            </a:r>
            <a:r>
              <a:rPr lang="en-US" dirty="0" err="1" smtClean="0"/>
              <a:t>pruža</a:t>
            </a:r>
            <a:r>
              <a:rPr lang="en-US" dirty="0" smtClean="0"/>
              <a:t> </a:t>
            </a:r>
            <a:r>
              <a:rPr lang="en-US" dirty="0" err="1" smtClean="0"/>
              <a:t>dugom</a:t>
            </a:r>
            <a:r>
              <a:rPr lang="en-US" dirty="0" smtClean="0"/>
              <a:t> </a:t>
            </a:r>
            <a:r>
              <a:rPr lang="en-US" dirty="0" err="1" smtClean="0"/>
              <a:t>ivicom</a:t>
            </a:r>
            <a:r>
              <a:rPr lang="en-US" dirty="0" smtClean="0"/>
              <a:t> </a:t>
            </a:r>
            <a:r>
              <a:rPr lang="en-US" dirty="0" err="1" smtClean="0"/>
              <a:t>meniskusa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razdvaja</a:t>
            </a:r>
            <a:r>
              <a:rPr lang="en-US" dirty="0" smtClean="0"/>
              <a:t> </a:t>
            </a:r>
            <a:r>
              <a:rPr lang="en-US" dirty="0" err="1" smtClean="0"/>
              <a:t>cirkumferencijalna</a:t>
            </a:r>
            <a:r>
              <a:rPr lang="en-US" dirty="0" smtClean="0"/>
              <a:t> </a:t>
            </a:r>
            <a:r>
              <a:rPr lang="en-US" dirty="0" err="1" smtClean="0"/>
              <a:t>vlakna</a:t>
            </a:r>
            <a:r>
              <a:rPr lang="en-US" dirty="0" smtClean="0"/>
              <a:t>. </a:t>
            </a:r>
            <a:r>
              <a:rPr lang="en-US" dirty="0" err="1" smtClean="0"/>
              <a:t>Pukotina</a:t>
            </a:r>
            <a:r>
              <a:rPr lang="en-US" dirty="0" smtClean="0"/>
              <a:t> </a:t>
            </a:r>
            <a:r>
              <a:rPr lang="en-US" dirty="0" err="1" smtClean="0"/>
              <a:t>srećemo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duž</a:t>
            </a:r>
            <a:r>
              <a:rPr lang="en-US" dirty="0" smtClean="0"/>
              <a:t> </a:t>
            </a:r>
            <a:r>
              <a:rPr lang="en-US" dirty="0" err="1" smtClean="0"/>
              <a:t>periferije</a:t>
            </a:r>
            <a:r>
              <a:rPr lang="en-US" dirty="0" smtClean="0"/>
              <a:t> </a:t>
            </a:r>
            <a:r>
              <a:rPr lang="en-US" dirty="0" err="1" smtClean="0"/>
              <a:t>meniskusa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usamom</a:t>
            </a:r>
            <a:r>
              <a:rPr lang="en-US" dirty="0" smtClean="0"/>
              <a:t> </a:t>
            </a:r>
            <a:r>
              <a:rPr lang="en-US" dirty="0" err="1" smtClean="0"/>
              <a:t>središnjem</a:t>
            </a:r>
            <a:r>
              <a:rPr lang="en-US" dirty="0" smtClean="0"/>
              <a:t> </a:t>
            </a:r>
            <a:r>
              <a:rPr lang="en-US" dirty="0" err="1" smtClean="0"/>
              <a:t>delu</a:t>
            </a:r>
            <a:r>
              <a:rPr lang="en-US" dirty="0" smtClean="0"/>
              <a:t>.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Horizontalna pukotina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/>
              <a:t>Horizontalna</a:t>
            </a:r>
            <a:r>
              <a:rPr lang="en-US" b="1" i="1" dirty="0" smtClean="0"/>
              <a:t> </a:t>
            </a:r>
            <a:r>
              <a:rPr lang="en-US" b="1" i="1" dirty="0" err="1" smtClean="0"/>
              <a:t>pukotina</a:t>
            </a:r>
            <a:r>
              <a:rPr lang="en-US" dirty="0" smtClean="0"/>
              <a:t> </a:t>
            </a:r>
            <a:r>
              <a:rPr lang="en-US" dirty="0" err="1" smtClean="0"/>
              <a:t>karakteristična</a:t>
            </a:r>
            <a:r>
              <a:rPr lang="en-US" dirty="0" smtClean="0"/>
              <a:t> je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starije</a:t>
            </a:r>
            <a:r>
              <a:rPr lang="en-US" dirty="0" smtClean="0"/>
              <a:t> </a:t>
            </a:r>
            <a:r>
              <a:rPr lang="en-US" dirty="0" err="1" smtClean="0"/>
              <a:t>osobe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degenerativnim</a:t>
            </a:r>
            <a:r>
              <a:rPr lang="en-US" dirty="0" smtClean="0"/>
              <a:t> </a:t>
            </a:r>
            <a:r>
              <a:rPr lang="en-US" dirty="0" err="1" smtClean="0"/>
              <a:t>promenma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meniscusu</a:t>
            </a:r>
            <a:r>
              <a:rPr lang="en-US" dirty="0" smtClean="0"/>
              <a:t>. </a:t>
            </a:r>
            <a:r>
              <a:rPr lang="en-US" dirty="0" err="1" smtClean="0"/>
              <a:t>Položaj</a:t>
            </a:r>
            <a:r>
              <a:rPr lang="en-US" dirty="0" smtClean="0"/>
              <a:t> </a:t>
            </a:r>
            <a:r>
              <a:rPr lang="en-US" dirty="0" err="1" smtClean="0"/>
              <a:t>pukotine</a:t>
            </a:r>
            <a:r>
              <a:rPr lang="en-US" dirty="0" smtClean="0"/>
              <a:t> je </a:t>
            </a:r>
            <a:r>
              <a:rPr lang="en-US" dirty="0" err="1" smtClean="0"/>
              <a:t>paralelno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gornjom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donjom</a:t>
            </a:r>
            <a:r>
              <a:rPr lang="en-US" dirty="0" smtClean="0"/>
              <a:t> </a:t>
            </a:r>
            <a:r>
              <a:rPr lang="en-US" dirty="0" err="1" smtClean="0"/>
              <a:t>površinom</a:t>
            </a:r>
            <a:r>
              <a:rPr lang="en-US" dirty="0" smtClean="0"/>
              <a:t> </a:t>
            </a:r>
            <a:r>
              <a:rPr lang="en-US" dirty="0" err="1" smtClean="0"/>
              <a:t>meniskus</a:t>
            </a:r>
            <a:r>
              <a:rPr lang="en-US" dirty="0" smtClean="0"/>
              <a:t>.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dođe</a:t>
            </a:r>
            <a:r>
              <a:rPr lang="en-US" dirty="0" smtClean="0"/>
              <a:t> do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postoji</a:t>
            </a:r>
            <a:r>
              <a:rPr lang="en-US" dirty="0" smtClean="0"/>
              <a:t> </a:t>
            </a: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podele</a:t>
            </a:r>
            <a:r>
              <a:rPr lang="en-US" dirty="0" smtClean="0"/>
              <a:t> </a:t>
            </a:r>
            <a:r>
              <a:rPr lang="en-US" dirty="0" err="1" smtClean="0"/>
              <a:t>meniskusa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dela</a:t>
            </a:r>
            <a:r>
              <a:rPr lang="en-US" dirty="0" smtClean="0"/>
              <a:t> </a:t>
            </a:r>
            <a:r>
              <a:rPr lang="en-US" dirty="0" err="1" smtClean="0"/>
              <a:t>gornji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donji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Klinička slika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Kliničkom</a:t>
            </a:r>
            <a:r>
              <a:rPr lang="en-US" dirty="0" smtClean="0"/>
              <a:t> </a:t>
            </a:r>
            <a:r>
              <a:rPr lang="en-US" dirty="0" err="1" smtClean="0"/>
              <a:t>slikom</a:t>
            </a:r>
            <a:r>
              <a:rPr lang="en-US" dirty="0" smtClean="0"/>
              <a:t> </a:t>
            </a:r>
            <a:r>
              <a:rPr lang="en-US" dirty="0" err="1" smtClean="0"/>
              <a:t>dominiraju</a:t>
            </a:r>
            <a:r>
              <a:rPr lang="en-US" dirty="0" smtClean="0"/>
              <a:t> </a:t>
            </a:r>
            <a:r>
              <a:rPr lang="en-US" dirty="0" err="1" smtClean="0"/>
              <a:t>različiti</a:t>
            </a:r>
            <a:r>
              <a:rPr lang="en-US" dirty="0" smtClean="0"/>
              <a:t> </a:t>
            </a:r>
            <a:r>
              <a:rPr lang="en-US" dirty="0" err="1" smtClean="0"/>
              <a:t>simptomi</a:t>
            </a:r>
            <a:r>
              <a:rPr lang="en-US" dirty="0" smtClean="0"/>
              <a:t>.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inicijalna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 </a:t>
            </a:r>
            <a:r>
              <a:rPr lang="en-US" dirty="0" err="1" smtClean="0"/>
              <a:t>praćena</a:t>
            </a:r>
            <a:r>
              <a:rPr lang="en-US" dirty="0" smtClean="0"/>
              <a:t> je </a:t>
            </a:r>
            <a:r>
              <a:rPr lang="en-US" dirty="0" err="1" smtClean="0"/>
              <a:t>izlivom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sportista</a:t>
            </a:r>
            <a:r>
              <a:rPr lang="en-US" dirty="0" smtClean="0"/>
              <a:t> ne </a:t>
            </a:r>
            <a:r>
              <a:rPr lang="en-US" dirty="0" err="1" smtClean="0"/>
              <a:t>mora</a:t>
            </a:r>
            <a:r>
              <a:rPr lang="en-US" dirty="0" smtClean="0"/>
              <a:t> </a:t>
            </a:r>
            <a:r>
              <a:rPr lang="en-US" dirty="0" err="1" smtClean="0"/>
              <a:t>odmah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primeti</a:t>
            </a:r>
            <a:r>
              <a:rPr lang="en-US" dirty="0" smtClean="0"/>
              <a:t> </a:t>
            </a:r>
            <a:r>
              <a:rPr lang="en-US" dirty="0" err="1" smtClean="0"/>
              <a:t>već</a:t>
            </a:r>
            <a:r>
              <a:rPr lang="en-US" dirty="0" smtClean="0"/>
              <a:t> sutra </a:t>
            </a:r>
            <a:r>
              <a:rPr lang="en-US" dirty="0" err="1" smtClean="0"/>
              <a:t>dan</a:t>
            </a:r>
            <a:r>
              <a:rPr lang="en-US" dirty="0" smtClean="0"/>
              <a:t>. </a:t>
            </a:r>
            <a:r>
              <a:rPr lang="en-US" dirty="0" err="1" smtClean="0"/>
              <a:t>Bol</a:t>
            </a:r>
            <a:r>
              <a:rPr lang="en-US" dirty="0" smtClean="0"/>
              <a:t> je </a:t>
            </a:r>
            <a:r>
              <a:rPr lang="en-US" dirty="0" err="1" smtClean="0"/>
              <a:t>konstantan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prisutan</a:t>
            </a:r>
            <a:r>
              <a:rPr lang="en-US" dirty="0" smtClean="0"/>
              <a:t> je </a:t>
            </a:r>
            <a:r>
              <a:rPr lang="en-US" dirty="0" err="1" smtClean="0"/>
              <a:t>duž</a:t>
            </a:r>
            <a:r>
              <a:rPr lang="en-US" dirty="0" smtClean="0"/>
              <a:t> </a:t>
            </a:r>
            <a:r>
              <a:rPr lang="en-US" dirty="0" err="1" smtClean="0"/>
              <a:t>medijalnog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lateralnog</a:t>
            </a:r>
            <a:r>
              <a:rPr lang="en-US" dirty="0" smtClean="0"/>
              <a:t> </a:t>
            </a:r>
            <a:r>
              <a:rPr lang="en-US" dirty="0" err="1" smtClean="0"/>
              <a:t>dela</a:t>
            </a:r>
            <a:r>
              <a:rPr lang="en-US" dirty="0" smtClean="0"/>
              <a:t> </a:t>
            </a:r>
            <a:r>
              <a:rPr lang="en-US" dirty="0" err="1" smtClean="0"/>
              <a:t>zglobne</a:t>
            </a:r>
            <a:r>
              <a:rPr lang="en-US" dirty="0" smtClean="0"/>
              <a:t> </a:t>
            </a:r>
            <a:r>
              <a:rPr lang="en-US" dirty="0" err="1" smtClean="0"/>
              <a:t>pukotine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. 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724400"/>
            <a:ext cx="26193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Simptomi povrede meniskusa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/>
              <a:t>Četri</a:t>
            </a:r>
            <a:r>
              <a:rPr lang="sr-Latn-RS" b="1" i="1" dirty="0" smtClean="0"/>
              <a:t> </a:t>
            </a:r>
            <a:r>
              <a:rPr lang="en-US" b="1" i="1" dirty="0" err="1" smtClean="0"/>
              <a:t>osnovna</a:t>
            </a:r>
            <a:r>
              <a:rPr lang="sr-Latn-RS" b="1" i="1" dirty="0" smtClean="0"/>
              <a:t> </a:t>
            </a:r>
            <a:r>
              <a:rPr lang="en-US" b="1" i="1" dirty="0" err="1" smtClean="0"/>
              <a:t>simptoma</a:t>
            </a:r>
            <a:r>
              <a:rPr lang="en-US" dirty="0" smtClean="0"/>
              <a:t> </a:t>
            </a:r>
            <a:r>
              <a:rPr lang="en-US" dirty="0" err="1" smtClean="0"/>
              <a:t>povrede</a:t>
            </a:r>
            <a:r>
              <a:rPr lang="sr-Latn-RS" dirty="0" smtClean="0"/>
              <a:t> </a:t>
            </a:r>
            <a:r>
              <a:rPr lang="en-US" dirty="0" err="1" smtClean="0"/>
              <a:t>meniskusa</a:t>
            </a:r>
            <a:r>
              <a:rPr lang="sr-Latn-R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:</a:t>
            </a:r>
          </a:p>
          <a:p>
            <a:pPr lvl="0"/>
            <a:r>
              <a:rPr lang="en-US" dirty="0" err="1" smtClean="0"/>
              <a:t>bol</a:t>
            </a:r>
            <a:endParaRPr lang="en-US" dirty="0" smtClean="0"/>
          </a:p>
          <a:p>
            <a:pPr lvl="0"/>
            <a:r>
              <a:rPr lang="en-US" dirty="0" err="1" smtClean="0"/>
              <a:t>otok</a:t>
            </a:r>
            <a:endParaRPr lang="en-US" dirty="0" smtClean="0"/>
          </a:p>
          <a:p>
            <a:pPr lvl="0"/>
            <a:r>
              <a:rPr lang="en-US" dirty="0" err="1" smtClean="0"/>
              <a:t>nestabilnost</a:t>
            </a:r>
            <a:endParaRPr lang="en-US" dirty="0" smtClean="0"/>
          </a:p>
          <a:p>
            <a:pPr lvl="0"/>
            <a:r>
              <a:rPr lang="en-US" dirty="0" err="1" smtClean="0"/>
              <a:t>blokada</a:t>
            </a:r>
            <a:endParaRPr lang="en-US" dirty="0" smtClean="0"/>
          </a:p>
        </p:txBody>
      </p:sp>
      <p:pic>
        <p:nvPicPr>
          <p:cNvPr id="4" name="Picture 3" descr="koleno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5600"/>
            <a:ext cx="318135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3837</Words>
  <Application>Microsoft Office PowerPoint</Application>
  <PresentationFormat>On-screen Show (4:3)</PresentationFormat>
  <Paragraphs>460</Paragraphs>
  <Slides>121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121</vt:i4>
      </vt:variant>
    </vt:vector>
  </HeadingPairs>
  <TitlesOfParts>
    <vt:vector size="122" baseType="lpstr">
      <vt:lpstr>Office Theme</vt:lpstr>
      <vt:lpstr> </vt:lpstr>
      <vt:lpstr>Specifičnosti povrede karlice i kuka u sportu</vt:lpstr>
      <vt:lpstr> Glavni zadatak karličnog pojasa u celini je u održavanju stabilnosti i oslonca tela naročito pri izvođenju aktivnosti trupa i donjih ekstremiteta. -  </vt:lpstr>
      <vt:lpstr>Delovi karlice (os coxae)</vt:lpstr>
      <vt:lpstr>Slide 5</vt:lpstr>
      <vt:lpstr>Uloga karlice</vt:lpstr>
      <vt:lpstr>Zglobovi karlice - sakroilijačni zglob</vt:lpstr>
      <vt:lpstr>Symphisis osis pubis.</vt:lpstr>
      <vt:lpstr>Ligamenti karlice</vt:lpstr>
      <vt:lpstr>Pokreti karlice </vt:lpstr>
      <vt:lpstr>Pokreti natkolenice i funkcija kuka</vt:lpstr>
      <vt:lpstr>Femur – butna kost</vt:lpstr>
      <vt:lpstr> Telo femura sa vratom normalno zaklapa ugao od 120-130˚ </vt:lpstr>
      <vt:lpstr>Art.coxe (art.coxofemoralis)– zglob kuka</vt:lpstr>
      <vt:lpstr>Slide 15</vt:lpstr>
      <vt:lpstr>Pokreti u zglobu kuka</vt:lpstr>
      <vt:lpstr>Pokretljivost zgloba kuka</vt:lpstr>
      <vt:lpstr>Vrste pokreta u zglobu kuka</vt:lpstr>
      <vt:lpstr> Fleksija i ekstenzija kuka – pokreti u sagitalnoj ravni</vt:lpstr>
      <vt:lpstr>Fleksori natkolenice</vt:lpstr>
      <vt:lpstr>Povrede karlice, kuka i natkolenice</vt:lpstr>
      <vt:lpstr>Prelomi butne kosti</vt:lpstr>
      <vt:lpstr>Mehanizam preloma</vt:lpstr>
      <vt:lpstr>Lečenje preloma</vt:lpstr>
      <vt:lpstr> Rendgensko ispitivanje </vt:lpstr>
      <vt:lpstr>Scintigrafsko snimanje karlice</vt:lpstr>
      <vt:lpstr>Prelom kuka</vt:lpstr>
      <vt:lpstr>Karakteristični prelomi karličnog pojasa</vt:lpstr>
      <vt:lpstr>Karakteristični prelomi karličnog pojasa</vt:lpstr>
      <vt:lpstr>Karakteristični prelomi karličnog pojasa</vt:lpstr>
      <vt:lpstr>Karakteristični prelomi karličnog pojasa</vt:lpstr>
      <vt:lpstr>Povrede kuka</vt:lpstr>
      <vt:lpstr>Postupci kod preloma kuka</vt:lpstr>
      <vt:lpstr>Dijagnostika</vt:lpstr>
      <vt:lpstr>Sindrom simfize</vt:lpstr>
      <vt:lpstr>Sindrom simfize</vt:lpstr>
      <vt:lpstr>Etiopatogeneza simfize</vt:lpstr>
      <vt:lpstr>Simptomatologija sindroma simfize</vt:lpstr>
      <vt:lpstr>Simptomatologija sindroma simfize</vt:lpstr>
      <vt:lpstr>Simptomatologija sindroma simfize</vt:lpstr>
      <vt:lpstr>Radiografija</vt:lpstr>
      <vt:lpstr>Kinezoološko ispitivanje</vt:lpstr>
      <vt:lpstr>Lečenje</vt:lpstr>
      <vt:lpstr> Luksacije kuka i prelomi zglobne čašice </vt:lpstr>
      <vt:lpstr>Zadnje luksacije</vt:lpstr>
      <vt:lpstr>Prednje luksacije</vt:lpstr>
      <vt:lpstr>Lečenje</vt:lpstr>
      <vt:lpstr>Povrede mekih tkiva natkolenice</vt:lpstr>
      <vt:lpstr>Kontuzije</vt:lpstr>
      <vt:lpstr>Škljocavi kuk</vt:lpstr>
      <vt:lpstr>Distorzije</vt:lpstr>
      <vt:lpstr>Povrede mišića prednje lože</vt:lpstr>
      <vt:lpstr>Povrede aduktorne kože </vt:lpstr>
      <vt:lpstr>Povrede mišića zadnje lože natkolenice</vt:lpstr>
      <vt:lpstr>Hvala na pažnji</vt:lpstr>
      <vt:lpstr> </vt:lpstr>
      <vt:lpstr>Kosti donjih ekstremiteta</vt:lpstr>
      <vt:lpstr>Slide 58</vt:lpstr>
      <vt:lpstr>Zglob kolena</vt:lpstr>
      <vt:lpstr>Pokreti u kolenom zglobu</vt:lpstr>
      <vt:lpstr>Funkcije kolenog zgloba</vt:lpstr>
      <vt:lpstr>Meniskusi – vezivno hrskavičave  tvorevine kolenog zgloba</vt:lpstr>
      <vt:lpstr>Meniscus medialis i meniscus lateralis</vt:lpstr>
      <vt:lpstr>Čašica(patella)</vt:lpstr>
      <vt:lpstr>Unutrašnji i spoljašnji kolateralni ligament</vt:lpstr>
      <vt:lpstr>   Prednji i zadnji ukršteni ligament    </vt:lpstr>
      <vt:lpstr>Pokreti u kolenom zglobu</vt:lpstr>
      <vt:lpstr>Artrokinematički pokreti u kolenu</vt:lpstr>
      <vt:lpstr>Mišići fleksori potkolenice</vt:lpstr>
      <vt:lpstr>Mišići hamstrings grupe </vt:lpstr>
      <vt:lpstr>Ekstenzori kolena</vt:lpstr>
      <vt:lpstr>Slide 72</vt:lpstr>
      <vt:lpstr>Ligamenti kolenog zgloba</vt:lpstr>
      <vt:lpstr>Povreda ligamenta kolena</vt:lpstr>
      <vt:lpstr>Distorzija kolena</vt:lpstr>
      <vt:lpstr>Kako povređujemo koleno</vt:lpstr>
      <vt:lpstr>Kako povređujemo koleno</vt:lpstr>
      <vt:lpstr>Mehanizam dejstva sile</vt:lpstr>
      <vt:lpstr>Mehanizmi povređivanja</vt:lpstr>
      <vt:lpstr>Nestabilnost kolena</vt:lpstr>
      <vt:lpstr> Rotatorna nestabilnost  </vt:lpstr>
      <vt:lpstr>Složena nestabilnost</vt:lpstr>
      <vt:lpstr>Hronične ligamentne povrede kolena</vt:lpstr>
      <vt:lpstr>Dijagnostika povrede ligamenta kolena</vt:lpstr>
      <vt:lpstr>Koje ligamente najčešće povređujemo?</vt:lpstr>
      <vt:lpstr>Kolateralni ligamenti kolena</vt:lpstr>
      <vt:lpstr>Kolateralni ligamenti kolena</vt:lpstr>
      <vt:lpstr>Kolateralni ligamenti kolena</vt:lpstr>
      <vt:lpstr>Ukršeni ligamenti kolena</vt:lpstr>
      <vt:lpstr>Istegnuće prednje ukrštenog ligamenta</vt:lpstr>
      <vt:lpstr>Zadnji ukršteni ligament</vt:lpstr>
      <vt:lpstr>Zadnji ligament</vt:lpstr>
      <vt:lpstr>Lečenje ligamentarnih povreda</vt:lpstr>
      <vt:lpstr>Povrede meniskusa kolena</vt:lpstr>
      <vt:lpstr>Meniskalna pukotina</vt:lpstr>
      <vt:lpstr>Meniskalne pukotine</vt:lpstr>
      <vt:lpstr>Horizontalna pukotina</vt:lpstr>
      <vt:lpstr>Klinička slika</vt:lpstr>
      <vt:lpstr>Simptomi povrede meniskusa</vt:lpstr>
      <vt:lpstr>Nestabilnost</vt:lpstr>
      <vt:lpstr>Blokada</vt:lpstr>
      <vt:lpstr>Kidanje hrskavice kolena</vt:lpstr>
      <vt:lpstr> Netipični znakovi povrede meniskusa su:  </vt:lpstr>
      <vt:lpstr>Dijagnoza</vt:lpstr>
      <vt:lpstr>Mc Murray test</vt:lpstr>
      <vt:lpstr>Slide 106</vt:lpstr>
      <vt:lpstr>De Palma test</vt:lpstr>
      <vt:lpstr>Stewart test</vt:lpstr>
      <vt:lpstr>Apley test</vt:lpstr>
      <vt:lpstr>Payerov znak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Dijagnostika</vt:lpstr>
      <vt:lpstr>Lečenje</vt:lpstr>
      <vt:lpstr>HVALA NA PAŽNJI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Danijela Nesic</dc:creator>
  <cp:lastModifiedBy>Prof dr Milorad Jerkan</cp:lastModifiedBy>
  <cp:revision>10</cp:revision>
  <dcterms:created xsi:type="dcterms:W3CDTF">2018-05-01T20:24:51Z</dcterms:created>
  <dcterms:modified xsi:type="dcterms:W3CDTF">2018-05-17T05:06:19Z</dcterms:modified>
</cp:coreProperties>
</file>