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421" r:id="rId3"/>
    <p:sldId id="370" r:id="rId4"/>
    <p:sldId id="371" r:id="rId5"/>
    <p:sldId id="372" r:id="rId6"/>
    <p:sldId id="374" r:id="rId7"/>
    <p:sldId id="375" r:id="rId8"/>
    <p:sldId id="376" r:id="rId9"/>
    <p:sldId id="377" r:id="rId10"/>
    <p:sldId id="378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422" r:id="rId22"/>
    <p:sldId id="423" r:id="rId23"/>
    <p:sldId id="424" r:id="rId24"/>
    <p:sldId id="425" r:id="rId25"/>
    <p:sldId id="426" r:id="rId26"/>
    <p:sldId id="427" r:id="rId27"/>
    <p:sldId id="483" r:id="rId28"/>
    <p:sldId id="484" r:id="rId29"/>
    <p:sldId id="485" r:id="rId30"/>
    <p:sldId id="486" r:id="rId31"/>
    <p:sldId id="487" r:id="rId32"/>
    <p:sldId id="488" r:id="rId33"/>
    <p:sldId id="497" r:id="rId34"/>
    <p:sldId id="498" r:id="rId35"/>
    <p:sldId id="489" r:id="rId36"/>
    <p:sldId id="499" r:id="rId37"/>
    <p:sldId id="490" r:id="rId38"/>
    <p:sldId id="491" r:id="rId39"/>
    <p:sldId id="492" r:id="rId40"/>
    <p:sldId id="493" r:id="rId41"/>
    <p:sldId id="494" r:id="rId42"/>
    <p:sldId id="495" r:id="rId43"/>
    <p:sldId id="496" r:id="rId44"/>
    <p:sldId id="429" r:id="rId45"/>
    <p:sldId id="430" r:id="rId46"/>
    <p:sldId id="431" r:id="rId47"/>
    <p:sldId id="432" r:id="rId48"/>
    <p:sldId id="433" r:id="rId49"/>
    <p:sldId id="434" r:id="rId50"/>
    <p:sldId id="435" r:id="rId51"/>
    <p:sldId id="436" r:id="rId52"/>
    <p:sldId id="437" r:id="rId53"/>
    <p:sldId id="438" r:id="rId54"/>
    <p:sldId id="440" r:id="rId55"/>
    <p:sldId id="419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F44AE-AB87-447A-80B5-5768095C403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7644-F49B-478A-B3A4-A824488D7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9EF6-14E4-4364-AA6D-4863E2D452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76E2-88A7-4D2F-8E78-B311AB906247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02BC-8CBF-446A-A94F-CAB0D9BF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124200" y="5105400"/>
            <a:ext cx="54864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            Prof. </a:t>
            </a:r>
            <a:r>
              <a:rPr lang="en-US" b="1" dirty="0" err="1" smtClean="0">
                <a:solidFill>
                  <a:srgbClr val="002060"/>
                </a:solidFill>
              </a:rPr>
              <a:t>dr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Milorad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Jerkan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19200"/>
            <a:ext cx="7239000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NASTAVNI PREDMET-</a:t>
            </a:r>
          </a:p>
          <a:p>
            <a:r>
              <a:rPr lang="en-US" sz="4000" dirty="0" smtClean="0"/>
              <a:t>REHABILITACIJA U SPORTU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0"/>
            <a:ext cx="4286250" cy="10287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3048000"/>
            <a:ext cx="8915400" cy="1514261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XIII PREDAVANJE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pPr>
              <a:lnSpc>
                <a:spcPct val="115000"/>
              </a:lnSpc>
            </a:pP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Specifičnosti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povreda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karlice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kuka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u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sportu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evaluacija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dijagnostika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klinička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slika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i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terapija</a:t>
            </a:r>
            <a:endParaRPr lang="en-US" sz="28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okreti karlice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rednje naginjanje karlice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adnje naginjanje karlice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očno naginjanje karlice u levu i desnu stranu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otacija karlice u levu i desnu stranu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okreti natkolenice i funkcija kuka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 </a:t>
            </a:r>
            <a:r>
              <a:rPr lang="en-US" dirty="0" smtClean="0"/>
              <a:t>I</a:t>
            </a:r>
            <a:r>
              <a:rPr lang="sr-Latn-RS" dirty="0" smtClean="0"/>
              <a:t>zvode se u zglobu kuka – art.coxofemoralis</a:t>
            </a:r>
          </a:p>
          <a:p>
            <a:pPr>
              <a:buNone/>
            </a:pPr>
            <a:r>
              <a:rPr lang="sr-Latn-RS" dirty="0" smtClean="0"/>
              <a:t>                           </a:t>
            </a:r>
            <a:r>
              <a:rPr lang="en-US" dirty="0" smtClean="0"/>
              <a:t>F</a:t>
            </a:r>
            <a:r>
              <a:rPr lang="sr-Latn-RS" dirty="0" smtClean="0"/>
              <a:t>unkcije kuka: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mogućuje stabilnost tela pri uspravnom položaju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mogućuje pokretljivost donjeg ekstremiteta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emur – butna kost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emur je najduža kost na telu.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 proksimalnom delu nalazi se glava femura, a na distalnom delu nalaze se medijalni i lateralni epikondil.</a:t>
            </a:r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8" name="Content Placeholder 7" descr="femu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84784"/>
            <a:ext cx="4495800" cy="518457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sr-Latn-RS" dirty="0" smtClean="0"/>
              <a:t>elo femura sa vratom normalno zaklapa ugao od 120-130˚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 descr="UGA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04864"/>
            <a:ext cx="4572000" cy="37444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" name="Content Placeholder 9" descr="x nog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8792" y="2209800"/>
            <a:ext cx="4415208" cy="37394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A</a:t>
            </a:r>
            <a:r>
              <a:rPr lang="sr-Latn-RS" sz="3600" dirty="0" smtClean="0"/>
              <a:t>rt.coxe (art.coxofemoralis)– zglob kuka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4525963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okso-femoralni zglob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roksimalna komponenta – </a:t>
            </a:r>
            <a:r>
              <a:rPr lang="sr-Latn-RS" b="1" dirty="0" smtClean="0"/>
              <a:t>acetabulum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istalna komponenta – </a:t>
            </a:r>
            <a:r>
              <a:rPr lang="sr-Latn-RS" b="1" dirty="0" smtClean="0"/>
              <a:t>caput femoris</a:t>
            </a:r>
            <a:endParaRPr lang="en-US" b="1" dirty="0"/>
          </a:p>
        </p:txBody>
      </p:sp>
      <p:pic>
        <p:nvPicPr>
          <p:cNvPr id="6" name="Content Placeholder 5" descr="kU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412776"/>
            <a:ext cx="4536504" cy="49685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 descr="lig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3031" y="457200"/>
            <a:ext cx="6866569" cy="5668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okreti u zglobu kuka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 zglobu kuka vrše se kako pokreti natkolenice prema karlici, tako o pokreti karlice prema natkolenici. 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 hodu se smenjuju pokreti karlice sa pokretima natkolenice: u fazi oslonca jednom nogom, na nosećoj </a:t>
            </a:r>
            <a:r>
              <a:rPr lang="sr-Latn-RS" u="sng" dirty="0" smtClean="0"/>
              <a:t>nozi su fiksirani pripoji mišića </a:t>
            </a:r>
            <a:r>
              <a:rPr lang="sr-Latn-RS" dirty="0" smtClean="0"/>
              <a:t>koji tada vrše pokrete karlice. </a:t>
            </a:r>
            <a:r>
              <a:rPr lang="en-US" dirty="0" smtClean="0"/>
              <a:t>U</a:t>
            </a:r>
            <a:r>
              <a:rPr lang="sr-Latn-RS" dirty="0" smtClean="0"/>
              <a:t> isto vreme u drugom zglobu kuka odvijaju se pokreti natkolenice pomoću mišića čiji su </a:t>
            </a:r>
            <a:r>
              <a:rPr lang="sr-Latn-RS" u="sng" dirty="0" smtClean="0"/>
              <a:t>fiksirani pripoji na karlici.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Pokretljivost zgloba kuka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</a:t>
            </a:r>
            <a:r>
              <a:rPr lang="sr-Latn-RS" dirty="0" smtClean="0"/>
              <a:t>optasti oblik glave butne kosti i izdubljena sferična površina acetabuluma idealni su oblici za pokrete velike amplitude u svim ravnima.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tvarna amplituda pokreta je međutim znatno majna od mogućnosti koštanih struktura zgloba.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o je posledica ograničenja pokreta zbog zglobne kapsule, zglobnih veza i zatezanja okolnih mišića. 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Vrste pokreta u zglobu kuka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752528" cy="5257800"/>
          </a:xfrm>
        </p:spPr>
        <p:txBody>
          <a:bodyPr>
            <a:normAutofit/>
          </a:bodyPr>
          <a:lstStyle/>
          <a:p>
            <a:r>
              <a:rPr lang="sr-Latn-RS" dirty="0" smtClean="0"/>
              <a:t>U kuku se vrše pokreti oko velikog broja osovina u raznim ravnima.</a:t>
            </a:r>
          </a:p>
          <a:p>
            <a:r>
              <a:rPr lang="sr-Latn-RS" dirty="0" smtClean="0"/>
              <a:t>Međutim za definisanje pokreta služimo se sa 3 ravni.</a:t>
            </a:r>
          </a:p>
          <a:p>
            <a:pPr>
              <a:buNone/>
            </a:pPr>
            <a:r>
              <a:rPr lang="sr-Latn-RS" dirty="0" smtClean="0"/>
              <a:t>           </a:t>
            </a:r>
            <a:r>
              <a:rPr lang="en-US" dirty="0" smtClean="0"/>
              <a:t>P</a:t>
            </a:r>
            <a:r>
              <a:rPr lang="sr-Latn-RS" dirty="0" smtClean="0"/>
              <a:t>okreti su: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</a:t>
            </a:r>
            <a:r>
              <a:rPr lang="sr-Latn-RS" b="1" dirty="0" smtClean="0"/>
              <a:t>leksija i ekstenzija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</a:t>
            </a:r>
            <a:r>
              <a:rPr lang="sr-Latn-RS" b="1" dirty="0" smtClean="0"/>
              <a:t>bdukcija i adukcija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U</a:t>
            </a:r>
            <a:r>
              <a:rPr lang="sr-Latn-RS" b="1" dirty="0" smtClean="0"/>
              <a:t>nutrašnja i spoljašnja rotacija</a:t>
            </a:r>
            <a:endParaRPr lang="en-US" b="1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844824"/>
            <a:ext cx="3851920" cy="467935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 Fleksija i ekstenzija kuka – pokreti u sagitalnoj ravni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ko horizontalne osovine koja se nalazi u frontalnoj ravni 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ko se smanjuje ugao koji zaklapaju karlica i natkolenica, pokret je </a:t>
            </a:r>
            <a:r>
              <a:rPr lang="sr-Latn-RS" b="1" dirty="0" smtClean="0"/>
              <a:t>fleksija</a:t>
            </a:r>
            <a:r>
              <a:rPr lang="sr-Latn-RS" dirty="0" smtClean="0"/>
              <a:t> (0-140˚).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ko se povećava ugao, pokret je </a:t>
            </a:r>
            <a:r>
              <a:rPr lang="sr-Latn-RS" b="1" dirty="0" smtClean="0"/>
              <a:t>ekstenzija </a:t>
            </a:r>
            <a:r>
              <a:rPr lang="sr-Latn-RS" dirty="0" smtClean="0"/>
              <a:t>(45˚)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okret fleksije se odvija uz artrokinematički pokret – </a:t>
            </a:r>
            <a:r>
              <a:rPr lang="sr-Latn-RS" b="1" dirty="0" smtClean="0"/>
              <a:t>zadnje klizanje</a:t>
            </a:r>
            <a:r>
              <a:rPr lang="sr-Latn-RS" dirty="0" smtClean="0"/>
              <a:t> glave femura u acetabulumu i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okret ekstenzije uz </a:t>
            </a:r>
            <a:r>
              <a:rPr lang="sr-Latn-RS" b="1" dirty="0" smtClean="0"/>
              <a:t>prednje klizanje </a:t>
            </a:r>
            <a:r>
              <a:rPr lang="sr-Latn-RS" dirty="0" smtClean="0"/>
              <a:t>glave femura u acetabulumu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Specifi</a:t>
            </a:r>
            <a:r>
              <a:rPr lang="sr-Latn-RS" dirty="0" smtClean="0"/>
              <a:t>čnosti povrede karlice i kuka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Prelom</a:t>
            </a:r>
            <a:r>
              <a:rPr lang="en-US" dirty="0" smtClean="0"/>
              <a:t> </a:t>
            </a:r>
            <a:r>
              <a:rPr lang="en-US" dirty="0" err="1" smtClean="0"/>
              <a:t>kostiju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, </a:t>
            </a:r>
            <a:r>
              <a:rPr lang="en-US" dirty="0" err="1" smtClean="0"/>
              <a:t>kuka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natkolenice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u </a:t>
            </a:r>
            <a:r>
              <a:rPr lang="en-US" dirty="0" err="1" smtClean="0"/>
              <a:t>sportsko-medicinskoj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retke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se </a:t>
            </a:r>
            <a:r>
              <a:rPr lang="en-US" dirty="0" err="1" smtClean="0"/>
              <a:t>prekida</a:t>
            </a:r>
            <a:r>
              <a:rPr lang="en-US" dirty="0" smtClean="0"/>
              <a:t> </a:t>
            </a:r>
            <a:r>
              <a:rPr lang="en-US" dirty="0" err="1" smtClean="0"/>
              <a:t>takmičarska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Najteži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iščašenja</a:t>
            </a:r>
            <a:r>
              <a:rPr lang="en-US" dirty="0" smtClean="0"/>
              <a:t> u </a:t>
            </a:r>
            <a:r>
              <a:rPr lang="en-US" dirty="0" err="1" smtClean="0"/>
              <a:t>ovom</a:t>
            </a:r>
            <a:r>
              <a:rPr lang="en-US" dirty="0" smtClean="0"/>
              <a:t> region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dešavaju</a:t>
            </a:r>
            <a:r>
              <a:rPr lang="en-US" dirty="0" smtClean="0"/>
              <a:t> se u </a:t>
            </a:r>
            <a:r>
              <a:rPr lang="en-US" dirty="0" err="1" smtClean="0"/>
              <a:t>motosportu</a:t>
            </a:r>
            <a:r>
              <a:rPr lang="en-US" dirty="0" smtClean="0"/>
              <a:t>, </a:t>
            </a:r>
            <a:r>
              <a:rPr lang="en-US" dirty="0" err="1" smtClean="0"/>
              <a:t>automobilskom</a:t>
            </a:r>
            <a:r>
              <a:rPr lang="en-US" dirty="0" smtClean="0"/>
              <a:t> </a:t>
            </a:r>
            <a:r>
              <a:rPr lang="en-US" dirty="0" err="1" smtClean="0"/>
              <a:t>sportu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zimskim</a:t>
            </a:r>
            <a:r>
              <a:rPr lang="en-US" dirty="0" smtClean="0"/>
              <a:t> </a:t>
            </a:r>
            <a:r>
              <a:rPr lang="en-US" dirty="0" err="1" smtClean="0"/>
              <a:t>sportovima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Fleksori natkolenice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960440" cy="4525963"/>
          </a:xfrm>
        </p:spPr>
        <p:txBody>
          <a:bodyPr>
            <a:normAutofit fontScale="92500" lnSpcReduction="10000"/>
          </a:bodyPr>
          <a:lstStyle/>
          <a:p>
            <a:r>
              <a:rPr lang="sr-Latn-RS" sz="3200" b="1" dirty="0" smtClean="0"/>
              <a:t>m.iliopsoas </a:t>
            </a:r>
          </a:p>
          <a:p>
            <a:r>
              <a:rPr lang="sr-Latn-RS" sz="3200" b="1" dirty="0" smtClean="0"/>
              <a:t>m.sartorius</a:t>
            </a:r>
          </a:p>
          <a:p>
            <a:r>
              <a:rPr lang="sr-Latn-RS" sz="3200" b="1" dirty="0" smtClean="0"/>
              <a:t>m.rectus femoris</a:t>
            </a:r>
          </a:p>
          <a:p>
            <a:r>
              <a:rPr lang="sr-Latn-RS" sz="3200" b="1" dirty="0" smtClean="0"/>
              <a:t>m.tensor fasciae latae</a:t>
            </a:r>
          </a:p>
          <a:p>
            <a:endParaRPr lang="sr-Latn-RS" dirty="0" smtClean="0"/>
          </a:p>
          <a:p>
            <a:r>
              <a:rPr lang="sr-Latn-RS" dirty="0" smtClean="0"/>
              <a:t>m.pectineus</a:t>
            </a:r>
          </a:p>
          <a:p>
            <a:r>
              <a:rPr lang="sr-Latn-RS" dirty="0" smtClean="0"/>
              <a:t>m.adductor longus</a:t>
            </a:r>
          </a:p>
          <a:p>
            <a:r>
              <a:rPr lang="sr-Latn-RS" dirty="0" smtClean="0"/>
              <a:t>m.adductor brevis</a:t>
            </a:r>
          </a:p>
          <a:p>
            <a:endParaRPr lang="en-US" dirty="0"/>
          </a:p>
        </p:txBody>
      </p:sp>
      <p:pic>
        <p:nvPicPr>
          <p:cNvPr id="5" name="Content Placeholder 4" descr="muscles_at_hip_and_knee_joint131215700877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052736"/>
            <a:ext cx="5004048" cy="58052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Povrede karlice, kuka i natkolenice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</a:t>
            </a:r>
            <a:r>
              <a:rPr lang="en-US" dirty="0" smtClean="0"/>
              <a:t> sport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 smtClean="0"/>
              <a:t>kostne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 </a:t>
            </a:r>
            <a:r>
              <a:rPr lang="en-US" dirty="0" err="1" smtClean="0"/>
              <a:t>nastale</a:t>
            </a:r>
            <a:r>
              <a:rPr lang="en-US" dirty="0" smtClean="0"/>
              <a:t> </a:t>
            </a:r>
            <a:r>
              <a:rPr lang="en-US" dirty="0" err="1" smtClean="0"/>
              <a:t>mehanizmom</a:t>
            </a:r>
            <a:r>
              <a:rPr lang="en-US" dirty="0" smtClean="0"/>
              <a:t>, to </a:t>
            </a:r>
            <a:r>
              <a:rPr lang="en-US" dirty="0" err="1" smtClean="0"/>
              <a:t>su</a:t>
            </a:r>
            <a:r>
              <a:rPr lang="en-US" dirty="0" smtClean="0"/>
              <a:t> pre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kostiju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prekida</a:t>
            </a:r>
            <a:r>
              <a:rPr lang="en-US" dirty="0" smtClean="0"/>
              <a:t> </a:t>
            </a:r>
            <a:r>
              <a:rPr lang="en-US" dirty="0" err="1" smtClean="0"/>
              <a:t>kontinuiteta</a:t>
            </a:r>
            <a:r>
              <a:rPr lang="en-US" dirty="0" smtClean="0"/>
              <a:t> </a:t>
            </a:r>
            <a:r>
              <a:rPr lang="en-US" dirty="0" err="1" smtClean="0"/>
              <a:t>karličnog</a:t>
            </a:r>
            <a:r>
              <a:rPr lang="en-US" dirty="0" smtClean="0"/>
              <a:t> </a:t>
            </a:r>
            <a:r>
              <a:rPr lang="en-US" dirty="0" err="1" smtClean="0"/>
              <a:t>prstena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jednostruki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dvostruki</a:t>
            </a:r>
            <a:r>
              <a:rPr lang="en-US" dirty="0" smtClean="0"/>
              <a:t> </a:t>
            </a:r>
            <a:r>
              <a:rPr lang="en-US" dirty="0" err="1" smtClean="0"/>
              <a:t>prekid</a:t>
            </a:r>
            <a:r>
              <a:rPr lang="en-US" dirty="0" smtClean="0"/>
              <a:t> </a:t>
            </a:r>
            <a:r>
              <a:rPr lang="en-US" dirty="0" err="1" smtClean="0"/>
              <a:t>kontinuiteta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retki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572000"/>
            <a:ext cx="24003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Prelomi butne kosti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butne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segmentima</a:t>
            </a:r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 err="1" smtClean="0"/>
              <a:t>najčešći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padova</a:t>
            </a:r>
            <a:r>
              <a:rPr lang="en-US" dirty="0" smtClean="0"/>
              <a:t> </a:t>
            </a:r>
            <a:r>
              <a:rPr lang="en-US" dirty="0" err="1" smtClean="0"/>
              <a:t>direktni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snažni</a:t>
            </a:r>
            <a:r>
              <a:rPr lang="en-US" dirty="0" smtClean="0"/>
              <a:t> </a:t>
            </a:r>
            <a:r>
              <a:rPr lang="en-US" dirty="0" err="1" smtClean="0"/>
              <a:t>udarci</a:t>
            </a:r>
            <a:r>
              <a:rPr lang="en-US" dirty="0" smtClean="0"/>
              <a:t>, </a:t>
            </a:r>
            <a:r>
              <a:rPr lang="en-US" dirty="0" err="1" smtClean="0"/>
              <a:t>sudari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skokovi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uzrokovati</a:t>
            </a:r>
            <a:r>
              <a:rPr lang="en-US" dirty="0" smtClean="0"/>
              <a:t> </a:t>
            </a:r>
            <a:r>
              <a:rPr lang="en-US" dirty="0" err="1" smtClean="0"/>
              <a:t>prelome</a:t>
            </a:r>
            <a:r>
              <a:rPr lang="en-US" dirty="0" smtClean="0"/>
              <a:t> </a:t>
            </a:r>
            <a:r>
              <a:rPr lang="en-US" dirty="0" err="1" smtClean="0"/>
              <a:t>dijafize</a:t>
            </a:r>
            <a:r>
              <a:rPr lang="en-US" dirty="0" smtClean="0"/>
              <a:t> </a:t>
            </a:r>
            <a:r>
              <a:rPr lang="en-US" dirty="0" err="1" smtClean="0"/>
              <a:t>butne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download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038600"/>
            <a:ext cx="1562100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Mehanizam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uzrokuje</a:t>
            </a:r>
            <a:r>
              <a:rPr lang="en-US" dirty="0" smtClean="0"/>
              <a:t> </a:t>
            </a:r>
            <a:r>
              <a:rPr lang="en-US" dirty="0" err="1" smtClean="0"/>
              <a:t>pojedine</a:t>
            </a:r>
            <a:r>
              <a:rPr lang="en-US" dirty="0" smtClean="0"/>
              <a:t> </a:t>
            </a:r>
            <a:r>
              <a:rPr lang="en-US" dirty="0" err="1" smtClean="0"/>
              <a:t>tipove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snažna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deluje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dijafizu</a:t>
            </a:r>
            <a:r>
              <a:rPr lang="en-US" dirty="0" smtClean="0"/>
              <a:t> </a:t>
            </a:r>
            <a:r>
              <a:rPr lang="en-US" dirty="0" err="1" smtClean="0"/>
              <a:t>femura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tom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poprečni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kominutivni</a:t>
            </a:r>
            <a:r>
              <a:rPr lang="en-US" dirty="0" smtClean="0"/>
              <a:t> </a:t>
            </a:r>
            <a:r>
              <a:rPr lang="en-US" dirty="0" err="1" smtClean="0"/>
              <a:t>prelom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indirektna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(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uvrtanja</a:t>
            </a:r>
            <a:r>
              <a:rPr lang="en-US" dirty="0" smtClean="0"/>
              <a:t>)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spiralni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5257800"/>
            <a:ext cx="3343275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Lečenje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lečeni</a:t>
            </a:r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sr-Latn-RS" dirty="0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mladi</a:t>
            </a:r>
            <a:r>
              <a:rPr lang="sr-Latn-RS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ne </a:t>
            </a:r>
            <a:r>
              <a:rPr lang="en-US" dirty="0" err="1" smtClean="0"/>
              <a:t>ostavljaju</a:t>
            </a:r>
            <a:r>
              <a:rPr lang="en-US" dirty="0" smtClean="0"/>
              <a:t> </a:t>
            </a:r>
            <a:r>
              <a:rPr lang="en-US" dirty="0" err="1" smtClean="0"/>
              <a:t>nikakve</a:t>
            </a:r>
            <a:r>
              <a:rPr lang="en-US" dirty="0" smtClean="0"/>
              <a:t> </a:t>
            </a:r>
            <a:r>
              <a:rPr lang="en-US" dirty="0" err="1" smtClean="0"/>
              <a:t>trajnije</a:t>
            </a:r>
            <a:r>
              <a:rPr lang="en-US" dirty="0" smtClean="0"/>
              <a:t> </a:t>
            </a:r>
            <a:r>
              <a:rPr lang="en-US" dirty="0" err="1" smtClean="0"/>
              <a:t>posledice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sportskog</a:t>
            </a:r>
            <a:r>
              <a:rPr lang="en-US" dirty="0" smtClean="0"/>
              <a:t> </a:t>
            </a:r>
            <a:r>
              <a:rPr lang="en-US" dirty="0" err="1" smtClean="0"/>
              <a:t>lekara</a:t>
            </a:r>
            <a:r>
              <a:rPr lang="en-US" dirty="0" smtClean="0"/>
              <a:t> u </a:t>
            </a:r>
            <a:r>
              <a:rPr lang="en-US" dirty="0" err="1" smtClean="0"/>
              <a:t>ovakvim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značajna</a:t>
            </a:r>
            <a:r>
              <a:rPr lang="en-US" dirty="0" smtClean="0"/>
              <a:t> je u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neophodna</a:t>
            </a:r>
            <a:r>
              <a:rPr lang="en-US" dirty="0" smtClean="0"/>
              <a:t> </a:t>
            </a:r>
            <a:r>
              <a:rPr lang="en-US" dirty="0" err="1" smtClean="0"/>
              <a:t>pravilna</a:t>
            </a:r>
            <a:r>
              <a:rPr lang="en-US" dirty="0" smtClean="0"/>
              <a:t>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, </a:t>
            </a:r>
            <a:r>
              <a:rPr lang="en-US" dirty="0" err="1" smtClean="0"/>
              <a:t>imobilizacija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obezbeđenje</a:t>
            </a:r>
            <a:r>
              <a:rPr lang="en-US" dirty="0" smtClean="0"/>
              <a:t> </a:t>
            </a:r>
            <a:r>
              <a:rPr lang="en-US" dirty="0" err="1" smtClean="0"/>
              <a:t>nastavka</a:t>
            </a:r>
            <a:r>
              <a:rPr lang="en-US" dirty="0" smtClean="0"/>
              <a:t> </a:t>
            </a:r>
            <a:r>
              <a:rPr lang="en-US" dirty="0" err="1" smtClean="0"/>
              <a:t>lečenja</a:t>
            </a:r>
            <a:r>
              <a:rPr lang="en-US" dirty="0" smtClean="0"/>
              <a:t> u </a:t>
            </a:r>
            <a:r>
              <a:rPr lang="en-US" dirty="0" err="1" smtClean="0"/>
              <a:t>adekvatnoj</a:t>
            </a:r>
            <a:r>
              <a:rPr lang="en-US" dirty="0" smtClean="0"/>
              <a:t> </a:t>
            </a:r>
            <a:r>
              <a:rPr lang="en-US" dirty="0" err="1" smtClean="0"/>
              <a:t>hirurškoj</a:t>
            </a:r>
            <a:r>
              <a:rPr lang="en-US" dirty="0" smtClean="0"/>
              <a:t> </a:t>
            </a:r>
            <a:r>
              <a:rPr lang="en-US" dirty="0" err="1" smtClean="0"/>
              <a:t>ustanovi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Lečenje</a:t>
            </a:r>
            <a:r>
              <a:rPr lang="en-US" dirty="0" smtClean="0"/>
              <a:t> je,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, </a:t>
            </a:r>
            <a:r>
              <a:rPr lang="en-US" dirty="0" err="1" smtClean="0"/>
              <a:t>operativno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Rendgensko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sumnje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povredu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multiplih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telu</a:t>
            </a:r>
            <a:r>
              <a:rPr lang="en-US" dirty="0" smtClean="0"/>
              <a:t> </a:t>
            </a:r>
            <a:r>
              <a:rPr lang="en-US" dirty="0" err="1" smtClean="0"/>
              <a:t>povređenog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 smtClean="0"/>
              <a:t>snimak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. </a:t>
            </a:r>
            <a:r>
              <a:rPr lang="en-US" dirty="0" err="1" smtClean="0"/>
              <a:t>Obično</a:t>
            </a:r>
            <a:r>
              <a:rPr lang="en-US" dirty="0" smtClean="0"/>
              <a:t> je </a:t>
            </a:r>
            <a:r>
              <a:rPr lang="en-US" dirty="0" err="1" smtClean="0"/>
              <a:t>dovoljan</a:t>
            </a:r>
            <a:r>
              <a:rPr lang="en-US" dirty="0" smtClean="0"/>
              <a:t> </a:t>
            </a:r>
            <a:r>
              <a:rPr lang="en-US" dirty="0" err="1" smtClean="0"/>
              <a:t>standardni</a:t>
            </a:r>
            <a:r>
              <a:rPr lang="en-US" dirty="0" smtClean="0"/>
              <a:t> </a:t>
            </a:r>
            <a:r>
              <a:rPr lang="en-US" dirty="0" err="1" smtClean="0"/>
              <a:t>snimak</a:t>
            </a:r>
            <a:r>
              <a:rPr lang="en-US" dirty="0" smtClean="0"/>
              <a:t> s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potrebi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dopuni</a:t>
            </a:r>
            <a:r>
              <a:rPr lang="en-US" dirty="0" smtClean="0"/>
              <a:t> </a:t>
            </a:r>
            <a:r>
              <a:rPr lang="en-US" dirty="0" err="1" smtClean="0"/>
              <a:t>snimkom</a:t>
            </a:r>
            <a:r>
              <a:rPr lang="en-US" dirty="0" smtClean="0"/>
              <a:t> s </a:t>
            </a:r>
            <a:r>
              <a:rPr lang="en-US" dirty="0" err="1" smtClean="0"/>
              <a:t>boka</a:t>
            </a:r>
            <a:r>
              <a:rPr lang="en-US" dirty="0" smtClean="0"/>
              <a:t> </a:t>
            </a:r>
            <a:r>
              <a:rPr lang="en-US" dirty="0" err="1" smtClean="0"/>
              <a:t>sakrokokcigealne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se </a:t>
            </a:r>
            <a:r>
              <a:rPr lang="en-US" dirty="0" err="1" smtClean="0"/>
              <a:t>sumnja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prelom</a:t>
            </a:r>
            <a:r>
              <a:rPr lang="en-US" dirty="0" smtClean="0"/>
              <a:t> </a:t>
            </a:r>
            <a:r>
              <a:rPr lang="en-US" dirty="0" err="1" smtClean="0"/>
              <a:t>krsne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repne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Spoljni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unutrašnji</a:t>
            </a:r>
            <a:r>
              <a:rPr lang="en-US" dirty="0" smtClean="0"/>
              <a:t> </a:t>
            </a:r>
            <a:r>
              <a:rPr lang="en-US" dirty="0" err="1" smtClean="0"/>
              <a:t>polukosi</a:t>
            </a:r>
            <a:r>
              <a:rPr lang="en-US" dirty="0" smtClean="0"/>
              <a:t> </a:t>
            </a:r>
            <a:r>
              <a:rPr lang="en-US" dirty="0" err="1" smtClean="0"/>
              <a:t>snimci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,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acetabuluma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arcijalni-prelom-kuka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638800"/>
            <a:ext cx="1524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Scintigrafsko snimanje karlice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Scintigrafsko</a:t>
            </a:r>
            <a:r>
              <a:rPr lang="en-US" dirty="0" smtClean="0"/>
              <a:t> </a:t>
            </a:r>
            <a:r>
              <a:rPr lang="en-US" dirty="0" err="1" smtClean="0"/>
              <a:t>snimanje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korisno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krsne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repne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sr-Latn-RS" dirty="0" smtClean="0"/>
              <a:t> se</a:t>
            </a:r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nekad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</a:t>
            </a:r>
            <a:r>
              <a:rPr lang="en-US" dirty="0" err="1" smtClean="0"/>
              <a:t>dijagnostikuju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standardnim</a:t>
            </a:r>
            <a:r>
              <a:rPr lang="en-US" dirty="0" smtClean="0"/>
              <a:t> </a:t>
            </a:r>
            <a:r>
              <a:rPr lang="en-US" dirty="0" err="1" smtClean="0"/>
              <a:t>rendgenskim</a:t>
            </a:r>
            <a:r>
              <a:rPr lang="en-US" dirty="0" smtClean="0"/>
              <a:t> </a:t>
            </a:r>
            <a:r>
              <a:rPr lang="en-US" dirty="0" err="1" smtClean="0"/>
              <a:t>snimcima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Izuzetno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kompjuterizovana</a:t>
            </a:r>
            <a:r>
              <a:rPr lang="en-US" dirty="0" smtClean="0"/>
              <a:t> </a:t>
            </a:r>
            <a:r>
              <a:rPr lang="en-US" dirty="0" err="1" smtClean="0"/>
              <a:t>tomografija</a:t>
            </a:r>
            <a:r>
              <a:rPr lang="en-US" dirty="0" smtClean="0"/>
              <a:t> (CT),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izvanrednu</a:t>
            </a:r>
            <a:r>
              <a:rPr lang="en-US" dirty="0" smtClean="0"/>
              <a:t> </a:t>
            </a:r>
            <a:r>
              <a:rPr lang="en-US" dirty="0" err="1" smtClean="0"/>
              <a:t>sliku</a:t>
            </a:r>
            <a:r>
              <a:rPr lang="en-US" dirty="0" smtClean="0"/>
              <a:t> </a:t>
            </a:r>
            <a:r>
              <a:rPr lang="en-US" dirty="0" err="1" smtClean="0"/>
              <a:t>dislokacije</a:t>
            </a:r>
            <a:r>
              <a:rPr lang="en-US" dirty="0" smtClean="0"/>
              <a:t> </a:t>
            </a:r>
            <a:r>
              <a:rPr lang="en-US" dirty="0" err="1" smtClean="0"/>
              <a:t>fragmenata</a:t>
            </a:r>
            <a:r>
              <a:rPr lang="en-US" dirty="0" smtClean="0"/>
              <a:t> u </a:t>
            </a:r>
            <a:r>
              <a:rPr lang="en-US" dirty="0" err="1" smtClean="0"/>
              <a:t>horizontalnoj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Prelom kuka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Prelome</a:t>
            </a:r>
            <a:r>
              <a:rPr lang="en-US" dirty="0" smtClean="0"/>
              <a:t> </a:t>
            </a:r>
            <a:r>
              <a:rPr lang="en-US" dirty="0" err="1" smtClean="0"/>
              <a:t>karličnog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: </a:t>
            </a:r>
            <a:endParaRPr lang="sr-Latn-RS" dirty="0" smtClean="0"/>
          </a:p>
          <a:p>
            <a:r>
              <a:rPr lang="en-US" dirty="0" smtClean="0"/>
              <a:t>a) </a:t>
            </a:r>
            <a:r>
              <a:rPr lang="en-US" dirty="0" err="1" smtClean="0"/>
              <a:t>lokalizacija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prsten-pojas</a:t>
            </a:r>
            <a:r>
              <a:rPr lang="en-US" dirty="0" smtClean="0"/>
              <a:t>, </a:t>
            </a:r>
            <a:r>
              <a:rPr lang="en-US" dirty="0" err="1" smtClean="0"/>
              <a:t>komplikacije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funkcionalnim</a:t>
            </a:r>
            <a:r>
              <a:rPr lang="en-US" dirty="0" smtClean="0"/>
              <a:t> </a:t>
            </a:r>
            <a:r>
              <a:rPr lang="en-US" dirty="0" err="1" smtClean="0"/>
              <a:t>posledicama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smtClean="0"/>
              <a:t> b) </a:t>
            </a:r>
            <a:r>
              <a:rPr lang="en-US" dirty="0" err="1" smtClean="0"/>
              <a:t>parcijalne</a:t>
            </a:r>
            <a:r>
              <a:rPr lang="en-US" dirty="0" smtClean="0"/>
              <a:t> </a:t>
            </a:r>
            <a:r>
              <a:rPr lang="en-US" dirty="0" err="1" smtClean="0"/>
              <a:t>frakture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ne </a:t>
            </a:r>
            <a:r>
              <a:rPr lang="en-US" dirty="0" err="1" smtClean="0"/>
              <a:t>prekidaju</a:t>
            </a:r>
            <a:r>
              <a:rPr lang="en-US" dirty="0" smtClean="0"/>
              <a:t> </a:t>
            </a:r>
            <a:r>
              <a:rPr lang="en-US" dirty="0" err="1" smtClean="0"/>
              <a:t>kontinuitet</a:t>
            </a:r>
            <a:r>
              <a:rPr lang="en-US" dirty="0" smtClean="0"/>
              <a:t> </a:t>
            </a:r>
            <a:r>
              <a:rPr lang="en-US" dirty="0" err="1" smtClean="0"/>
              <a:t>karličnog</a:t>
            </a:r>
            <a:r>
              <a:rPr lang="en-US" dirty="0" smtClean="0"/>
              <a:t> </a:t>
            </a:r>
            <a:r>
              <a:rPr lang="en-US" dirty="0" err="1" smtClean="0"/>
              <a:t>pojasa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pravilu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teške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c)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zahvataju</a:t>
            </a:r>
            <a:r>
              <a:rPr lang="en-US" dirty="0" smtClean="0"/>
              <a:t> </a:t>
            </a:r>
            <a:r>
              <a:rPr lang="en-US" b="1" u="sng" dirty="0" err="1" smtClean="0"/>
              <a:t>acetabulum</a:t>
            </a:r>
            <a:r>
              <a:rPr lang="sr-Latn-RS" b="1" u="sng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posledicu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poremećaj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endParaRPr lang="en-US" dirty="0"/>
          </a:p>
        </p:txBody>
      </p:sp>
      <p:pic>
        <p:nvPicPr>
          <p:cNvPr id="4" name="Picture 3" descr="prelom-kuka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19600"/>
            <a:ext cx="16002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Karakteristični prelomi karličnog pojasa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err="1" smtClean="0"/>
              <a:t>Karakteristični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prelomi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karličnog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pojasa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su</a:t>
            </a:r>
            <a:r>
              <a:rPr lang="en-US" sz="4400" b="1" dirty="0" smtClean="0"/>
              <a:t>:</a:t>
            </a:r>
            <a:endParaRPr lang="sr-Latn-RS" sz="4400" b="1" dirty="0" smtClean="0"/>
          </a:p>
          <a:p>
            <a:endParaRPr lang="en-US" sz="4400" dirty="0" smtClean="0"/>
          </a:p>
          <a:p>
            <a:pPr>
              <a:buNone/>
            </a:pPr>
            <a:r>
              <a:rPr lang="sr-Latn-RS" sz="4400" dirty="0" smtClean="0"/>
              <a:t>      </a:t>
            </a:r>
            <a:r>
              <a:rPr lang="en-US" sz="4400" dirty="0" smtClean="0"/>
              <a:t>1. a) </a:t>
            </a:r>
            <a:r>
              <a:rPr lang="en-US" sz="4400" b="1" dirty="0" err="1" smtClean="0"/>
              <a:t>prelomi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prednjeg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luka</a:t>
            </a:r>
            <a:r>
              <a:rPr lang="en-US" sz="4400" dirty="0" smtClean="0"/>
              <a:t> </a:t>
            </a:r>
            <a:r>
              <a:rPr lang="en-US" sz="4400" dirty="0" err="1" smtClean="0"/>
              <a:t>koji</a:t>
            </a:r>
            <a:r>
              <a:rPr lang="en-US" sz="4400" dirty="0" smtClean="0"/>
              <a:t> 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bilateralni</a:t>
            </a:r>
            <a:r>
              <a:rPr lang="en-US" sz="4400" dirty="0" smtClean="0"/>
              <a:t> </a:t>
            </a:r>
            <a:r>
              <a:rPr lang="en-US" sz="4400" dirty="0" err="1" smtClean="0"/>
              <a:t>ili</a:t>
            </a:r>
            <a:r>
              <a:rPr lang="en-US" sz="4400" dirty="0" smtClean="0"/>
              <a:t> </a:t>
            </a:r>
            <a:r>
              <a:rPr lang="en-US" sz="4400" dirty="0" err="1" smtClean="0"/>
              <a:t>unilateralni</a:t>
            </a:r>
            <a:r>
              <a:rPr lang="en-US" sz="4400" dirty="0" smtClean="0"/>
              <a:t>, </a:t>
            </a:r>
            <a:r>
              <a:rPr lang="en-US" sz="4400" dirty="0" err="1" smtClean="0"/>
              <a:t>ili</a:t>
            </a:r>
            <a:r>
              <a:rPr lang="en-US" sz="4400" dirty="0" smtClean="0"/>
              <a:t> </a:t>
            </a:r>
            <a:r>
              <a:rPr lang="en-US" sz="4400" dirty="0" err="1" smtClean="0"/>
              <a:t>disrupcija</a:t>
            </a:r>
            <a:r>
              <a:rPr lang="en-US" sz="4400" dirty="0" smtClean="0"/>
              <a:t> </a:t>
            </a:r>
            <a:r>
              <a:rPr lang="en-US" sz="4400" b="1" dirty="0" err="1" smtClean="0"/>
              <a:t>simfize</a:t>
            </a:r>
            <a:r>
              <a:rPr lang="en-US" sz="4400" dirty="0" smtClean="0"/>
              <a:t>. </a:t>
            </a:r>
            <a:r>
              <a:rPr lang="en-US" sz="4400" dirty="0" err="1" smtClean="0"/>
              <a:t>Nema</a:t>
            </a:r>
            <a:r>
              <a:rPr lang="en-US" sz="4400" dirty="0" smtClean="0"/>
              <a:t> </a:t>
            </a:r>
            <a:r>
              <a:rPr lang="en-US" sz="4400" dirty="0" err="1" smtClean="0"/>
              <a:t>velikih</a:t>
            </a:r>
            <a:r>
              <a:rPr lang="en-US" sz="4400" dirty="0" smtClean="0"/>
              <a:t> </a:t>
            </a:r>
            <a:r>
              <a:rPr lang="en-US" sz="4400" dirty="0" err="1" smtClean="0"/>
              <a:t>dislokacija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nema</a:t>
            </a:r>
            <a:r>
              <a:rPr lang="en-US" sz="4400" dirty="0" smtClean="0"/>
              <a:t> </a:t>
            </a:r>
            <a:r>
              <a:rPr lang="en-US" sz="4400" dirty="0" err="1" smtClean="0"/>
              <a:t>skraćenje</a:t>
            </a:r>
            <a:r>
              <a:rPr lang="en-US" sz="4400" dirty="0" smtClean="0"/>
              <a:t> </a:t>
            </a:r>
            <a:r>
              <a:rPr lang="en-US" sz="4400" dirty="0" err="1" smtClean="0"/>
              <a:t>ekstremiteta</a:t>
            </a:r>
            <a:r>
              <a:rPr lang="en-US" sz="4400" dirty="0" smtClean="0"/>
              <a:t> </a:t>
            </a:r>
            <a:r>
              <a:rPr lang="en-US" sz="4400" dirty="0" err="1" smtClean="0"/>
              <a:t>sa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</a:t>
            </a:r>
            <a:r>
              <a:rPr lang="en-US" sz="4400" dirty="0" err="1" smtClean="0"/>
              <a:t>strane</a:t>
            </a:r>
            <a:endParaRPr lang="sr-Latn-RS" sz="4400" dirty="0" smtClean="0"/>
          </a:p>
          <a:p>
            <a:pPr>
              <a:buNone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b) </a:t>
            </a:r>
            <a:r>
              <a:rPr lang="en-US" sz="4400" b="1" dirty="0" err="1" smtClean="0"/>
              <a:t>prelomi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prednjeg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</a:t>
            </a:r>
            <a:r>
              <a:rPr lang="en-US" sz="4400" b="1" dirty="0" smtClean="0"/>
              <a:t> </a:t>
            </a:r>
            <a:r>
              <a:rPr lang="en-US" sz="4400" b="1" dirty="0" err="1" smtClean="0"/>
              <a:t>zadnjeg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luka</a:t>
            </a:r>
            <a:r>
              <a:rPr lang="en-US" sz="4400" dirty="0" smtClean="0"/>
              <a:t>: to je </a:t>
            </a:r>
            <a:r>
              <a:rPr lang="en-US" sz="4400" dirty="0" err="1" smtClean="0"/>
              <a:t>dupli</a:t>
            </a:r>
            <a:r>
              <a:rPr lang="en-US" sz="4400" dirty="0" smtClean="0"/>
              <a:t> </a:t>
            </a:r>
            <a:r>
              <a:rPr lang="en-US" sz="4400" dirty="0" err="1" smtClean="0"/>
              <a:t>vertikalni</a:t>
            </a:r>
            <a:r>
              <a:rPr lang="en-US" sz="4400" dirty="0" smtClean="0"/>
              <a:t> </a:t>
            </a:r>
            <a:r>
              <a:rPr lang="en-US" sz="4400" dirty="0" err="1" smtClean="0"/>
              <a:t>prelom</a:t>
            </a:r>
            <a:r>
              <a:rPr lang="en-US" sz="4400" dirty="0" smtClean="0"/>
              <a:t> </a:t>
            </a:r>
            <a:r>
              <a:rPr lang="en-US" sz="4400" dirty="0" err="1" smtClean="0"/>
              <a:t>po</a:t>
            </a:r>
            <a:r>
              <a:rPr lang="en-US" sz="4400" dirty="0" smtClean="0"/>
              <a:t> </a:t>
            </a:r>
            <a:r>
              <a:rPr lang="en-US" sz="4400" i="1" dirty="0" err="1" smtClean="0"/>
              <a:t>Malgagni</a:t>
            </a:r>
            <a:r>
              <a:rPr lang="en-US" sz="4400" dirty="0" smtClean="0"/>
              <a:t>-u. </a:t>
            </a:r>
            <a:r>
              <a:rPr lang="en-US" sz="4400" dirty="0" err="1" smtClean="0"/>
              <a:t>Napred</a:t>
            </a:r>
            <a:r>
              <a:rPr lang="en-US" sz="4400" dirty="0" smtClean="0"/>
              <a:t> </a:t>
            </a:r>
            <a:r>
              <a:rPr lang="en-US" sz="4400" dirty="0" err="1" smtClean="0"/>
              <a:t>prelom</a:t>
            </a:r>
            <a:r>
              <a:rPr lang="en-US" sz="4400" dirty="0" smtClean="0"/>
              <a:t> </a:t>
            </a:r>
            <a:r>
              <a:rPr lang="en-US" sz="4400" dirty="0" err="1" smtClean="0"/>
              <a:t>obe</a:t>
            </a:r>
            <a:r>
              <a:rPr lang="en-US" sz="4400" dirty="0" smtClean="0"/>
              <a:t> </a:t>
            </a:r>
            <a:r>
              <a:rPr lang="en-US" sz="4400" dirty="0" err="1" smtClean="0"/>
              <a:t>grane</a:t>
            </a:r>
            <a:r>
              <a:rPr lang="en-US" sz="4400" dirty="0" smtClean="0"/>
              <a:t> </a:t>
            </a:r>
            <a:r>
              <a:rPr lang="en-US" sz="4400" dirty="0" err="1" smtClean="0"/>
              <a:t>pubične</a:t>
            </a:r>
            <a:r>
              <a:rPr lang="en-US" sz="4400" dirty="0" smtClean="0"/>
              <a:t> </a:t>
            </a:r>
            <a:r>
              <a:rPr lang="en-US" sz="4400" dirty="0" err="1" smtClean="0"/>
              <a:t>kosti</a:t>
            </a:r>
            <a:r>
              <a:rPr lang="en-US" sz="4400" dirty="0" smtClean="0"/>
              <a:t>, </a:t>
            </a:r>
            <a:r>
              <a:rPr lang="en-US" sz="4400" dirty="0" err="1" smtClean="0"/>
              <a:t>pozadi</a:t>
            </a:r>
            <a:r>
              <a:rPr lang="en-US" sz="4400" dirty="0" smtClean="0"/>
              <a:t> </a:t>
            </a:r>
            <a:r>
              <a:rPr lang="en-US" sz="4400" dirty="0" err="1" smtClean="0"/>
              <a:t>obično</a:t>
            </a:r>
            <a:r>
              <a:rPr lang="en-US" sz="4400" dirty="0" smtClean="0"/>
              <a:t> </a:t>
            </a:r>
            <a:r>
              <a:rPr lang="en-US" sz="4400" dirty="0" err="1" smtClean="0"/>
              <a:t>sa</a:t>
            </a:r>
            <a:r>
              <a:rPr lang="en-US" sz="4400" dirty="0" smtClean="0"/>
              <a:t> </a:t>
            </a:r>
            <a:r>
              <a:rPr lang="en-US" sz="4400" dirty="0" err="1" smtClean="0"/>
              <a:t>iste</a:t>
            </a:r>
            <a:r>
              <a:rPr lang="en-US" sz="4400" dirty="0" smtClean="0"/>
              <a:t> </a:t>
            </a:r>
            <a:r>
              <a:rPr lang="en-US" sz="4400" dirty="0" err="1" smtClean="0"/>
              <a:t>strane</a:t>
            </a:r>
            <a:r>
              <a:rPr lang="en-US" sz="4400" dirty="0" smtClean="0"/>
              <a:t> </a:t>
            </a:r>
            <a:r>
              <a:rPr lang="en-US" sz="4400" dirty="0" err="1" smtClean="0"/>
              <a:t>prelomi</a:t>
            </a:r>
            <a:r>
              <a:rPr lang="en-US" sz="4400" dirty="0" smtClean="0"/>
              <a:t> u </a:t>
            </a:r>
            <a:r>
              <a:rPr lang="en-US" sz="4400" dirty="0" err="1" smtClean="0"/>
              <a:t>blizini</a:t>
            </a:r>
            <a:r>
              <a:rPr lang="en-US" sz="4400" dirty="0" smtClean="0"/>
              <a:t> </a:t>
            </a:r>
            <a:r>
              <a:rPr lang="en-US" sz="4400" dirty="0" err="1" smtClean="0"/>
              <a:t>sakroiliačnog</a:t>
            </a:r>
            <a:r>
              <a:rPr lang="en-US" sz="4400" dirty="0" smtClean="0"/>
              <a:t> </a:t>
            </a:r>
            <a:r>
              <a:rPr lang="en-US" sz="4400" dirty="0" err="1" smtClean="0"/>
              <a:t>zgloba</a:t>
            </a:r>
            <a:r>
              <a:rPr lang="en-US" sz="4400" dirty="0" smtClean="0"/>
              <a:t>. </a:t>
            </a:r>
            <a:r>
              <a:rPr lang="en-US" sz="4400" dirty="0" err="1" smtClean="0"/>
              <a:t>Ekivalenat</a:t>
            </a:r>
            <a:r>
              <a:rPr lang="en-US" sz="4400" dirty="0" smtClean="0"/>
              <a:t> je </a:t>
            </a:r>
            <a:r>
              <a:rPr lang="en-US" sz="4400" dirty="0" err="1" smtClean="0"/>
              <a:t>luksacija</a:t>
            </a:r>
            <a:r>
              <a:rPr lang="en-US" sz="4400" dirty="0" smtClean="0"/>
              <a:t> </a:t>
            </a:r>
            <a:r>
              <a:rPr lang="en-US" sz="4400" dirty="0" err="1" smtClean="0"/>
              <a:t>sakroilijačnog</a:t>
            </a:r>
            <a:r>
              <a:rPr lang="en-US" sz="4400" dirty="0" smtClean="0"/>
              <a:t> </a:t>
            </a:r>
            <a:r>
              <a:rPr lang="en-US" sz="4400" dirty="0" err="1" smtClean="0"/>
              <a:t>zgloba</a:t>
            </a:r>
            <a:r>
              <a:rPr lang="en-US" sz="4400" dirty="0" smtClean="0"/>
              <a:t>. </a:t>
            </a:r>
            <a:endParaRPr lang="sr-Latn-RS" sz="4400" dirty="0" smtClean="0"/>
          </a:p>
          <a:p>
            <a:pPr>
              <a:buNone/>
            </a:pPr>
            <a:endParaRPr lang="sr-Latn-RS" sz="4400" dirty="0" smtClean="0"/>
          </a:p>
          <a:p>
            <a:pPr>
              <a:buNone/>
            </a:pPr>
            <a:r>
              <a:rPr lang="sr-Latn-RS" sz="4400" dirty="0" smtClean="0"/>
              <a:t>     </a:t>
            </a:r>
            <a:r>
              <a:rPr lang="en-US" sz="4400" dirty="0" smtClean="0"/>
              <a:t>U </a:t>
            </a:r>
            <a:r>
              <a:rPr lang="en-US" sz="4400" dirty="0" err="1" smtClean="0"/>
              <a:t>oba</a:t>
            </a:r>
            <a:r>
              <a:rPr lang="en-US" sz="4400" dirty="0" smtClean="0"/>
              <a:t> </a:t>
            </a:r>
            <a:r>
              <a:rPr lang="en-US" sz="4400" dirty="0" err="1" smtClean="0"/>
              <a:t>slučaja</a:t>
            </a:r>
            <a:r>
              <a:rPr lang="en-US" sz="4400" dirty="0" smtClean="0"/>
              <a:t> </a:t>
            </a:r>
            <a:r>
              <a:rPr lang="en-US" sz="4400" dirty="0" err="1" smtClean="0"/>
              <a:t>sledi</a:t>
            </a:r>
            <a:r>
              <a:rPr lang="en-US" sz="4400" dirty="0" smtClean="0"/>
              <a:t> </a:t>
            </a:r>
            <a:r>
              <a:rPr lang="en-US" sz="4400" dirty="0" err="1" smtClean="0"/>
              <a:t>otvaranje</a:t>
            </a:r>
            <a:r>
              <a:rPr lang="en-US" sz="4400" dirty="0" smtClean="0"/>
              <a:t> </a:t>
            </a:r>
            <a:r>
              <a:rPr lang="en-US" sz="4400" dirty="0" err="1" smtClean="0"/>
              <a:t>ilijačne</a:t>
            </a:r>
            <a:r>
              <a:rPr lang="en-US" sz="4400" dirty="0" smtClean="0"/>
              <a:t> </a:t>
            </a:r>
            <a:r>
              <a:rPr lang="en-US" sz="4400" dirty="0" err="1" smtClean="0"/>
              <a:t>kosti</a:t>
            </a:r>
            <a:r>
              <a:rPr lang="en-US" sz="4400" dirty="0" smtClean="0"/>
              <a:t> u </a:t>
            </a:r>
            <a:r>
              <a:rPr lang="en-US" sz="4400" dirty="0" err="1" smtClean="0"/>
              <a:t>polje</a:t>
            </a:r>
            <a:r>
              <a:rPr lang="en-US" sz="4400" dirty="0" smtClean="0"/>
              <a:t>, </a:t>
            </a:r>
            <a:r>
              <a:rPr lang="en-US" sz="4400" dirty="0" err="1" smtClean="0"/>
              <a:t>kao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proksimalna</a:t>
            </a:r>
            <a:r>
              <a:rPr lang="en-US" sz="4400" dirty="0" smtClean="0"/>
              <a:t> </a:t>
            </a:r>
            <a:r>
              <a:rPr lang="en-US" sz="4400" dirty="0" err="1" smtClean="0"/>
              <a:t>migracija</a:t>
            </a:r>
            <a:r>
              <a:rPr lang="en-US" sz="4400" dirty="0" smtClean="0"/>
              <a:t> </a:t>
            </a:r>
            <a:r>
              <a:rPr lang="en-US" sz="4400" dirty="0" err="1" smtClean="0"/>
              <a:t>sa</a:t>
            </a:r>
            <a:r>
              <a:rPr lang="en-US" sz="4400" dirty="0" smtClean="0"/>
              <a:t> </a:t>
            </a:r>
            <a:r>
              <a:rPr lang="en-US" sz="4400" dirty="0" err="1" smtClean="0"/>
              <a:t>skraćenjem</a:t>
            </a:r>
            <a:r>
              <a:rPr lang="en-US" sz="4400" dirty="0" smtClean="0"/>
              <a:t> </a:t>
            </a:r>
            <a:r>
              <a:rPr lang="en-US" sz="4400" dirty="0" err="1" smtClean="0"/>
              <a:t>noge</a:t>
            </a:r>
            <a:r>
              <a:rPr lang="en-US" sz="4400" dirty="0" smtClean="0"/>
              <a:t>, </a:t>
            </a:r>
            <a:r>
              <a:rPr lang="en-US" sz="4400" dirty="0" err="1" smtClean="0"/>
              <a:t>prateći</a:t>
            </a:r>
            <a:r>
              <a:rPr lang="en-US" sz="4400" dirty="0" smtClean="0"/>
              <a:t> </a:t>
            </a:r>
            <a:r>
              <a:rPr lang="en-US" sz="4400" dirty="0" err="1" smtClean="0"/>
              <a:t>poremećaji</a:t>
            </a:r>
            <a:r>
              <a:rPr lang="en-US" sz="4400" dirty="0" smtClean="0"/>
              <a:t> </a:t>
            </a:r>
            <a:r>
              <a:rPr lang="en-US" sz="4400" dirty="0" err="1" smtClean="0"/>
              <a:t>ovih</a:t>
            </a:r>
            <a:r>
              <a:rPr lang="en-US" sz="4400" dirty="0" smtClean="0"/>
              <a:t> </a:t>
            </a:r>
            <a:r>
              <a:rPr lang="en-US" sz="4400" dirty="0" err="1" smtClean="0"/>
              <a:t>povreda</a:t>
            </a:r>
            <a:r>
              <a:rPr lang="en-US" sz="4400" dirty="0" smtClean="0"/>
              <a:t> </a:t>
            </a:r>
            <a:r>
              <a:rPr lang="en-US" sz="4400" dirty="0" err="1" smtClean="0"/>
              <a:t>su</a:t>
            </a:r>
            <a:r>
              <a:rPr lang="en-US" sz="4400" dirty="0" smtClean="0"/>
              <a:t>: </a:t>
            </a:r>
            <a:r>
              <a:rPr lang="en-US" sz="4400" dirty="0" err="1" smtClean="0"/>
              <a:t>šok</a:t>
            </a:r>
            <a:r>
              <a:rPr lang="en-US" sz="4400" dirty="0" smtClean="0"/>
              <a:t>, </a:t>
            </a:r>
            <a:r>
              <a:rPr lang="en-US" sz="4400" dirty="0" err="1" smtClean="0"/>
              <a:t>povreda</a:t>
            </a:r>
            <a:r>
              <a:rPr lang="en-US" sz="4400" dirty="0" smtClean="0"/>
              <a:t> </a:t>
            </a:r>
            <a:r>
              <a:rPr lang="en-US" sz="4400" dirty="0" err="1" smtClean="0"/>
              <a:t>abdominalnih</a:t>
            </a:r>
            <a:r>
              <a:rPr lang="en-US" sz="4400" dirty="0" smtClean="0"/>
              <a:t> </a:t>
            </a:r>
            <a:r>
              <a:rPr lang="en-US" sz="4400" dirty="0" err="1" smtClean="0"/>
              <a:t>organa</a:t>
            </a:r>
            <a:r>
              <a:rPr lang="en-US" sz="4400" dirty="0" smtClean="0"/>
              <a:t>, </a:t>
            </a:r>
            <a:r>
              <a:rPr lang="en-US" sz="4400" dirty="0" err="1" smtClean="0"/>
              <a:t>pojava</a:t>
            </a:r>
            <a:r>
              <a:rPr lang="en-US" sz="4400" dirty="0" smtClean="0"/>
              <a:t> </a:t>
            </a:r>
            <a:r>
              <a:rPr lang="en-US" sz="4400" dirty="0" err="1" smtClean="0"/>
              <a:t>velikih</a:t>
            </a:r>
            <a:r>
              <a:rPr lang="en-US" sz="4400" dirty="0" smtClean="0"/>
              <a:t> hematoma - </a:t>
            </a:r>
            <a:r>
              <a:rPr lang="en-US" sz="4400" dirty="0" err="1" smtClean="0"/>
              <a:t>pojava</a:t>
            </a:r>
            <a:r>
              <a:rPr lang="en-US" sz="4400" dirty="0" smtClean="0"/>
              <a:t> </a:t>
            </a:r>
            <a:r>
              <a:rPr lang="en-US" sz="4400" dirty="0" err="1" smtClean="0"/>
              <a:t>velikih</a:t>
            </a:r>
            <a:r>
              <a:rPr lang="en-US" sz="4400" dirty="0" smtClean="0"/>
              <a:t> hematoma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lezije</a:t>
            </a:r>
            <a:r>
              <a:rPr lang="en-US" sz="4400" dirty="0" smtClean="0"/>
              <a:t> </a:t>
            </a:r>
            <a:r>
              <a:rPr lang="en-US" sz="4400" dirty="0" err="1" smtClean="0"/>
              <a:t>urinarnog</a:t>
            </a:r>
            <a:r>
              <a:rPr lang="en-US" sz="4400" dirty="0" smtClean="0"/>
              <a:t> </a:t>
            </a:r>
            <a:r>
              <a:rPr lang="en-US" sz="4400" dirty="0" err="1" smtClean="0"/>
              <a:t>trakta</a:t>
            </a:r>
            <a:r>
              <a:rPr lang="en-US" sz="4400" dirty="0" smtClean="0"/>
              <a:t> (</a:t>
            </a:r>
            <a:r>
              <a:rPr lang="en-US" sz="4400" dirty="0" err="1" smtClean="0"/>
              <a:t>vesica</a:t>
            </a:r>
            <a:r>
              <a:rPr lang="en-US" sz="4400" dirty="0" smtClean="0"/>
              <a:t> </a:t>
            </a:r>
            <a:r>
              <a:rPr lang="en-US" sz="4400" dirty="0" err="1" smtClean="0"/>
              <a:t>urinaria</a:t>
            </a:r>
            <a:r>
              <a:rPr lang="en-US" sz="4400" dirty="0" smtClean="0"/>
              <a:t>, </a:t>
            </a:r>
            <a:r>
              <a:rPr lang="en-US" sz="4400" dirty="0" err="1" smtClean="0"/>
              <a:t>česta</a:t>
            </a:r>
            <a:r>
              <a:rPr lang="en-US" sz="4400" dirty="0" smtClean="0"/>
              <a:t> </a:t>
            </a:r>
            <a:r>
              <a:rPr lang="en-US" sz="4400" dirty="0" err="1" smtClean="0"/>
              <a:t>uretra</a:t>
            </a:r>
            <a:r>
              <a:rPr lang="en-US" sz="4400" dirty="0" smtClean="0"/>
              <a:t>) </a:t>
            </a:r>
            <a:br>
              <a:rPr lang="en-US" sz="4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Karakteristični prelomi karličnog pojasa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2. </a:t>
            </a:r>
            <a:r>
              <a:rPr lang="en-US" dirty="0" err="1" smtClean="0"/>
              <a:t>Parcijalni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  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prelomi</a:t>
            </a:r>
            <a:r>
              <a:rPr lang="en-US" dirty="0" smtClean="0"/>
              <a:t> spine </a:t>
            </a:r>
            <a:r>
              <a:rPr lang="en-US" dirty="0" err="1" smtClean="0"/>
              <a:t>iliace</a:t>
            </a:r>
            <a:r>
              <a:rPr lang="en-US" dirty="0" smtClean="0"/>
              <a:t> anterior superior (</a:t>
            </a:r>
            <a:r>
              <a:rPr lang="en-US" dirty="0" err="1" smtClean="0"/>
              <a:t>direkna</a:t>
            </a:r>
            <a:r>
              <a:rPr lang="en-US" dirty="0" smtClean="0"/>
              <a:t> trauma </a:t>
            </a:r>
            <a:r>
              <a:rPr lang="en-US" dirty="0" err="1" smtClean="0"/>
              <a:t>ili</a:t>
            </a:r>
            <a:r>
              <a:rPr lang="en-US" dirty="0" smtClean="0"/>
              <a:t> </a:t>
            </a:r>
            <a:r>
              <a:rPr lang="en-US" b="1" dirty="0" err="1" smtClean="0"/>
              <a:t>kontrakcija</a:t>
            </a:r>
            <a:r>
              <a:rPr lang="en-US" b="1" dirty="0" smtClean="0"/>
              <a:t> </a:t>
            </a:r>
            <a:r>
              <a:rPr lang="en-US" b="1" dirty="0" err="1" smtClean="0"/>
              <a:t>muskulature</a:t>
            </a:r>
            <a:r>
              <a:rPr lang="en-US" dirty="0" smtClean="0"/>
              <a:t>) 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prelomi</a:t>
            </a:r>
            <a:r>
              <a:rPr lang="en-US" dirty="0" smtClean="0"/>
              <a:t> spine </a:t>
            </a:r>
            <a:r>
              <a:rPr lang="en-US" dirty="0" err="1" smtClean="0"/>
              <a:t>iliace</a:t>
            </a:r>
            <a:r>
              <a:rPr lang="en-US" dirty="0" smtClean="0"/>
              <a:t> anterior inferior, </a:t>
            </a:r>
            <a:br>
              <a:rPr lang="en-US" dirty="0" smtClean="0"/>
            </a:br>
            <a:r>
              <a:rPr lang="en-US" dirty="0" smtClean="0"/>
              <a:t>c)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zadnjih</a:t>
            </a:r>
            <a:r>
              <a:rPr lang="en-US" dirty="0" smtClean="0"/>
              <a:t> </a:t>
            </a:r>
            <a:r>
              <a:rPr lang="en-US" dirty="0" err="1" smtClean="0"/>
              <a:t>ilijačnih</a:t>
            </a:r>
            <a:r>
              <a:rPr lang="en-US" dirty="0" smtClean="0"/>
              <a:t> </a:t>
            </a:r>
            <a:r>
              <a:rPr lang="en-US" dirty="0" err="1" smtClean="0"/>
              <a:t>bodlji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en-US" dirty="0" smtClean="0"/>
              <a:t>d)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ilijačnih</a:t>
            </a:r>
            <a:r>
              <a:rPr lang="en-US" dirty="0" smtClean="0"/>
              <a:t> </a:t>
            </a:r>
            <a:r>
              <a:rPr lang="en-US" dirty="0" err="1" smtClean="0"/>
              <a:t>grebena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en-US" dirty="0" smtClean="0"/>
              <a:t>e) </a:t>
            </a:r>
            <a:r>
              <a:rPr lang="en-US" dirty="0" err="1" smtClean="0"/>
              <a:t>poprečni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ilijačne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en-US" dirty="0" smtClean="0"/>
              <a:t>f) </a:t>
            </a:r>
            <a:r>
              <a:rPr lang="en-US" dirty="0" err="1" smtClean="0"/>
              <a:t>izolovani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išiona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en-US" dirty="0" smtClean="0"/>
              <a:t>g) </a:t>
            </a:r>
            <a:r>
              <a:rPr lang="en-US" dirty="0" err="1" smtClean="0"/>
              <a:t>izolovani</a:t>
            </a:r>
            <a:r>
              <a:rPr lang="en-US" dirty="0" smtClean="0"/>
              <a:t>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sakruma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en-US" dirty="0" smtClean="0"/>
              <a:t>h) </a:t>
            </a:r>
            <a:r>
              <a:rPr lang="en-US" dirty="0" err="1" smtClean="0"/>
              <a:t>prelomi</a:t>
            </a:r>
            <a:r>
              <a:rPr lang="en-US" dirty="0" smtClean="0"/>
              <a:t> </a:t>
            </a:r>
            <a:r>
              <a:rPr lang="en-US" dirty="0" err="1" smtClean="0"/>
              <a:t>kokcigsa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</a:t>
            </a:r>
            <a:r>
              <a:rPr lang="sr-Latn-RS" sz="3200" dirty="0" smtClean="0"/>
              <a:t>lavni zadatak karličnog pojasa u celini je u </a:t>
            </a:r>
            <a:r>
              <a:rPr lang="sr-Latn-RS" sz="3200" b="1" dirty="0" smtClean="0"/>
              <a:t>održavanju stabilnosti </a:t>
            </a:r>
            <a:r>
              <a:rPr lang="sr-Latn-RS" sz="3200" dirty="0" smtClean="0"/>
              <a:t>i oslonca tela naročito pri izvođenju aktivnosti trupa i donjih ekstremiteta.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Latn-RS" sz="3200" dirty="0" smtClean="0"/>
              <a:t>-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6" name="Content Placeholder 3" descr="anatomija-karlice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905000"/>
            <a:ext cx="6028318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Karakteristični prelomi karličnog pojasa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Pubične</a:t>
            </a:r>
            <a:r>
              <a:rPr lang="en-US" dirty="0" smtClean="0"/>
              <a:t> </a:t>
            </a:r>
            <a:r>
              <a:rPr lang="en-US" dirty="0" err="1" smtClean="0"/>
              <a:t>luksacije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luksacijom</a:t>
            </a:r>
            <a:r>
              <a:rPr lang="en-US" dirty="0" smtClean="0"/>
              <a:t> </a:t>
            </a:r>
            <a:r>
              <a:rPr lang="en-US" dirty="0" err="1" smtClean="0"/>
              <a:t>sakroilijačnog</a:t>
            </a:r>
            <a:r>
              <a:rPr lang="en-US" dirty="0" smtClean="0"/>
              <a:t> </a:t>
            </a:r>
            <a:r>
              <a:rPr lang="en-US" dirty="0" err="1" smtClean="0"/>
              <a:t>zgloba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prelomnom</a:t>
            </a:r>
            <a:r>
              <a:rPr lang="en-US" dirty="0" smtClean="0"/>
              <a:t> </a:t>
            </a:r>
            <a:r>
              <a:rPr lang="en-US" dirty="0" err="1" smtClean="0"/>
              <a:t>crtom</a:t>
            </a:r>
            <a:r>
              <a:rPr lang="en-US" dirty="0" smtClean="0"/>
              <a:t> u </a:t>
            </a:r>
            <a:r>
              <a:rPr lang="en-US" dirty="0" err="1" smtClean="0"/>
              <a:t>blizini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(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ilijačno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sacralno</a:t>
            </a:r>
            <a:r>
              <a:rPr lang="en-US" dirty="0" smtClean="0"/>
              <a:t>) </a:t>
            </a:r>
            <a:r>
              <a:rPr lang="en-US" dirty="0" err="1" smtClean="0"/>
              <a:t>obeležava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prelom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Cruvelie</a:t>
            </a:r>
            <a:r>
              <a:rPr lang="en-US" dirty="0" smtClean="0"/>
              <a:t>-u (</a:t>
            </a:r>
            <a:r>
              <a:rPr lang="en-US" dirty="0" err="1" smtClean="0"/>
              <a:t>ekvivalent</a:t>
            </a:r>
            <a:r>
              <a:rPr lang="en-US" dirty="0" smtClean="0"/>
              <a:t> je </a:t>
            </a:r>
            <a:r>
              <a:rPr lang="en-US" dirty="0" err="1" smtClean="0"/>
              <a:t>Malgagni</a:t>
            </a:r>
            <a:r>
              <a:rPr lang="en-US" dirty="0" smtClean="0"/>
              <a:t>-u). To je </a:t>
            </a:r>
            <a:r>
              <a:rPr lang="en-US" dirty="0" err="1" smtClean="0"/>
              <a:t>teška</a:t>
            </a:r>
            <a:r>
              <a:rPr lang="en-US" dirty="0" smtClean="0"/>
              <a:t> trauma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posledicama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495800"/>
            <a:ext cx="3000375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Karakteristični prelomi karličnog pojasa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Prelomi</a:t>
            </a:r>
            <a:r>
              <a:rPr lang="en-US" dirty="0" smtClean="0"/>
              <a:t> 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zahvataju</a:t>
            </a:r>
            <a:r>
              <a:rPr lang="en-US" dirty="0" smtClean="0"/>
              <a:t> </a:t>
            </a:r>
            <a:r>
              <a:rPr lang="en-US" dirty="0" err="1" smtClean="0"/>
              <a:t>acetabulum</a:t>
            </a:r>
            <a:r>
              <a:rPr lang="en-US" dirty="0" smtClean="0"/>
              <a:t> </a:t>
            </a:r>
            <a:r>
              <a:rPr lang="en-US" dirty="0" err="1" smtClean="0"/>
              <a:t>značajni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 </a:t>
            </a:r>
            <a:r>
              <a:rPr lang="en-US" b="1" dirty="0" err="1" smtClean="0"/>
              <a:t>kuka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zahtevaju</a:t>
            </a:r>
            <a:r>
              <a:rPr lang="en-US" dirty="0" smtClean="0"/>
              <a:t> </a:t>
            </a:r>
            <a:r>
              <a:rPr lang="en-US" dirty="0" err="1" smtClean="0"/>
              <a:t>posebnu</a:t>
            </a:r>
            <a:r>
              <a:rPr lang="en-US" dirty="0" smtClean="0"/>
              <a:t> </a:t>
            </a:r>
            <a:r>
              <a:rPr lang="en-US" dirty="0" err="1" smtClean="0"/>
              <a:t>umetnost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obučenost</a:t>
            </a:r>
            <a:r>
              <a:rPr lang="en-US" dirty="0" smtClean="0"/>
              <a:t> u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zbrinjavanju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962400"/>
            <a:ext cx="2295525" cy="199072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dirty="0" smtClean="0"/>
              <a:t>Povrede kuka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Bol</a:t>
            </a:r>
            <a:r>
              <a:rPr lang="en-US" dirty="0" smtClean="0"/>
              <a:t> se </a:t>
            </a:r>
            <a:r>
              <a:rPr lang="en-US" dirty="0" err="1" smtClean="0"/>
              <a:t>javlja</a:t>
            </a:r>
            <a:r>
              <a:rPr lang="en-US" dirty="0" smtClean="0"/>
              <a:t> u kuku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prolazi</a:t>
            </a:r>
            <a:r>
              <a:rPr lang="en-US" dirty="0" smtClean="0"/>
              <a:t> on se </a:t>
            </a:r>
            <a:r>
              <a:rPr lang="en-US" dirty="0" err="1" smtClean="0"/>
              <a:t>pojačava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modrica</a:t>
            </a:r>
            <a:r>
              <a:rPr lang="en-US" dirty="0" smtClean="0"/>
              <a:t> se </a:t>
            </a:r>
            <a:r>
              <a:rPr lang="en-US" dirty="0" err="1" smtClean="0"/>
              <a:t>pojavljuje</a:t>
            </a:r>
            <a:r>
              <a:rPr lang="en-US" dirty="0" smtClean="0"/>
              <a:t>. Ova </a:t>
            </a:r>
            <a:r>
              <a:rPr lang="en-US" dirty="0" err="1" smtClean="0"/>
              <a:t>povreda</a:t>
            </a:r>
            <a:r>
              <a:rPr lang="en-US" dirty="0" smtClean="0"/>
              <a:t> je </a:t>
            </a:r>
            <a:r>
              <a:rPr lang="en-US" dirty="0" err="1" smtClean="0"/>
              <a:t>česta</a:t>
            </a:r>
            <a:r>
              <a:rPr lang="en-US" dirty="0" smtClean="0"/>
              <a:t> u </a:t>
            </a:r>
            <a:r>
              <a:rPr lang="en-US" dirty="0" err="1" smtClean="0"/>
              <a:t>kontaktnim</a:t>
            </a:r>
            <a:r>
              <a:rPr lang="en-US" dirty="0" smtClean="0"/>
              <a:t> </a:t>
            </a:r>
            <a:r>
              <a:rPr lang="en-US" dirty="0" err="1" smtClean="0"/>
              <a:t>sportovima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loptom</a:t>
            </a:r>
            <a:r>
              <a:rPr lang="en-US" dirty="0" smtClean="0"/>
              <a:t>, a </a:t>
            </a:r>
            <a:r>
              <a:rPr lang="en-US" dirty="0" err="1" smtClean="0"/>
              <a:t>izazvana</a:t>
            </a:r>
            <a:r>
              <a:rPr lang="en-US" dirty="0" smtClean="0"/>
              <a:t> je </a:t>
            </a:r>
            <a:r>
              <a:rPr lang="en-US" dirty="0" err="1" smtClean="0"/>
              <a:t>udarcem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padom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 </a:t>
            </a:r>
            <a:r>
              <a:rPr lang="en-US" b="1" dirty="0" err="1" smtClean="0"/>
              <a:t>kuk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2672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Postupci kod preloma kuka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 (</a:t>
            </a:r>
            <a:r>
              <a:rPr lang="en-US" dirty="0" err="1" smtClean="0"/>
              <a:t>preloma</a:t>
            </a:r>
            <a:r>
              <a:rPr lang="en-US" dirty="0" smtClean="0"/>
              <a:t>)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teške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najvažnije</a:t>
            </a:r>
            <a:r>
              <a:rPr lang="en-US" dirty="0" smtClean="0"/>
              <a:t> je: </a:t>
            </a:r>
            <a:endParaRPr lang="sr-Latn-RS" dirty="0" smtClean="0"/>
          </a:p>
          <a:p>
            <a:r>
              <a:rPr lang="en-US" dirty="0" err="1" smtClean="0"/>
              <a:t>hitan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stručni</a:t>
            </a:r>
            <a:r>
              <a:rPr lang="en-US" dirty="0" smtClean="0"/>
              <a:t> transport,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antišok</a:t>
            </a:r>
            <a:r>
              <a:rPr lang="en-US" dirty="0" smtClean="0"/>
              <a:t> </a:t>
            </a:r>
            <a:r>
              <a:rPr lang="en-US" dirty="0" err="1" smtClean="0"/>
              <a:t>terapija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nadoknadom</a:t>
            </a:r>
            <a:r>
              <a:rPr lang="en-US" dirty="0" smtClean="0"/>
              <a:t> </a:t>
            </a:r>
            <a:r>
              <a:rPr lang="en-US" dirty="0" err="1" smtClean="0"/>
              <a:t>cirkulišućeg</a:t>
            </a:r>
            <a:r>
              <a:rPr lang="en-US" dirty="0" smtClean="0"/>
              <a:t> </a:t>
            </a:r>
            <a:r>
              <a:rPr lang="en-US" dirty="0" err="1" smtClean="0"/>
              <a:t>volumena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analgezijom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imobilizacijom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zbrinjavanjem</a:t>
            </a:r>
            <a:r>
              <a:rPr lang="en-US" dirty="0" smtClean="0"/>
              <a:t> </a:t>
            </a:r>
            <a:r>
              <a:rPr lang="en-US" dirty="0" err="1" smtClean="0"/>
              <a:t>pratećih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.</a:t>
            </a:r>
            <a:endParaRPr lang="sr-Latn-R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Dijagnostika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Dijagnostika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brza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kraća</a:t>
            </a:r>
            <a:r>
              <a:rPr lang="en-US" dirty="0" smtClean="0"/>
              <a:t> (</a:t>
            </a:r>
            <a:r>
              <a:rPr lang="en-US" dirty="0" err="1" smtClean="0"/>
              <a:t>klinički</a:t>
            </a:r>
            <a:r>
              <a:rPr lang="en-US" dirty="0" smtClean="0"/>
              <a:t> </a:t>
            </a:r>
            <a:r>
              <a:rPr lang="en-US" dirty="0" err="1" smtClean="0"/>
              <a:t>pregled</a:t>
            </a:r>
            <a:r>
              <a:rPr lang="en-US" dirty="0" smtClean="0"/>
              <a:t>, </a:t>
            </a:r>
            <a:r>
              <a:rPr lang="en-US" dirty="0" err="1" smtClean="0"/>
              <a:t>Rtg</a:t>
            </a:r>
            <a:r>
              <a:rPr lang="en-US" dirty="0" smtClean="0"/>
              <a:t>, </a:t>
            </a:r>
            <a:r>
              <a:rPr lang="en-US" dirty="0" err="1" smtClean="0"/>
              <a:t>laboratorija</a:t>
            </a:r>
            <a:r>
              <a:rPr lang="en-US" dirty="0" smtClean="0"/>
              <a:t>), a </a:t>
            </a:r>
            <a:r>
              <a:rPr lang="en-US" dirty="0" err="1" smtClean="0"/>
              <a:t>hemostaza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imobilizacija</a:t>
            </a:r>
            <a:r>
              <a:rPr lang="en-US" dirty="0" smtClean="0"/>
              <a:t> </a:t>
            </a:r>
            <a:r>
              <a:rPr lang="en-US" dirty="0" err="1" smtClean="0"/>
              <a:t>brze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adekvantne</a:t>
            </a:r>
            <a:r>
              <a:rPr lang="en-US" dirty="0" smtClean="0"/>
              <a:t>.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opasne</a:t>
            </a:r>
            <a:r>
              <a:rPr lang="en-US" dirty="0" smtClean="0"/>
              <a:t>, a </a:t>
            </a:r>
            <a:r>
              <a:rPr lang="en-US" dirty="0" err="1" smtClean="0"/>
              <a:t>smrtnost</a:t>
            </a:r>
            <a:r>
              <a:rPr lang="en-US" dirty="0" smtClean="0"/>
              <a:t> se </a:t>
            </a:r>
            <a:r>
              <a:rPr lang="en-US" dirty="0" err="1" smtClean="0"/>
              <a:t>kreće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30%.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Sindrom simfize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predelu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se </a:t>
            </a:r>
            <a:r>
              <a:rPr lang="en-US" dirty="0" err="1" smtClean="0"/>
              <a:t>karakteristična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 u </a:t>
            </a:r>
            <a:r>
              <a:rPr lang="en-US" dirty="0" err="1" smtClean="0"/>
              <a:t>sportskoj</a:t>
            </a:r>
            <a:r>
              <a:rPr lang="en-US" dirty="0" smtClean="0"/>
              <a:t> </a:t>
            </a:r>
            <a:r>
              <a:rPr lang="en-US" dirty="0" err="1" smtClean="0"/>
              <a:t>medicini</a:t>
            </a:r>
            <a:r>
              <a:rPr lang="en-US" dirty="0" smtClean="0"/>
              <a:t> </a:t>
            </a:r>
            <a:r>
              <a:rPr lang="en-US" dirty="0" err="1" smtClean="0"/>
              <a:t>poznata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simfize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simfize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preopterećenja</a:t>
            </a:r>
            <a:r>
              <a:rPr lang="en-US" dirty="0" smtClean="0"/>
              <a:t> u </a:t>
            </a:r>
            <a:r>
              <a:rPr lang="en-US" dirty="0" err="1" smtClean="0"/>
              <a:t>trenažnom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. </a:t>
            </a:r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sportista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kontinuitet</a:t>
            </a:r>
            <a:r>
              <a:rPr lang="en-US" dirty="0" smtClean="0"/>
              <a:t> u </a:t>
            </a:r>
            <a:r>
              <a:rPr lang="en-US" dirty="0" err="1" smtClean="0"/>
              <a:t>treningu</a:t>
            </a:r>
            <a:r>
              <a:rPr lang="en-US" dirty="0" smtClean="0"/>
              <a:t>, a </a:t>
            </a:r>
            <a:r>
              <a:rPr lang="en-US" dirty="0" err="1" smtClean="0"/>
              <a:t>žele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postignu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.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bolno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fudbalera</a:t>
            </a:r>
            <a:r>
              <a:rPr lang="en-US" dirty="0" smtClean="0"/>
              <a:t>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kategorija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starosti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sindrom-simfiza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05400"/>
            <a:ext cx="2571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Sindrom simfize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Još</a:t>
            </a:r>
            <a:r>
              <a:rPr lang="en-US" dirty="0" smtClean="0"/>
              <a:t> 1932. </a:t>
            </a:r>
            <a:r>
              <a:rPr lang="en-US" dirty="0" err="1" smtClean="0"/>
              <a:t>godine</a:t>
            </a:r>
            <a:r>
              <a:rPr lang="en-US" dirty="0" smtClean="0"/>
              <a:t> </a:t>
            </a:r>
            <a:r>
              <a:rPr lang="en-US" i="1" dirty="0" err="1" smtClean="0"/>
              <a:t>Spinelli</a:t>
            </a:r>
            <a:r>
              <a:rPr lang="en-US" dirty="0" smtClean="0"/>
              <a:t> je </a:t>
            </a:r>
            <a:r>
              <a:rPr lang="en-US" dirty="0" err="1" smtClean="0"/>
              <a:t>primetio</a:t>
            </a:r>
            <a:r>
              <a:rPr lang="en-US" dirty="0" smtClean="0"/>
              <a:t> </a:t>
            </a:r>
            <a:r>
              <a:rPr lang="en-US" dirty="0" err="1" smtClean="0"/>
              <a:t>bolno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disfunkciju</a:t>
            </a:r>
            <a:r>
              <a:rPr lang="en-US" dirty="0" smtClean="0"/>
              <a:t> </a:t>
            </a:r>
            <a:r>
              <a:rPr lang="en-US" dirty="0" err="1" smtClean="0"/>
              <a:t>femoro-ingvinalne</a:t>
            </a:r>
            <a:r>
              <a:rPr lang="en-US" dirty="0" smtClean="0"/>
              <a:t> </a:t>
            </a:r>
            <a:r>
              <a:rPr lang="en-US" dirty="0" err="1" smtClean="0"/>
              <a:t>regije</a:t>
            </a:r>
            <a:r>
              <a:rPr lang="en-US" dirty="0" smtClean="0"/>
              <a:t>. Sa </a:t>
            </a:r>
            <a:r>
              <a:rPr lang="en-US" dirty="0" err="1" smtClean="0"/>
              <a:t>profesionalizacijom</a:t>
            </a:r>
            <a:r>
              <a:rPr lang="en-US" dirty="0" smtClean="0"/>
              <a:t> </a:t>
            </a:r>
            <a:r>
              <a:rPr lang="en-US" dirty="0" err="1" smtClean="0"/>
              <a:t>sporta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uvođenjem</a:t>
            </a:r>
            <a:r>
              <a:rPr lang="en-US" dirty="0" smtClean="0"/>
              <a:t> </a:t>
            </a:r>
            <a:r>
              <a:rPr lang="en-US" dirty="0" err="1" smtClean="0"/>
              <a:t>intezivnih</a:t>
            </a:r>
            <a:r>
              <a:rPr lang="en-US" dirty="0" smtClean="0"/>
              <a:t> </a:t>
            </a:r>
            <a:r>
              <a:rPr lang="en-US" dirty="0" err="1" smtClean="0"/>
              <a:t>treninga</a:t>
            </a:r>
            <a:r>
              <a:rPr lang="en-US" dirty="0" smtClean="0"/>
              <a:t> </a:t>
            </a:r>
            <a:r>
              <a:rPr lang="en-US" dirty="0" err="1" smtClean="0"/>
              <a:t>svakodnevno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odigravanja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utakmica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oporavak</a:t>
            </a:r>
            <a:r>
              <a:rPr lang="en-US" dirty="0" smtClean="0"/>
              <a:t> je </a:t>
            </a:r>
            <a:r>
              <a:rPr lang="en-US" dirty="0" err="1" smtClean="0"/>
              <a:t>smanjeno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uopšte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, pa ova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dominantnih</a:t>
            </a:r>
            <a:r>
              <a:rPr lang="en-US" dirty="0" smtClean="0"/>
              <a:t> u </a:t>
            </a:r>
            <a:r>
              <a:rPr lang="en-US" dirty="0" err="1" smtClean="0"/>
              <a:t>sportu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Etiopatogeneza simfize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Etiopatogeneza</a:t>
            </a:r>
            <a:r>
              <a:rPr lang="en-US" dirty="0" smtClean="0"/>
              <a:t> </a:t>
            </a:r>
            <a:r>
              <a:rPr lang="en-US" dirty="0" err="1" smtClean="0"/>
              <a:t>bolnog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simfize</a:t>
            </a:r>
            <a:r>
              <a:rPr lang="en-US" dirty="0" smtClean="0"/>
              <a:t> </a:t>
            </a:r>
            <a:r>
              <a:rPr lang="en-US" dirty="0" err="1" smtClean="0"/>
              <a:t>leži</a:t>
            </a:r>
            <a:r>
              <a:rPr lang="en-US" dirty="0" smtClean="0"/>
              <a:t> u </a:t>
            </a:r>
            <a:r>
              <a:rPr lang="en-US" dirty="0" err="1" smtClean="0"/>
              <a:t>konfliktu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nejednakih</a:t>
            </a:r>
            <a:r>
              <a:rPr lang="en-US" dirty="0" smtClean="0"/>
              <a:t> </a:t>
            </a:r>
            <a:r>
              <a:rPr lang="en-US" dirty="0" err="1" smtClean="0"/>
              <a:t>mišićnih</a:t>
            </a:r>
            <a:r>
              <a:rPr lang="en-US" dirty="0" smtClean="0"/>
              <a:t> </a:t>
            </a:r>
            <a:r>
              <a:rPr lang="en-US" dirty="0" err="1" smtClean="0"/>
              <a:t>snaga</a:t>
            </a:r>
            <a:r>
              <a:rPr lang="en-US" dirty="0" smtClean="0"/>
              <a:t> </a:t>
            </a:r>
            <a:r>
              <a:rPr lang="en-US" dirty="0" err="1" smtClean="0"/>
              <a:t>dveju</a:t>
            </a:r>
            <a:r>
              <a:rPr lang="en-US" dirty="0" smtClean="0"/>
              <a:t> </a:t>
            </a:r>
            <a:r>
              <a:rPr lang="en-US" dirty="0" err="1" smtClean="0"/>
              <a:t>susednih</a:t>
            </a:r>
            <a:r>
              <a:rPr lang="en-US" dirty="0" smtClean="0"/>
              <a:t> </a:t>
            </a:r>
            <a:r>
              <a:rPr lang="en-US" dirty="0" err="1" smtClean="0"/>
              <a:t>regija</a:t>
            </a:r>
            <a:r>
              <a:rPr lang="en-US" dirty="0" smtClean="0"/>
              <a:t>: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donjih</a:t>
            </a:r>
            <a:r>
              <a:rPr lang="en-US" dirty="0" smtClean="0"/>
              <a:t> </a:t>
            </a:r>
            <a:r>
              <a:rPr lang="en-US" dirty="0" err="1" smtClean="0"/>
              <a:t>ekstremiteta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neadekvatnog</a:t>
            </a:r>
            <a:r>
              <a:rPr lang="en-US" dirty="0" smtClean="0"/>
              <a:t> </a:t>
            </a:r>
            <a:r>
              <a:rPr lang="en-US" dirty="0" err="1" smtClean="0"/>
              <a:t>funkcionalnog</a:t>
            </a:r>
            <a:r>
              <a:rPr lang="en-US" dirty="0" smtClean="0"/>
              <a:t> </a:t>
            </a:r>
            <a:r>
              <a:rPr lang="en-US" dirty="0" err="1" smtClean="0"/>
              <a:t>opterećenja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mišićno-ligamentarnih</a:t>
            </a:r>
            <a:r>
              <a:rPr lang="en-US" dirty="0" smtClean="0"/>
              <a:t> </a:t>
            </a:r>
            <a:r>
              <a:rPr lang="en-US" dirty="0" err="1" smtClean="0"/>
              <a:t>insercija</a:t>
            </a:r>
            <a:r>
              <a:rPr lang="en-US" dirty="0" smtClean="0"/>
              <a:t> u </a:t>
            </a:r>
            <a:r>
              <a:rPr lang="en-US" dirty="0" err="1" smtClean="0"/>
              <a:t>predelu</a:t>
            </a:r>
            <a:r>
              <a:rPr lang="en-US" dirty="0" smtClean="0"/>
              <a:t> </a:t>
            </a:r>
            <a:r>
              <a:rPr lang="en-US" dirty="0" err="1" smtClean="0"/>
              <a:t>pubične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(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srećemo</a:t>
            </a:r>
            <a:r>
              <a:rPr lang="en-US" dirty="0" smtClean="0"/>
              <a:t>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oboljenja</a:t>
            </a:r>
            <a:r>
              <a:rPr lang="en-US" dirty="0" smtClean="0"/>
              <a:t> - </a:t>
            </a:r>
            <a:r>
              <a:rPr lang="en-US" dirty="0" err="1" smtClean="0"/>
              <a:t>pubalgija</a:t>
            </a:r>
            <a:r>
              <a:rPr lang="en-US" dirty="0" smtClean="0"/>
              <a:t>). </a:t>
            </a:r>
            <a:endParaRPr lang="sr-Latn-RS" dirty="0" smtClean="0"/>
          </a:p>
          <a:p>
            <a:r>
              <a:rPr lang="en-US" dirty="0" err="1" smtClean="0"/>
              <a:t>Bolni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abdomino-ingvino-femoralnog</a:t>
            </a:r>
            <a:r>
              <a:rPr lang="en-US" dirty="0" smtClean="0"/>
              <a:t> </a:t>
            </a:r>
            <a:r>
              <a:rPr lang="en-US" dirty="0" err="1" smtClean="0"/>
              <a:t>predela</a:t>
            </a:r>
            <a:r>
              <a:rPr lang="en-US" dirty="0" smtClean="0"/>
              <a:t>, „</a:t>
            </a:r>
            <a:r>
              <a:rPr lang="en-US" dirty="0" err="1" smtClean="0"/>
              <a:t>bolest</a:t>
            </a:r>
            <a:r>
              <a:rPr lang="en-US" dirty="0" smtClean="0"/>
              <a:t> </a:t>
            </a:r>
            <a:r>
              <a:rPr lang="en-US" dirty="0" err="1" smtClean="0"/>
              <a:t>napora</a:t>
            </a:r>
            <a:r>
              <a:rPr lang="en-US" dirty="0" smtClean="0"/>
              <a:t>“, u </a:t>
            </a:r>
            <a:r>
              <a:rPr lang="en-US" dirty="0" err="1" smtClean="0"/>
              <a:t>sportu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definiše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disbalans</a:t>
            </a:r>
            <a:r>
              <a:rPr lang="en-US" dirty="0" smtClean="0"/>
              <a:t> </a:t>
            </a:r>
            <a:r>
              <a:rPr lang="en-US" dirty="0" err="1" smtClean="0"/>
              <a:t>mišićnog</a:t>
            </a:r>
            <a:r>
              <a:rPr lang="en-US" dirty="0" smtClean="0"/>
              <a:t> </a:t>
            </a:r>
            <a:r>
              <a:rPr lang="en-US" dirty="0" err="1" smtClean="0"/>
              <a:t>raskršća</a:t>
            </a:r>
            <a:r>
              <a:rPr lang="en-US" dirty="0" smtClean="0"/>
              <a:t> </a:t>
            </a:r>
            <a:r>
              <a:rPr lang="en-US" dirty="0" err="1" smtClean="0"/>
              <a:t>simfize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dezekvilibrijuma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mišićne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,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slabih</a:t>
            </a:r>
            <a:r>
              <a:rPr lang="en-US" dirty="0" smtClean="0"/>
              <a:t> </a:t>
            </a:r>
            <a:r>
              <a:rPr lang="en-US" dirty="0" err="1" smtClean="0"/>
              <a:t>tački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hipertrofične</a:t>
            </a:r>
            <a:r>
              <a:rPr lang="en-US" dirty="0" smtClean="0"/>
              <a:t> </a:t>
            </a:r>
            <a:r>
              <a:rPr lang="en-US" dirty="0" err="1" smtClean="0"/>
              <a:t>muskulature</a:t>
            </a:r>
            <a:r>
              <a:rPr lang="en-US" dirty="0" smtClean="0"/>
              <a:t> </a:t>
            </a:r>
            <a:r>
              <a:rPr lang="en-US" dirty="0" err="1" smtClean="0"/>
              <a:t>donjih</a:t>
            </a:r>
            <a:r>
              <a:rPr lang="en-US" dirty="0" smtClean="0"/>
              <a:t> </a:t>
            </a:r>
            <a:r>
              <a:rPr lang="en-US" dirty="0" err="1" smtClean="0"/>
              <a:t>ekstremiteta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Simptomatologija sindroma simfize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Simptomatologija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simfize</a:t>
            </a:r>
            <a:r>
              <a:rPr lang="en-US" dirty="0" smtClean="0"/>
              <a:t> je </a:t>
            </a:r>
            <a:r>
              <a:rPr lang="en-US" dirty="0" err="1" smtClean="0"/>
              <a:t>karakteristična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tipična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bolovi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javljaju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  </a:t>
            </a:r>
            <a:r>
              <a:rPr lang="en-US" dirty="0" err="1" smtClean="0"/>
              <a:t>ponavljanih</a:t>
            </a:r>
            <a:r>
              <a:rPr lang="en-US" dirty="0" smtClean="0"/>
              <a:t> </a:t>
            </a:r>
            <a:r>
              <a:rPr lang="en-US" dirty="0" err="1" smtClean="0"/>
              <a:t>opterećenja</a:t>
            </a:r>
            <a:r>
              <a:rPr lang="en-US" dirty="0" smtClean="0"/>
              <a:t> </a:t>
            </a:r>
            <a:r>
              <a:rPr lang="en-US" dirty="0" err="1" smtClean="0"/>
              <a:t>treningom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odigravanjem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utakmica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kratkog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napornih</a:t>
            </a:r>
            <a:r>
              <a:rPr lang="en-US" dirty="0" smtClean="0"/>
              <a:t> </a:t>
            </a:r>
            <a:r>
              <a:rPr lang="en-US" dirty="0" err="1" smtClean="0"/>
              <a:t>treninga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igrač</a:t>
            </a:r>
            <a:r>
              <a:rPr lang="en-US" dirty="0" smtClean="0"/>
              <a:t> „</a:t>
            </a:r>
            <a:r>
              <a:rPr lang="en-US" dirty="0" err="1" smtClean="0"/>
              <a:t>ohladi</a:t>
            </a:r>
            <a:r>
              <a:rPr lang="en-US" dirty="0" smtClean="0"/>
              <a:t>“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otežano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stepeništem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kosim</a:t>
            </a:r>
            <a:r>
              <a:rPr lang="en-US" dirty="0" smtClean="0"/>
              <a:t> </a:t>
            </a:r>
            <a:r>
              <a:rPr lang="en-US" dirty="0" err="1" smtClean="0"/>
              <a:t>ravnima</a:t>
            </a:r>
            <a:r>
              <a:rPr lang="en-US" dirty="0" smtClean="0"/>
              <a:t>. </a:t>
            </a:r>
            <a:r>
              <a:rPr lang="en-US" dirty="0" err="1" smtClean="0"/>
              <a:t>Povređeni</a:t>
            </a:r>
            <a:r>
              <a:rPr lang="en-US" dirty="0" smtClean="0"/>
              <a:t> </a:t>
            </a:r>
            <a:r>
              <a:rPr lang="en-US" dirty="0" err="1" smtClean="0"/>
              <a:t>sportista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</a:t>
            </a:r>
            <a:r>
              <a:rPr lang="en-US" dirty="0" err="1" smtClean="0"/>
              <a:t>prinudni</a:t>
            </a:r>
            <a:r>
              <a:rPr lang="en-US" dirty="0" smtClean="0"/>
              <a:t> </a:t>
            </a:r>
            <a:r>
              <a:rPr lang="en-US" dirty="0" err="1" smtClean="0"/>
              <a:t>povijen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, a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spavanja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„</a:t>
            </a:r>
            <a:r>
              <a:rPr lang="en-US" dirty="0" err="1" smtClean="0"/>
              <a:t>uklupčan</a:t>
            </a:r>
            <a:r>
              <a:rPr lang="en-US" dirty="0" smtClean="0"/>
              <a:t>“ </a:t>
            </a:r>
            <a:r>
              <a:rPr lang="en-US" dirty="0" err="1" smtClean="0"/>
              <a:t>bočni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. San je </a:t>
            </a:r>
            <a:r>
              <a:rPr lang="en-US" dirty="0" err="1" smtClean="0"/>
              <a:t>isprekidan</a:t>
            </a:r>
            <a:r>
              <a:rPr lang="en-US" dirty="0" smtClean="0"/>
              <a:t>, </a:t>
            </a:r>
            <a:r>
              <a:rPr lang="en-US" dirty="0" err="1" smtClean="0"/>
              <a:t>ustajanje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kreveta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stolice</a:t>
            </a:r>
            <a:r>
              <a:rPr lang="en-US" dirty="0" smtClean="0"/>
              <a:t> je </a:t>
            </a:r>
            <a:r>
              <a:rPr lang="en-US" dirty="0" err="1" smtClean="0"/>
              <a:t>otežano</a:t>
            </a:r>
            <a:r>
              <a:rPr lang="en-US" dirty="0" smtClean="0"/>
              <a:t>, a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koraci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bolni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fudbalskim</a:t>
            </a:r>
            <a:r>
              <a:rPr lang="en-US" dirty="0" smtClean="0"/>
              <a:t> </a:t>
            </a:r>
            <a:r>
              <a:rPr lang="en-US" dirty="0" err="1" smtClean="0"/>
              <a:t>utakmicama</a:t>
            </a:r>
            <a:r>
              <a:rPr lang="en-US" dirty="0" smtClean="0"/>
              <a:t> je </a:t>
            </a:r>
            <a:r>
              <a:rPr lang="en-US" dirty="0" err="1" smtClean="0"/>
              <a:t>uočeno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sportista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poluvremenu</a:t>
            </a:r>
            <a:r>
              <a:rPr lang="en-US" dirty="0" smtClean="0"/>
              <a:t> </a:t>
            </a:r>
            <a:r>
              <a:rPr lang="en-US" dirty="0" err="1" smtClean="0"/>
              <a:t>sedne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ohladi</a:t>
            </a:r>
            <a:r>
              <a:rPr lang="en-US" dirty="0" smtClean="0"/>
              <a:t> se, </a:t>
            </a:r>
            <a:r>
              <a:rPr lang="en-US" dirty="0" err="1" smtClean="0"/>
              <a:t>nije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nastavi</a:t>
            </a:r>
            <a:r>
              <a:rPr lang="en-US" dirty="0" smtClean="0"/>
              <a:t> </a:t>
            </a:r>
            <a:r>
              <a:rPr lang="en-US" dirty="0" err="1" smtClean="0"/>
              <a:t>utakmicu</a:t>
            </a:r>
            <a:r>
              <a:rPr lang="en-US" dirty="0" smtClean="0"/>
              <a:t>. </a:t>
            </a:r>
            <a:r>
              <a:rPr lang="en-US" dirty="0" err="1" smtClean="0"/>
              <a:t>Karakteristične</a:t>
            </a:r>
            <a:r>
              <a:rPr lang="en-US" dirty="0" smtClean="0"/>
              <a:t> </a:t>
            </a:r>
            <a:r>
              <a:rPr lang="en-US" dirty="0" err="1" smtClean="0"/>
              <a:t>tegobe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u </a:t>
            </a:r>
            <a:r>
              <a:rPr lang="en-US" dirty="0" err="1" smtClean="0"/>
              <a:t>predelu</a:t>
            </a:r>
            <a:r>
              <a:rPr lang="en-US" dirty="0" smtClean="0"/>
              <a:t> </a:t>
            </a:r>
            <a:r>
              <a:rPr lang="en-US" dirty="0" err="1" smtClean="0"/>
              <a:t>simfize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kašljanju</a:t>
            </a:r>
            <a:r>
              <a:rPr lang="en-US" dirty="0" smtClean="0"/>
              <a:t>, </a:t>
            </a:r>
            <a:r>
              <a:rPr lang="en-US" dirty="0" err="1" smtClean="0"/>
              <a:t>kijanju</a:t>
            </a:r>
            <a:r>
              <a:rPr lang="en-US" dirty="0" smtClean="0"/>
              <a:t>, </a:t>
            </a:r>
            <a:r>
              <a:rPr lang="en-US" dirty="0" err="1" smtClean="0"/>
              <a:t>defekaciji</a:t>
            </a:r>
            <a:r>
              <a:rPr lang="en-US" dirty="0" smtClean="0"/>
              <a:t>, </a:t>
            </a:r>
            <a:r>
              <a:rPr lang="en-US" dirty="0" err="1" smtClean="0"/>
              <a:t>uriniranju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Objektivnom</a:t>
            </a:r>
            <a:r>
              <a:rPr lang="en-US" dirty="0" smtClean="0"/>
              <a:t> </a:t>
            </a:r>
            <a:r>
              <a:rPr lang="en-US" dirty="0" err="1" smtClean="0"/>
              <a:t>palpacijom</a:t>
            </a:r>
            <a:r>
              <a:rPr lang="en-US" dirty="0" smtClean="0"/>
              <a:t> </a:t>
            </a:r>
            <a:r>
              <a:rPr lang="en-US" dirty="0" err="1" smtClean="0"/>
              <a:t>uočavamo</a:t>
            </a:r>
            <a:r>
              <a:rPr lang="en-US" dirty="0" smtClean="0"/>
              <a:t> </a:t>
            </a:r>
            <a:r>
              <a:rPr lang="en-US" dirty="0" err="1" smtClean="0"/>
              <a:t>bolnu</a:t>
            </a:r>
            <a:r>
              <a:rPr lang="en-US" dirty="0" smtClean="0"/>
              <a:t> </a:t>
            </a:r>
            <a:r>
              <a:rPr lang="en-US" dirty="0" err="1" smtClean="0"/>
              <a:t>osetljivost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intenziteta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insercijama</a:t>
            </a:r>
            <a:r>
              <a:rPr lang="en-US" dirty="0" smtClean="0"/>
              <a:t> </a:t>
            </a:r>
            <a:r>
              <a:rPr lang="en-US" dirty="0" err="1" smtClean="0"/>
              <a:t>aductora</a:t>
            </a:r>
            <a:r>
              <a:rPr lang="en-US" dirty="0" smtClean="0"/>
              <a:t>, </a:t>
            </a:r>
            <a:r>
              <a:rPr lang="en-US" dirty="0" err="1" smtClean="0"/>
              <a:t>pravog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, </a:t>
            </a:r>
            <a:r>
              <a:rPr lang="en-US" dirty="0" err="1" smtClean="0"/>
              <a:t>pripoju</a:t>
            </a:r>
            <a:r>
              <a:rPr lang="en-US" dirty="0" smtClean="0"/>
              <a:t> </a:t>
            </a:r>
            <a:r>
              <a:rPr lang="en-US" dirty="0" err="1" smtClean="0"/>
              <a:t>Pupartovog</a:t>
            </a:r>
            <a:r>
              <a:rPr lang="en-US" dirty="0" smtClean="0"/>
              <a:t> </a:t>
            </a:r>
            <a:r>
              <a:rPr lang="en-US" dirty="0" err="1" smtClean="0"/>
              <a:t>ligamenta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mestu</a:t>
            </a:r>
            <a:r>
              <a:rPr lang="en-US" dirty="0" smtClean="0"/>
              <a:t> </a:t>
            </a:r>
            <a:r>
              <a:rPr lang="en-US" dirty="0" err="1" smtClean="0"/>
              <a:t>spoja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pubične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. </a:t>
            </a:r>
            <a:r>
              <a:rPr lang="en-US" dirty="0" err="1" smtClean="0"/>
              <a:t>Palpatorno</a:t>
            </a:r>
            <a:r>
              <a:rPr lang="en-US" dirty="0" smtClean="0"/>
              <a:t> se </a:t>
            </a:r>
            <a:r>
              <a:rPr lang="en-US" dirty="0" err="1" smtClean="0"/>
              <a:t>otkrivaju</a:t>
            </a:r>
            <a:r>
              <a:rPr lang="en-US" dirty="0" smtClean="0"/>
              <a:t> </a:t>
            </a:r>
            <a:r>
              <a:rPr lang="en-US" dirty="0" err="1" smtClean="0"/>
              <a:t>tkz</a:t>
            </a:r>
            <a:r>
              <a:rPr lang="en-US" dirty="0" smtClean="0"/>
              <a:t>. “</a:t>
            </a:r>
            <a:r>
              <a:rPr lang="en-US" dirty="0" err="1" smtClean="0"/>
              <a:t>meke</a:t>
            </a:r>
            <a:r>
              <a:rPr lang="en-US" dirty="0" smtClean="0"/>
              <a:t>“ </a:t>
            </a:r>
            <a:r>
              <a:rPr lang="en-US" dirty="0" err="1" smtClean="0"/>
              <a:t>prepone</a:t>
            </a:r>
            <a:r>
              <a:rPr lang="en-US" dirty="0" smtClean="0"/>
              <a:t>.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kontrakcije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baloniranja</a:t>
            </a:r>
            <a:r>
              <a:rPr lang="en-US" dirty="0" smtClean="0"/>
              <a:t> </a:t>
            </a:r>
            <a:r>
              <a:rPr lang="en-US" dirty="0" err="1" smtClean="0"/>
              <a:t>prednjeg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 u </a:t>
            </a:r>
            <a:r>
              <a:rPr lang="en-US" dirty="0" err="1" smtClean="0"/>
              <a:t>stojećem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ležećem</a:t>
            </a:r>
            <a:r>
              <a:rPr lang="en-US" dirty="0" smtClean="0"/>
              <a:t> </a:t>
            </a:r>
            <a:r>
              <a:rPr lang="en-US" dirty="0" err="1" smtClean="0"/>
              <a:t>položaju</a:t>
            </a:r>
            <a:r>
              <a:rPr lang="en-US" dirty="0" smtClean="0"/>
              <a:t>,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Malgaigneov</a:t>
            </a:r>
            <a:r>
              <a:rPr lang="en-US" dirty="0" smtClean="0"/>
              <a:t> </a:t>
            </a:r>
            <a:r>
              <a:rPr lang="en-US" dirty="0" err="1" smtClean="0"/>
              <a:t>kapitalan</a:t>
            </a:r>
            <a:r>
              <a:rPr lang="en-US" dirty="0" smtClean="0"/>
              <a:t> </a:t>
            </a:r>
            <a:r>
              <a:rPr lang="en-US" dirty="0" err="1" smtClean="0"/>
              <a:t>znak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kobastičastim</a:t>
            </a:r>
            <a:r>
              <a:rPr lang="en-US" dirty="0" smtClean="0"/>
              <a:t> </a:t>
            </a:r>
            <a:r>
              <a:rPr lang="en-US" dirty="0" err="1" smtClean="0"/>
              <a:t>vretenastim</a:t>
            </a:r>
            <a:r>
              <a:rPr lang="en-US" dirty="0" smtClean="0"/>
              <a:t> </a:t>
            </a:r>
            <a:r>
              <a:rPr lang="en-US" dirty="0" err="1" smtClean="0"/>
              <a:t>izbočenjem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prostire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pubisa</a:t>
            </a:r>
            <a:r>
              <a:rPr lang="en-US" dirty="0" smtClean="0"/>
              <a:t> do spine </a:t>
            </a:r>
            <a:r>
              <a:rPr lang="en-US" dirty="0" err="1" smtClean="0"/>
              <a:t>iliace</a:t>
            </a:r>
            <a:r>
              <a:rPr lang="en-US" dirty="0" smtClean="0"/>
              <a:t> anterior et superior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atonije</a:t>
            </a:r>
            <a:r>
              <a:rPr lang="en-US" dirty="0" smtClean="0"/>
              <a:t> </a:t>
            </a:r>
            <a:r>
              <a:rPr lang="en-US" dirty="0" err="1" smtClean="0"/>
              <a:t>slabosti</a:t>
            </a:r>
            <a:r>
              <a:rPr lang="en-US" dirty="0" smtClean="0"/>
              <a:t> </a:t>
            </a:r>
            <a:r>
              <a:rPr lang="en-US" dirty="0" err="1" smtClean="0"/>
              <a:t>kose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poprečne</a:t>
            </a:r>
            <a:r>
              <a:rPr lang="en-US" dirty="0" smtClean="0"/>
              <a:t> </a:t>
            </a:r>
            <a:r>
              <a:rPr lang="en-US" dirty="0" err="1" smtClean="0"/>
              <a:t>muskulature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aponevroza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Simptomatologija sindroma simfize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Delovi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sr-Latn-RS" dirty="0" smtClean="0"/>
              <a:t> (os coxae)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arlic</a:t>
            </a:r>
            <a:r>
              <a:rPr lang="en-US" dirty="0" smtClean="0"/>
              <a:t>u</a:t>
            </a:r>
            <a:r>
              <a:rPr lang="sr-Latn-RS" dirty="0" smtClean="0"/>
              <a:t> grade sve kosti karlice, zglobovi između tih kostiju, odgovarajuće veze i mišići koji se tu pripajaju. 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sastav karlice ulaze dve karlične kosti, sakralna kost (os sacrum), i kokcigealna kost (os coccygeus) </a:t>
            </a:r>
          </a:p>
          <a:p>
            <a:r>
              <a:rPr lang="sr-Latn-RS" dirty="0" smtClean="0"/>
              <a:t>Svaka od karličnih kostiju se sastoji iz tri kosti:</a:t>
            </a:r>
          </a:p>
          <a:p>
            <a:pPr>
              <a:buNone/>
            </a:pPr>
            <a:r>
              <a:rPr lang="sr-Latn-RS" dirty="0" smtClean="0"/>
              <a:t>1.ilijačna (os ilium)</a:t>
            </a:r>
          </a:p>
          <a:p>
            <a:pPr>
              <a:buNone/>
            </a:pPr>
            <a:r>
              <a:rPr lang="sr-Latn-RS" dirty="0" smtClean="0"/>
              <a:t>2.sedalna (os ishii)</a:t>
            </a:r>
          </a:p>
          <a:p>
            <a:pPr>
              <a:buNone/>
            </a:pPr>
            <a:r>
              <a:rPr lang="sr-Latn-RS" dirty="0" smtClean="0"/>
              <a:t>3.pubična ili preponska kost (os pubis)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Digitalnim</a:t>
            </a:r>
            <a:r>
              <a:rPr lang="en-US" dirty="0" smtClean="0"/>
              <a:t> </a:t>
            </a:r>
            <a:r>
              <a:rPr lang="en-US" dirty="0" err="1" smtClean="0"/>
              <a:t>pregledom</a:t>
            </a:r>
            <a:r>
              <a:rPr lang="en-US" dirty="0" smtClean="0"/>
              <a:t> </a:t>
            </a:r>
            <a:r>
              <a:rPr lang="en-US" dirty="0" err="1" smtClean="0"/>
              <a:t>ingvinalnog</a:t>
            </a:r>
            <a:r>
              <a:rPr lang="en-US" dirty="0" smtClean="0"/>
              <a:t> </a:t>
            </a:r>
            <a:r>
              <a:rPr lang="en-US" dirty="0" err="1" smtClean="0"/>
              <a:t>prstena</a:t>
            </a:r>
            <a:r>
              <a:rPr lang="en-US" dirty="0" smtClean="0"/>
              <a:t> u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manjem</a:t>
            </a:r>
            <a:r>
              <a:rPr lang="en-US" dirty="0" smtClean="0"/>
              <a:t>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konstatujemo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proširenost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bolnost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jakog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akutnog</a:t>
            </a:r>
            <a:r>
              <a:rPr lang="en-US" dirty="0" smtClean="0"/>
              <a:t> bola </a:t>
            </a:r>
            <a:r>
              <a:rPr lang="en-US" dirty="0" err="1" smtClean="0"/>
              <a:t>sportista</a:t>
            </a:r>
            <a:r>
              <a:rPr lang="en-US" dirty="0" smtClean="0"/>
              <a:t> ne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 smtClean="0"/>
              <a:t>ingvinalnog</a:t>
            </a:r>
            <a:r>
              <a:rPr lang="en-US" dirty="0" smtClean="0"/>
              <a:t> </a:t>
            </a:r>
            <a:r>
              <a:rPr lang="en-US" dirty="0" err="1" smtClean="0"/>
              <a:t>kanala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kontrakciji</a:t>
            </a:r>
            <a:r>
              <a:rPr lang="en-US" dirty="0" smtClean="0"/>
              <a:t> </a:t>
            </a:r>
            <a:r>
              <a:rPr lang="en-US" dirty="0" err="1" smtClean="0"/>
              <a:t>prednjeg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 </a:t>
            </a:r>
            <a:r>
              <a:rPr lang="en-US" dirty="0" err="1" smtClean="0"/>
              <a:t>uočava</a:t>
            </a:r>
            <a:r>
              <a:rPr lang="en-US" dirty="0" smtClean="0"/>
              <a:t> se </a:t>
            </a:r>
            <a:r>
              <a:rPr lang="en-US" dirty="0" err="1" smtClean="0"/>
              <a:t>jasna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abdominalnog</a:t>
            </a:r>
            <a:r>
              <a:rPr lang="en-US" dirty="0" smtClean="0"/>
              <a:t> </a:t>
            </a:r>
            <a:r>
              <a:rPr lang="en-US" dirty="0" err="1" smtClean="0"/>
              <a:t>rektusa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bočne</a:t>
            </a:r>
            <a:r>
              <a:rPr lang="en-US" dirty="0" smtClean="0"/>
              <a:t> </a:t>
            </a:r>
            <a:r>
              <a:rPr lang="en-US" dirty="0" err="1" smtClean="0"/>
              <a:t>muskulature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Aktivna</a:t>
            </a:r>
            <a:r>
              <a:rPr lang="en-US" dirty="0" smtClean="0"/>
              <a:t> </a:t>
            </a:r>
            <a:r>
              <a:rPr lang="en-US" dirty="0" err="1" smtClean="0"/>
              <a:t>elevacija</a:t>
            </a:r>
            <a:r>
              <a:rPr lang="en-US" dirty="0" smtClean="0"/>
              <a:t> </a:t>
            </a:r>
            <a:r>
              <a:rPr lang="en-US" dirty="0" err="1" smtClean="0"/>
              <a:t>noge</a:t>
            </a:r>
            <a:r>
              <a:rPr lang="en-US" dirty="0" smtClean="0"/>
              <a:t> u </a:t>
            </a:r>
            <a:r>
              <a:rPr lang="en-US" dirty="0" err="1" smtClean="0"/>
              <a:t>spoljnoj</a:t>
            </a:r>
            <a:r>
              <a:rPr lang="en-US" dirty="0" smtClean="0"/>
              <a:t> </a:t>
            </a:r>
            <a:r>
              <a:rPr lang="en-US" dirty="0" err="1" smtClean="0"/>
              <a:t>rotaciji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ekstendiranim</a:t>
            </a:r>
            <a:r>
              <a:rPr lang="en-US" dirty="0" smtClean="0"/>
              <a:t> </a:t>
            </a:r>
            <a:r>
              <a:rPr lang="en-US" dirty="0" err="1" smtClean="0"/>
              <a:t>kolenom</a:t>
            </a:r>
            <a:r>
              <a:rPr lang="en-US" dirty="0" smtClean="0"/>
              <a:t> je </a:t>
            </a:r>
            <a:r>
              <a:rPr lang="en-US" dirty="0" err="1" smtClean="0"/>
              <a:t>bolna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neizvodljiva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otpora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Adukcija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 je </a:t>
            </a:r>
            <a:r>
              <a:rPr lang="en-US" dirty="0" err="1" smtClean="0"/>
              <a:t>limitirana</a:t>
            </a:r>
            <a:r>
              <a:rPr lang="en-US" dirty="0" smtClean="0"/>
              <a:t> </a:t>
            </a:r>
            <a:r>
              <a:rPr lang="en-US" dirty="0" err="1" smtClean="0"/>
              <a:t>bolom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Abdukcija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 je </a:t>
            </a:r>
            <a:r>
              <a:rPr lang="en-US" dirty="0" err="1" smtClean="0"/>
              <a:t>ograničena</a:t>
            </a:r>
            <a:r>
              <a:rPr lang="en-US" dirty="0" smtClean="0"/>
              <a:t> </a:t>
            </a:r>
            <a:r>
              <a:rPr lang="en-US" dirty="0" err="1" smtClean="0"/>
              <a:t>pojavom</a:t>
            </a:r>
            <a:r>
              <a:rPr lang="en-US" dirty="0" smtClean="0"/>
              <a:t> bola </a:t>
            </a:r>
            <a:r>
              <a:rPr lang="en-US" dirty="0" err="1" smtClean="0"/>
              <a:t>iritiran</a:t>
            </a:r>
            <a:r>
              <a:rPr lang="en-US" dirty="0" smtClean="0"/>
              <a:t> </a:t>
            </a:r>
            <a:r>
              <a:rPr lang="en-US" dirty="0" err="1" smtClean="0"/>
              <a:t>njegovom</a:t>
            </a:r>
            <a:r>
              <a:rPr lang="en-US" dirty="0" smtClean="0"/>
              <a:t> </a:t>
            </a:r>
            <a:r>
              <a:rPr lang="en-US" dirty="0" err="1" smtClean="0"/>
              <a:t>distenzijom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Pokušaj</a:t>
            </a:r>
            <a:r>
              <a:rPr lang="en-US" dirty="0" smtClean="0"/>
              <a:t> </a:t>
            </a:r>
            <a:r>
              <a:rPr lang="en-US" dirty="0" err="1" smtClean="0"/>
              <a:t>sportiste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sedne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dorzalnog</a:t>
            </a:r>
            <a:r>
              <a:rPr lang="en-US" dirty="0" smtClean="0"/>
              <a:t> </a:t>
            </a:r>
            <a:r>
              <a:rPr lang="en-US" dirty="0" err="1" smtClean="0"/>
              <a:t>dekubitusa</a:t>
            </a:r>
            <a:r>
              <a:rPr lang="en-US" dirty="0" smtClean="0"/>
              <a:t>, </a:t>
            </a:r>
            <a:r>
              <a:rPr lang="en-US" dirty="0" err="1" smtClean="0"/>
              <a:t>praćen</a:t>
            </a:r>
            <a:r>
              <a:rPr lang="en-US" dirty="0" smtClean="0"/>
              <a:t> je </a:t>
            </a:r>
            <a:r>
              <a:rPr lang="en-US" dirty="0" err="1" smtClean="0"/>
              <a:t>bolom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inseraciju</a:t>
            </a:r>
            <a:r>
              <a:rPr lang="en-US" dirty="0" smtClean="0"/>
              <a:t> </a:t>
            </a:r>
            <a:r>
              <a:rPr lang="en-US" dirty="0" err="1" smtClean="0"/>
              <a:t>pravog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Antefleksija</a:t>
            </a:r>
            <a:r>
              <a:rPr lang="en-US" dirty="0" smtClean="0"/>
              <a:t> </a:t>
            </a:r>
            <a:r>
              <a:rPr lang="en-US" dirty="0" err="1" smtClean="0"/>
              <a:t>trupa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minimalnim</a:t>
            </a:r>
            <a:r>
              <a:rPr lang="en-US" dirty="0" smtClean="0"/>
              <a:t> </a:t>
            </a:r>
            <a:r>
              <a:rPr lang="en-US" dirty="0" err="1" smtClean="0"/>
              <a:t>otporom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ekstenzija</a:t>
            </a:r>
            <a:r>
              <a:rPr lang="en-US" dirty="0" smtClean="0"/>
              <a:t>, </a:t>
            </a:r>
            <a:r>
              <a:rPr lang="en-US" dirty="0" err="1" smtClean="0"/>
              <a:t>zabacivanje</a:t>
            </a:r>
            <a:r>
              <a:rPr lang="en-US" dirty="0" smtClean="0"/>
              <a:t> </a:t>
            </a:r>
            <a:r>
              <a:rPr lang="en-US" dirty="0" err="1" smtClean="0"/>
              <a:t>trupa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unazad</a:t>
            </a:r>
            <a:r>
              <a:rPr lang="en-US" dirty="0" smtClean="0"/>
              <a:t>, </a:t>
            </a:r>
            <a:r>
              <a:rPr lang="en-US" dirty="0" err="1" smtClean="0"/>
              <a:t>prouzrokuje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Simptomatologija sindroma simfize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Radiografija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Radiografski</a:t>
            </a:r>
            <a:r>
              <a:rPr lang="en-US" dirty="0" smtClean="0"/>
              <a:t> </a:t>
            </a:r>
            <a:r>
              <a:rPr lang="en-US" dirty="0" err="1" smtClean="0"/>
              <a:t>znaci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tipični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karakteristični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odmaklom</a:t>
            </a:r>
            <a:r>
              <a:rPr lang="en-US" dirty="0" smtClean="0"/>
              <a:t> </a:t>
            </a:r>
            <a:r>
              <a:rPr lang="en-US" dirty="0" err="1" smtClean="0"/>
              <a:t>stadijumu</a:t>
            </a:r>
            <a:r>
              <a:rPr lang="en-US" dirty="0" smtClean="0"/>
              <a:t> </a:t>
            </a:r>
            <a:r>
              <a:rPr lang="en-US" dirty="0" err="1" smtClean="0"/>
              <a:t>prisutne</a:t>
            </a:r>
            <a:r>
              <a:rPr lang="en-US" dirty="0" smtClean="0"/>
              <a:t> se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početku</a:t>
            </a:r>
            <a:r>
              <a:rPr lang="en-US" dirty="0" smtClean="0"/>
              <a:t> </a:t>
            </a:r>
            <a:r>
              <a:rPr lang="en-US" dirty="0" err="1" smtClean="0"/>
              <a:t>bolesti</a:t>
            </a:r>
            <a:r>
              <a:rPr lang="en-US" dirty="0" smtClean="0"/>
              <a:t> </a:t>
            </a:r>
            <a:r>
              <a:rPr lang="en-US" dirty="0" err="1" smtClean="0"/>
              <a:t>radiološki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atipični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neprepoznatljivi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razvijenom</a:t>
            </a:r>
            <a:r>
              <a:rPr lang="en-US" dirty="0" smtClean="0"/>
              <a:t> </a:t>
            </a:r>
            <a:r>
              <a:rPr lang="en-US" dirty="0" err="1" smtClean="0"/>
              <a:t>stadijumu</a:t>
            </a:r>
            <a:r>
              <a:rPr lang="en-US" dirty="0" smtClean="0"/>
              <a:t> </a:t>
            </a:r>
            <a:r>
              <a:rPr lang="en-US" dirty="0" err="1" smtClean="0"/>
              <a:t>evolucije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jasne</a:t>
            </a:r>
            <a:r>
              <a:rPr lang="en-US" dirty="0" smtClean="0"/>
              <a:t>, </a:t>
            </a:r>
            <a:r>
              <a:rPr lang="en-US" dirty="0" err="1" smtClean="0"/>
              <a:t>bizarnog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, </a:t>
            </a:r>
            <a:r>
              <a:rPr lang="en-US" dirty="0" err="1" smtClean="0"/>
              <a:t>lako</a:t>
            </a:r>
            <a:r>
              <a:rPr lang="en-US" dirty="0" smtClean="0"/>
              <a:t> se </a:t>
            </a:r>
            <a:r>
              <a:rPr lang="en-US" dirty="0" err="1" smtClean="0"/>
              <a:t>prepoznaju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subjektivnim</a:t>
            </a:r>
            <a:r>
              <a:rPr lang="en-US" dirty="0" smtClean="0"/>
              <a:t> </a:t>
            </a:r>
            <a:r>
              <a:rPr lang="en-US" dirty="0" err="1" smtClean="0"/>
              <a:t>tegobama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objektivnim</a:t>
            </a:r>
            <a:r>
              <a:rPr lang="en-US" dirty="0" smtClean="0"/>
              <a:t> </a:t>
            </a:r>
            <a:r>
              <a:rPr lang="en-US" dirty="0" err="1" smtClean="0"/>
              <a:t>nalazima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u </a:t>
            </a:r>
            <a:r>
              <a:rPr lang="en-US" dirty="0" err="1" smtClean="0"/>
              <a:t>inicijalnom</a:t>
            </a:r>
            <a:r>
              <a:rPr lang="en-US" dirty="0" smtClean="0"/>
              <a:t> </a:t>
            </a:r>
            <a:r>
              <a:rPr lang="en-US" dirty="0" err="1" smtClean="0"/>
              <a:t>stadijumu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Kinezoološko ispitivanje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Kineziološkim</a:t>
            </a:r>
            <a:r>
              <a:rPr lang="en-US" dirty="0" smtClean="0"/>
              <a:t> </a:t>
            </a:r>
            <a:r>
              <a:rPr lang="en-US" dirty="0" err="1" smtClean="0"/>
              <a:t>ispitivanjem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kose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poprečne</a:t>
            </a:r>
            <a:r>
              <a:rPr lang="en-US" dirty="0" smtClean="0"/>
              <a:t> </a:t>
            </a:r>
            <a:r>
              <a:rPr lang="en-US" dirty="0" err="1" smtClean="0"/>
              <a:t>muskulature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, </a:t>
            </a:r>
            <a:r>
              <a:rPr lang="en-US" dirty="0" err="1" smtClean="0"/>
              <a:t>pravog</a:t>
            </a:r>
            <a:r>
              <a:rPr lang="en-US" dirty="0" smtClean="0"/>
              <a:t> </a:t>
            </a:r>
            <a:r>
              <a:rPr lang="en-US" dirty="0" err="1" smtClean="0"/>
              <a:t>abdominalnog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abduktora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se </a:t>
            </a:r>
            <a:r>
              <a:rPr lang="en-US" dirty="0" err="1" smtClean="0"/>
              <a:t>bol</a:t>
            </a:r>
            <a:r>
              <a:rPr lang="en-US" dirty="0" smtClean="0"/>
              <a:t> u </a:t>
            </a:r>
            <a:r>
              <a:rPr lang="en-US" dirty="0" err="1" smtClean="0"/>
              <a:t>predelu</a:t>
            </a:r>
            <a:r>
              <a:rPr lang="en-US" dirty="0" smtClean="0"/>
              <a:t> </a:t>
            </a:r>
            <a:r>
              <a:rPr lang="en-US" dirty="0" err="1" smtClean="0"/>
              <a:t>simfizne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</a:t>
            </a:r>
            <a:r>
              <a:rPr lang="en-US" dirty="0" err="1" smtClean="0"/>
              <a:t>čime</a:t>
            </a:r>
            <a:r>
              <a:rPr lang="en-US" dirty="0" smtClean="0"/>
              <a:t> se </a:t>
            </a:r>
            <a:r>
              <a:rPr lang="en-US" dirty="0" err="1" smtClean="0"/>
              <a:t>potvrđuje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oboljenja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Lečenje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Lečenje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konzervativno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operativno</a:t>
            </a:r>
            <a:r>
              <a:rPr lang="en-US" dirty="0" smtClean="0"/>
              <a:t>. </a:t>
            </a:r>
          </a:p>
          <a:p>
            <a:pPr>
              <a:buNone/>
            </a:pPr>
            <a:r>
              <a:rPr lang="en-US" dirty="0" err="1" smtClean="0"/>
              <a:t>Konzervativno</a:t>
            </a:r>
            <a:r>
              <a:rPr lang="en-US" dirty="0" smtClean="0"/>
              <a:t> </a:t>
            </a:r>
            <a:r>
              <a:rPr lang="en-US" dirty="0" err="1" smtClean="0"/>
              <a:t>lečenje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 </a:t>
            </a:r>
            <a:r>
              <a:rPr lang="en-US" dirty="0" err="1" smtClean="0"/>
              <a:t>tretmene</a:t>
            </a:r>
            <a:r>
              <a:rPr lang="en-US" dirty="0" smtClean="0"/>
              <a:t>: </a:t>
            </a:r>
            <a:endParaRPr lang="sr-Latn-RS" dirty="0" smtClean="0"/>
          </a:p>
          <a:p>
            <a:r>
              <a:rPr lang="en-US" dirty="0" smtClean="0"/>
              <a:t>a) </a:t>
            </a:r>
            <a:r>
              <a:rPr lang="en-US" dirty="0" err="1" smtClean="0"/>
              <a:t>mirovanje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3 do 9 </a:t>
            </a:r>
            <a:r>
              <a:rPr lang="en-US" dirty="0" err="1" smtClean="0"/>
              <a:t>meseci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smtClean="0"/>
              <a:t> b) </a:t>
            </a:r>
            <a:r>
              <a:rPr lang="en-US" dirty="0" err="1" smtClean="0"/>
              <a:t>suzbijanje</a:t>
            </a:r>
            <a:r>
              <a:rPr lang="en-US" dirty="0" smtClean="0"/>
              <a:t> bola </a:t>
            </a:r>
            <a:r>
              <a:rPr lang="en-US" dirty="0" err="1" smtClean="0"/>
              <a:t>analgeticima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antiinflamatornim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c) </a:t>
            </a:r>
            <a:r>
              <a:rPr lang="en-US" dirty="0" err="1" smtClean="0"/>
              <a:t>direktna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r>
              <a:rPr lang="en-US" dirty="0" smtClean="0"/>
              <a:t> </a:t>
            </a:r>
            <a:r>
              <a:rPr lang="en-US" dirty="0" err="1" smtClean="0"/>
              <a:t>analgetika</a:t>
            </a:r>
            <a:r>
              <a:rPr lang="en-US" dirty="0" smtClean="0"/>
              <a:t> u </a:t>
            </a:r>
            <a:r>
              <a:rPr lang="en-US" dirty="0" err="1" smtClean="0"/>
              <a:t>bolno</a:t>
            </a:r>
            <a:r>
              <a:rPr lang="en-US" dirty="0" smtClean="0"/>
              <a:t> </a:t>
            </a:r>
            <a:r>
              <a:rPr lang="en-US" dirty="0" err="1" smtClean="0"/>
              <a:t>mesto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d)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kortikostereoida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e) </a:t>
            </a:r>
            <a:r>
              <a:rPr lang="en-US" dirty="0" err="1" smtClean="0"/>
              <a:t>dejstvom</a:t>
            </a:r>
            <a:r>
              <a:rPr lang="en-US" dirty="0" smtClean="0"/>
              <a:t> </a:t>
            </a:r>
            <a:r>
              <a:rPr lang="en-US" dirty="0" err="1" smtClean="0"/>
              <a:t>elektroterapije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suzbijanja</a:t>
            </a:r>
            <a:r>
              <a:rPr lang="en-US" dirty="0" smtClean="0"/>
              <a:t> bola, g) </a:t>
            </a:r>
            <a:r>
              <a:rPr lang="en-US" dirty="0" err="1" smtClean="0"/>
              <a:t>aplikacija</a:t>
            </a:r>
            <a:r>
              <a:rPr lang="en-US" dirty="0" smtClean="0"/>
              <a:t> ultra </a:t>
            </a:r>
            <a:r>
              <a:rPr lang="en-US" dirty="0" err="1" smtClean="0"/>
              <a:t>zvučne</a:t>
            </a:r>
            <a:r>
              <a:rPr lang="en-US" dirty="0" smtClean="0"/>
              <a:t> </a:t>
            </a:r>
            <a:r>
              <a:rPr lang="en-US" dirty="0" err="1" smtClean="0"/>
              <a:t>terapije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h) </a:t>
            </a:r>
            <a:r>
              <a:rPr lang="en-US" dirty="0" err="1" smtClean="0"/>
              <a:t>hidroterapija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izometrijske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izotoničke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j) </a:t>
            </a:r>
            <a:r>
              <a:rPr lang="en-US" dirty="0" err="1" smtClean="0"/>
              <a:t>korekcija</a:t>
            </a:r>
            <a:r>
              <a:rPr lang="en-US" dirty="0" smtClean="0"/>
              <a:t> </a:t>
            </a:r>
            <a:r>
              <a:rPr lang="en-US" dirty="0" err="1" smtClean="0"/>
              <a:t>statike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k) </a:t>
            </a:r>
            <a:r>
              <a:rPr lang="en-US" dirty="0" err="1" smtClean="0"/>
              <a:t>rendgensko</a:t>
            </a:r>
            <a:r>
              <a:rPr lang="en-US" dirty="0" smtClean="0"/>
              <a:t> </a:t>
            </a:r>
            <a:r>
              <a:rPr lang="en-US" dirty="0" err="1" smtClean="0"/>
              <a:t>zračenje</a:t>
            </a:r>
            <a:r>
              <a:rPr lang="en-US" dirty="0" smtClean="0"/>
              <a:t>. </a:t>
            </a:r>
            <a:endParaRPr lang="sr-Latn-RS" dirty="0" smtClean="0"/>
          </a:p>
          <a:p>
            <a:pPr>
              <a:buNone/>
            </a:pP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recidiva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hiruškog</a:t>
            </a:r>
            <a:r>
              <a:rPr lang="en-US" dirty="0" smtClean="0"/>
              <a:t> </a:t>
            </a:r>
            <a:r>
              <a:rPr lang="en-US" dirty="0" err="1" smtClean="0"/>
              <a:t>zahvata</a:t>
            </a:r>
            <a:r>
              <a:rPr lang="en-US" dirty="0" smtClean="0"/>
              <a:t>.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Luksacije kuka i prelomi zglobne čašice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 </a:t>
            </a:r>
            <a:r>
              <a:rPr lang="en-US" dirty="0" err="1" smtClean="0"/>
              <a:t>donje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slabije</a:t>
            </a:r>
            <a:r>
              <a:rPr lang="en-US" dirty="0" smtClean="0"/>
              <a:t> </a:t>
            </a:r>
            <a:r>
              <a:rPr lang="en-US" dirty="0" err="1" smtClean="0"/>
              <a:t>osigurana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ligamenta</a:t>
            </a:r>
            <a:r>
              <a:rPr lang="en-US" dirty="0" smtClean="0"/>
              <a:t> </a:t>
            </a:r>
            <a:r>
              <a:rPr lang="en-US" dirty="0" err="1" smtClean="0"/>
              <a:t>pubofemorale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ligamenta</a:t>
            </a:r>
            <a:r>
              <a:rPr lang="en-US" dirty="0" smtClean="0"/>
              <a:t> </a:t>
            </a:r>
            <a:r>
              <a:rPr lang="en-US" dirty="0" err="1" smtClean="0"/>
              <a:t>ishiofemorale</a:t>
            </a:r>
            <a:r>
              <a:rPr lang="en-US" dirty="0" smtClean="0"/>
              <a:t>, u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 smtClean="0"/>
              <a:t>useka</a:t>
            </a:r>
            <a:r>
              <a:rPr lang="en-US" dirty="0" smtClean="0"/>
              <a:t> </a:t>
            </a:r>
            <a:r>
              <a:rPr lang="en-US" dirty="0" err="1" smtClean="0"/>
              <a:t>čašice</a:t>
            </a:r>
            <a:r>
              <a:rPr lang="en-US" dirty="0" smtClean="0"/>
              <a:t>.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Slabo</a:t>
            </a:r>
            <a:r>
              <a:rPr lang="en-US" dirty="0" smtClean="0"/>
              <a:t> </a:t>
            </a:r>
            <a:r>
              <a:rPr lang="en-US" dirty="0" err="1" smtClean="0"/>
              <a:t>mesto</a:t>
            </a:r>
            <a:r>
              <a:rPr lang="en-US" dirty="0" smtClean="0"/>
              <a:t> </a:t>
            </a:r>
            <a:r>
              <a:rPr lang="en-US" dirty="0" err="1" smtClean="0"/>
              <a:t>zgloba</a:t>
            </a:r>
            <a:r>
              <a:rPr lang="en-US" dirty="0" smtClean="0"/>
              <a:t>. </a:t>
            </a:r>
            <a:r>
              <a:rPr lang="en-US" dirty="0" err="1" smtClean="0"/>
              <a:t>Snažne</a:t>
            </a:r>
            <a:r>
              <a:rPr lang="en-US" dirty="0" smtClean="0"/>
              <a:t> </a:t>
            </a:r>
            <a:r>
              <a:rPr lang="en-US" dirty="0" err="1" smtClean="0"/>
              <a:t>abdukcije</a:t>
            </a:r>
            <a:r>
              <a:rPr lang="en-US" dirty="0" smtClean="0"/>
              <a:t> </a:t>
            </a:r>
            <a:r>
              <a:rPr lang="en-US" dirty="0" err="1" smtClean="0"/>
              <a:t>noge</a:t>
            </a:r>
            <a:r>
              <a:rPr lang="en-US" dirty="0" smtClean="0"/>
              <a:t>, </a:t>
            </a:r>
            <a:r>
              <a:rPr lang="en-US" dirty="0" err="1" smtClean="0"/>
              <a:t>ređe</a:t>
            </a:r>
            <a:r>
              <a:rPr lang="en-US" dirty="0" smtClean="0"/>
              <a:t>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ligamenta</a:t>
            </a:r>
            <a:r>
              <a:rPr lang="en-US" dirty="0" smtClean="0"/>
              <a:t> </a:t>
            </a:r>
            <a:r>
              <a:rPr lang="en-US" dirty="0" err="1" smtClean="0"/>
              <a:t>pubofemorale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ligamenta</a:t>
            </a:r>
            <a:r>
              <a:rPr lang="en-US" dirty="0" smtClean="0"/>
              <a:t> </a:t>
            </a:r>
            <a:r>
              <a:rPr lang="en-US" dirty="0" err="1" smtClean="0"/>
              <a:t>iliofemorale</a:t>
            </a:r>
            <a:r>
              <a:rPr lang="en-US" dirty="0" smtClean="0"/>
              <a:t>.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glava</a:t>
            </a:r>
            <a:r>
              <a:rPr lang="en-US" dirty="0" smtClean="0"/>
              <a:t> </a:t>
            </a:r>
            <a:r>
              <a:rPr lang="en-US" dirty="0" err="1" smtClean="0"/>
              <a:t>butne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</a:t>
            </a:r>
            <a:r>
              <a:rPr lang="en-US" dirty="0" err="1" smtClean="0"/>
              <a:t>nađe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ivici</a:t>
            </a:r>
            <a:r>
              <a:rPr lang="en-US" dirty="0" smtClean="0"/>
              <a:t> </a:t>
            </a:r>
            <a:r>
              <a:rPr lang="en-US" dirty="0" err="1" smtClean="0"/>
              <a:t>čašice</a:t>
            </a:r>
            <a:r>
              <a:rPr lang="en-US" dirty="0" smtClean="0"/>
              <a:t>,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klizne</a:t>
            </a:r>
            <a:r>
              <a:rPr lang="en-US" dirty="0" smtClean="0"/>
              <a:t> </a:t>
            </a:r>
            <a:r>
              <a:rPr lang="en-US" dirty="0" err="1" smtClean="0"/>
              <a:t>napred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nazad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ostane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odvojena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svoga</a:t>
            </a:r>
            <a:r>
              <a:rPr lang="en-US" dirty="0" smtClean="0"/>
              <a:t> </a:t>
            </a:r>
            <a:r>
              <a:rPr lang="en-US" dirty="0" err="1" smtClean="0"/>
              <a:t>ležišta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dirty="0" smtClean="0"/>
              <a:t>Zadnje luksacije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češće</a:t>
            </a:r>
            <a:r>
              <a:rPr lang="en-US" dirty="0" smtClean="0"/>
              <a:t>. Sa </a:t>
            </a:r>
            <a:r>
              <a:rPr lang="en-US" dirty="0" err="1" smtClean="0"/>
              <a:t>manjim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većim</a:t>
            </a:r>
            <a:r>
              <a:rPr lang="en-US" dirty="0" smtClean="0"/>
              <a:t> </a:t>
            </a:r>
            <a:r>
              <a:rPr lang="en-US" dirty="0" err="1" smtClean="0"/>
              <a:t>odvajanjem</a:t>
            </a:r>
            <a:r>
              <a:rPr lang="sr-Latn-RS" dirty="0" smtClean="0"/>
              <a:t> </a:t>
            </a:r>
            <a:r>
              <a:rPr lang="en-US" dirty="0" err="1" smtClean="0"/>
              <a:t>zadnje</a:t>
            </a:r>
            <a:r>
              <a:rPr lang="en-US" dirty="0" smtClean="0"/>
              <a:t> </a:t>
            </a:r>
            <a:r>
              <a:rPr lang="en-US" dirty="0" err="1" smtClean="0"/>
              <a:t>ivice</a:t>
            </a:r>
            <a:r>
              <a:rPr lang="en-US" dirty="0" smtClean="0"/>
              <a:t> </a:t>
            </a:r>
            <a:r>
              <a:rPr lang="en-US" dirty="0" err="1" smtClean="0"/>
              <a:t>acetabuluma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To je </a:t>
            </a:r>
            <a:r>
              <a:rPr lang="en-US" dirty="0" err="1" smtClean="0"/>
              <a:t>ishijadični</a:t>
            </a:r>
            <a:r>
              <a:rPr lang="en-US" dirty="0" smtClean="0"/>
              <a:t> tip. </a:t>
            </a:r>
            <a:r>
              <a:rPr lang="en-US" dirty="0" err="1" smtClean="0"/>
              <a:t>Ilijačni</a:t>
            </a:r>
            <a:r>
              <a:rPr lang="en-US" dirty="0" smtClean="0"/>
              <a:t> tip </a:t>
            </a:r>
            <a:r>
              <a:rPr lang="en-US" dirty="0" err="1" smtClean="0"/>
              <a:t>luksacije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Prednje luksacije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glava</a:t>
            </a:r>
            <a:r>
              <a:rPr lang="en-US" dirty="0" smtClean="0"/>
              <a:t> </a:t>
            </a:r>
            <a:r>
              <a:rPr lang="en-US" dirty="0" err="1" smtClean="0"/>
              <a:t>butne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</a:t>
            </a:r>
            <a:r>
              <a:rPr lang="en-US" dirty="0" err="1" smtClean="0"/>
              <a:t>dislocirana</a:t>
            </a:r>
            <a:r>
              <a:rPr lang="en-US" dirty="0" smtClean="0"/>
              <a:t> </a:t>
            </a:r>
            <a:r>
              <a:rPr lang="en-US" dirty="0" err="1" smtClean="0"/>
              <a:t>snažnom</a:t>
            </a:r>
            <a:r>
              <a:rPr lang="en-US" dirty="0" smtClean="0"/>
              <a:t> </a:t>
            </a:r>
            <a:r>
              <a:rPr lang="en-US" dirty="0" err="1" smtClean="0"/>
              <a:t>abdukcionom</a:t>
            </a:r>
            <a:r>
              <a:rPr lang="en-US" dirty="0" smtClean="0"/>
              <a:t> </a:t>
            </a:r>
            <a:r>
              <a:rPr lang="en-US" dirty="0" err="1" smtClean="0"/>
              <a:t>silom</a:t>
            </a:r>
            <a:r>
              <a:rPr lang="en-US" dirty="0" smtClean="0"/>
              <a:t> </a:t>
            </a:r>
            <a:r>
              <a:rPr lang="en-US" dirty="0" err="1" smtClean="0"/>
              <a:t>unapred</a:t>
            </a:r>
            <a:r>
              <a:rPr lang="en-US" dirty="0" smtClean="0"/>
              <a:t>, </a:t>
            </a:r>
            <a:r>
              <a:rPr lang="en-US" dirty="0" err="1" smtClean="0"/>
              <a:t>vrat</a:t>
            </a:r>
            <a:r>
              <a:rPr lang="en-US" dirty="0" smtClean="0"/>
              <a:t> </a:t>
            </a:r>
            <a:r>
              <a:rPr lang="en-US" dirty="0" err="1" smtClean="0"/>
              <a:t>butne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natkolenice</a:t>
            </a:r>
            <a:r>
              <a:rPr lang="en-US" dirty="0" smtClean="0"/>
              <a:t> </a:t>
            </a:r>
            <a:r>
              <a:rPr lang="en-US" dirty="0" err="1" smtClean="0"/>
              <a:t>zadržaće</a:t>
            </a:r>
            <a:r>
              <a:rPr lang="en-US" dirty="0" smtClean="0"/>
              <a:t> se u </a:t>
            </a:r>
            <a:r>
              <a:rPr lang="en-US" dirty="0" err="1" smtClean="0"/>
              <a:t>položaju</a:t>
            </a:r>
            <a:r>
              <a:rPr lang="en-US" dirty="0" smtClean="0"/>
              <a:t> </a:t>
            </a:r>
            <a:r>
              <a:rPr lang="en-US" dirty="0" err="1" smtClean="0"/>
              <a:t>abdukcije</a:t>
            </a:r>
            <a:r>
              <a:rPr lang="en-US" dirty="0" smtClean="0"/>
              <a:t>, </a:t>
            </a:r>
            <a:r>
              <a:rPr lang="en-US" dirty="0" err="1" smtClean="0"/>
              <a:t>spoljašnje</a:t>
            </a:r>
            <a:r>
              <a:rPr lang="en-US" dirty="0" smtClean="0"/>
              <a:t> </a:t>
            </a:r>
            <a:r>
              <a:rPr lang="en-US" dirty="0" err="1" smtClean="0"/>
              <a:t>rotacije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fleksije</a:t>
            </a:r>
            <a:r>
              <a:rPr lang="en-US" dirty="0" smtClean="0"/>
              <a:t> </a:t>
            </a:r>
            <a:r>
              <a:rPr lang="en-US" dirty="0" err="1" smtClean="0"/>
              <a:t>zgloba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. </a:t>
            </a:r>
            <a:r>
              <a:rPr lang="en-US" dirty="0" err="1" smtClean="0"/>
              <a:t>Opturatorni</a:t>
            </a:r>
            <a:r>
              <a:rPr lang="en-US" dirty="0" smtClean="0"/>
              <a:t> tip. 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 </a:t>
            </a:r>
            <a:r>
              <a:rPr lang="en-US" dirty="0" err="1" smtClean="0"/>
              <a:t>pozicije</a:t>
            </a:r>
            <a:r>
              <a:rPr lang="en-US" dirty="0" smtClean="0"/>
              <a:t> </a:t>
            </a:r>
            <a:r>
              <a:rPr lang="en-US" dirty="0" err="1" smtClean="0"/>
              <a:t>povređenog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Povređeni</a:t>
            </a:r>
            <a:r>
              <a:rPr lang="en-US" dirty="0" smtClean="0"/>
              <a:t> </a:t>
            </a:r>
            <a:r>
              <a:rPr lang="en-US" dirty="0" err="1" smtClean="0"/>
              <a:t>leži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leđima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povređeni</a:t>
            </a:r>
            <a:r>
              <a:rPr lang="en-US" dirty="0" smtClean="0"/>
              <a:t> </a:t>
            </a:r>
            <a:r>
              <a:rPr lang="en-US" dirty="0" err="1" smtClean="0"/>
              <a:t>kuk</a:t>
            </a:r>
            <a:r>
              <a:rPr lang="en-US" dirty="0" smtClean="0"/>
              <a:t> </a:t>
            </a:r>
            <a:r>
              <a:rPr lang="en-US" dirty="0" err="1" smtClean="0"/>
              <a:t>izdignut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podlogu</a:t>
            </a:r>
            <a:r>
              <a:rPr lang="en-US" dirty="0" smtClean="0"/>
              <a:t> pod </a:t>
            </a:r>
            <a:r>
              <a:rPr lang="en-US" dirty="0" err="1" smtClean="0"/>
              <a:t>uglom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45 </a:t>
            </a:r>
            <a:r>
              <a:rPr lang="en-US" dirty="0" err="1" smtClean="0"/>
              <a:t>stepeni</a:t>
            </a:r>
            <a:r>
              <a:rPr lang="en-US" dirty="0" smtClean="0"/>
              <a:t>.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uspravno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podlogu</a:t>
            </a:r>
            <a:r>
              <a:rPr lang="en-US" dirty="0" smtClean="0"/>
              <a:t> (</a:t>
            </a:r>
            <a:r>
              <a:rPr lang="en-US" dirty="0" err="1" smtClean="0"/>
              <a:t>zadnji</a:t>
            </a:r>
            <a:r>
              <a:rPr lang="en-US" dirty="0" smtClean="0"/>
              <a:t> ¾ </a:t>
            </a:r>
            <a:r>
              <a:rPr lang="en-US" dirty="0" err="1" smtClean="0"/>
              <a:t>snimak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Povređeni</a:t>
            </a:r>
            <a:r>
              <a:rPr lang="en-US" dirty="0" smtClean="0"/>
              <a:t> je u </a:t>
            </a:r>
            <a:r>
              <a:rPr lang="en-US" dirty="0" err="1" smtClean="0"/>
              <a:t>ventralnom</a:t>
            </a:r>
            <a:r>
              <a:rPr lang="en-US" dirty="0" smtClean="0"/>
              <a:t> </a:t>
            </a:r>
            <a:r>
              <a:rPr lang="en-US" dirty="0" err="1" smtClean="0"/>
              <a:t>položaju</a:t>
            </a:r>
            <a:r>
              <a:rPr lang="en-US" dirty="0" smtClean="0"/>
              <a:t>, a </a:t>
            </a:r>
            <a:r>
              <a:rPr lang="en-US" dirty="0" err="1" smtClean="0"/>
              <a:t>povređeni</a:t>
            </a:r>
            <a:r>
              <a:rPr lang="en-US" dirty="0" smtClean="0"/>
              <a:t> </a:t>
            </a:r>
            <a:r>
              <a:rPr lang="en-US" dirty="0" err="1" smtClean="0"/>
              <a:t>kuk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podlozi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je </a:t>
            </a:r>
            <a:r>
              <a:rPr lang="en-US" dirty="0" err="1" smtClean="0"/>
              <a:t>zdrava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odvojena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podloge</a:t>
            </a:r>
            <a:r>
              <a:rPr lang="en-US" dirty="0" smtClean="0"/>
              <a:t> pod </a:t>
            </a:r>
            <a:r>
              <a:rPr lang="en-US" dirty="0" err="1" smtClean="0"/>
              <a:t>uglom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45 </a:t>
            </a:r>
            <a:r>
              <a:rPr lang="en-US" dirty="0" err="1" smtClean="0"/>
              <a:t>stepeni</a:t>
            </a:r>
            <a:r>
              <a:rPr lang="en-US" dirty="0" smtClean="0"/>
              <a:t> (</a:t>
            </a:r>
            <a:r>
              <a:rPr lang="en-US" dirty="0" err="1" smtClean="0"/>
              <a:t>prednji</a:t>
            </a:r>
            <a:r>
              <a:rPr lang="en-US" dirty="0" smtClean="0"/>
              <a:t> ¾ </a:t>
            </a:r>
            <a:r>
              <a:rPr lang="en-US" dirty="0" err="1" smtClean="0"/>
              <a:t>snimak</a:t>
            </a:r>
            <a:r>
              <a:rPr lang="en-US" dirty="0" smtClean="0"/>
              <a:t>).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opet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uspravno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Lečenje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U </a:t>
            </a: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časova</a:t>
            </a:r>
            <a:r>
              <a:rPr lang="en-US" dirty="0" smtClean="0"/>
              <a:t>. </a:t>
            </a:r>
            <a:r>
              <a:rPr lang="en-US" dirty="0" err="1" smtClean="0"/>
              <a:t>Izvodi</a:t>
            </a:r>
            <a:r>
              <a:rPr lang="en-US" dirty="0" smtClean="0"/>
              <a:t> se u </a:t>
            </a:r>
            <a:r>
              <a:rPr lang="en-US" dirty="0" err="1" smtClean="0"/>
              <a:t>opštoj</a:t>
            </a:r>
            <a:r>
              <a:rPr lang="en-US" dirty="0" smtClean="0"/>
              <a:t> </a:t>
            </a:r>
            <a:r>
              <a:rPr lang="en-US" dirty="0" err="1" smtClean="0"/>
              <a:t>anesteziji</a:t>
            </a:r>
            <a:r>
              <a:rPr lang="en-US" dirty="0" smtClean="0"/>
              <a:t>, a </a:t>
            </a:r>
            <a:r>
              <a:rPr lang="en-US" dirty="0" err="1" smtClean="0"/>
              <a:t>primenjuje</a:t>
            </a:r>
            <a:r>
              <a:rPr lang="en-US" dirty="0" smtClean="0"/>
              <a:t> se </a:t>
            </a:r>
            <a:r>
              <a:rPr lang="en-US" dirty="0" err="1" smtClean="0"/>
              <a:t>manevar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Bigelowu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Allisu</a:t>
            </a:r>
            <a:r>
              <a:rPr lang="en-US" dirty="0" smtClean="0"/>
              <a:t>.</a:t>
            </a:r>
          </a:p>
          <a:p>
            <a:r>
              <a:rPr lang="en-US" dirty="0" smtClean="0"/>
              <a:t>	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donjih</a:t>
            </a:r>
            <a:r>
              <a:rPr lang="en-US" dirty="0" smtClean="0"/>
              <a:t> </a:t>
            </a:r>
            <a:r>
              <a:rPr lang="en-US" dirty="0" err="1" smtClean="0"/>
              <a:t>luksacija</a:t>
            </a:r>
            <a:r>
              <a:rPr lang="en-US" dirty="0" smtClean="0"/>
              <a:t>, </a:t>
            </a:r>
            <a:r>
              <a:rPr lang="en-US" dirty="0" err="1" smtClean="0"/>
              <a:t>kuk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koleno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presavijeni</a:t>
            </a:r>
            <a:r>
              <a:rPr lang="en-US" dirty="0" smtClean="0"/>
              <a:t> pod </a:t>
            </a:r>
            <a:r>
              <a:rPr lang="en-US" dirty="0" err="1" smtClean="0"/>
              <a:t>uglom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90 </a:t>
            </a:r>
            <a:r>
              <a:rPr lang="en-US" dirty="0" err="1" smtClean="0"/>
              <a:t>stepeni</a:t>
            </a:r>
            <a:r>
              <a:rPr lang="en-US" dirty="0" smtClean="0"/>
              <a:t>, pa se </a:t>
            </a:r>
            <a:r>
              <a:rPr lang="en-US" dirty="0" err="1" smtClean="0"/>
              <a:t>trakcija</a:t>
            </a:r>
            <a:r>
              <a:rPr lang="en-US" dirty="0" smtClean="0"/>
              <a:t>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podlogu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horizontalu</a:t>
            </a:r>
            <a:r>
              <a:rPr lang="en-US" dirty="0" smtClean="0"/>
              <a:t> </a:t>
            </a:r>
            <a:r>
              <a:rPr lang="en-US" dirty="0" err="1" smtClean="0"/>
              <a:t>položene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	U </a:t>
            </a:r>
            <a:r>
              <a:rPr lang="en-US" dirty="0" err="1" smtClean="0"/>
              <a:t>gonjih</a:t>
            </a:r>
            <a:r>
              <a:rPr lang="en-US" dirty="0" smtClean="0"/>
              <a:t> </a:t>
            </a:r>
            <a:r>
              <a:rPr lang="en-US" dirty="0" err="1" smtClean="0"/>
              <a:t>luksacija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previti</a:t>
            </a:r>
            <a:r>
              <a:rPr lang="en-US" dirty="0" smtClean="0"/>
              <a:t> </a:t>
            </a:r>
            <a:r>
              <a:rPr lang="en-US" dirty="0" err="1" smtClean="0"/>
              <a:t>koleno</a:t>
            </a:r>
            <a:r>
              <a:rPr lang="en-US" dirty="0" smtClean="0"/>
              <a:t>, a </a:t>
            </a:r>
            <a:r>
              <a:rPr lang="en-US" dirty="0" err="1" smtClean="0"/>
              <a:t>pravac</a:t>
            </a:r>
            <a:r>
              <a:rPr lang="en-US" dirty="0" smtClean="0"/>
              <a:t> </a:t>
            </a:r>
            <a:r>
              <a:rPr lang="en-US" dirty="0" err="1" smtClean="0"/>
              <a:t>trakcije</a:t>
            </a:r>
            <a:r>
              <a:rPr lang="en-US" dirty="0" smtClean="0"/>
              <a:t> </a:t>
            </a:r>
            <a:r>
              <a:rPr lang="en-US" dirty="0" err="1" smtClean="0"/>
              <a:t>odvija</a:t>
            </a:r>
            <a:r>
              <a:rPr lang="en-US" dirty="0" smtClean="0"/>
              <a:t> se u </a:t>
            </a:r>
            <a:r>
              <a:rPr lang="en-US" dirty="0" err="1" smtClean="0"/>
              <a:t>pravcu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nalaže</a:t>
            </a:r>
            <a:r>
              <a:rPr lang="en-US" dirty="0" smtClean="0"/>
              <a:t> </a:t>
            </a:r>
            <a:r>
              <a:rPr lang="en-US" dirty="0" err="1" smtClean="0"/>
              <a:t>fiksirana</a:t>
            </a:r>
            <a:r>
              <a:rPr lang="en-US" dirty="0" smtClean="0"/>
              <a:t> </a:t>
            </a:r>
            <a:r>
              <a:rPr lang="en-US" dirty="0" err="1" smtClean="0"/>
              <a:t>potkolenica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Povrede mekih tkiva natkolenice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Česte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kontuzije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muskulotendiozne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, a </a:t>
            </a:r>
            <a:r>
              <a:rPr lang="en-US" dirty="0" err="1" smtClean="0"/>
              <a:t>distorzije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ređe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Prednja</a:t>
            </a:r>
            <a:r>
              <a:rPr lang="en-US" dirty="0" smtClean="0"/>
              <a:t> </a:t>
            </a:r>
            <a:r>
              <a:rPr lang="en-US" dirty="0" err="1" smtClean="0"/>
              <a:t>bedrena</a:t>
            </a:r>
            <a:r>
              <a:rPr lang="en-US" dirty="0" smtClean="0"/>
              <a:t> </a:t>
            </a:r>
            <a:r>
              <a:rPr lang="en-US" dirty="0" err="1" smtClean="0"/>
              <a:t>bodlja-gornja</a:t>
            </a:r>
            <a:r>
              <a:rPr lang="en-US" dirty="0" smtClean="0"/>
              <a:t>,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trohanter</a:t>
            </a:r>
            <a:r>
              <a:rPr lang="en-US" dirty="0" smtClean="0"/>
              <a:t>, </a:t>
            </a:r>
            <a:r>
              <a:rPr lang="en-US" dirty="0" err="1" smtClean="0"/>
              <a:t>kolizionim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kontaktnim</a:t>
            </a:r>
            <a:r>
              <a:rPr lang="en-US" dirty="0" smtClean="0"/>
              <a:t> </a:t>
            </a:r>
            <a:r>
              <a:rPr lang="en-US" dirty="0" err="1" smtClean="0"/>
              <a:t>prominentni</a:t>
            </a:r>
            <a:r>
              <a:rPr lang="en-US" dirty="0" smtClean="0"/>
              <a:t> </a:t>
            </a:r>
            <a:r>
              <a:rPr lang="en-US" dirty="0" err="1" smtClean="0"/>
              <a:t>delovi</a:t>
            </a:r>
            <a:r>
              <a:rPr lang="en-US" dirty="0" smtClean="0"/>
              <a:t> </a:t>
            </a:r>
            <a:r>
              <a:rPr lang="en-US" dirty="0" err="1" smtClean="0"/>
              <a:t>zaštićuju</a:t>
            </a:r>
            <a:r>
              <a:rPr lang="en-US" dirty="0" smtClean="0"/>
              <a:t> se </a:t>
            </a:r>
            <a:r>
              <a:rPr lang="en-US" dirty="0" err="1" smtClean="0"/>
              <a:t>posebnom</a:t>
            </a:r>
            <a:r>
              <a:rPr lang="en-US" dirty="0" smtClean="0"/>
              <a:t> </a:t>
            </a:r>
            <a:r>
              <a:rPr lang="en-US" dirty="0" err="1" smtClean="0"/>
              <a:t>zaštitnom</a:t>
            </a:r>
            <a:r>
              <a:rPr lang="en-US" dirty="0" smtClean="0"/>
              <a:t> </a:t>
            </a:r>
            <a:r>
              <a:rPr lang="en-US" dirty="0" err="1" smtClean="0"/>
              <a:t>opremom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Kontuzije</a:t>
            </a:r>
            <a:r>
              <a:rPr lang="en-US" dirty="0" smtClean="0"/>
              <a:t> r</a:t>
            </a:r>
            <a:r>
              <a:rPr lang="sr-Latn-RS" dirty="0" smtClean="0"/>
              <a:t>u</a:t>
            </a:r>
            <a:r>
              <a:rPr lang="en-US" dirty="0" err="1" smtClean="0"/>
              <a:t>bova</a:t>
            </a:r>
            <a:r>
              <a:rPr lang="en-US" dirty="0" smtClean="0"/>
              <a:t> </a:t>
            </a:r>
            <a:r>
              <a:rPr lang="en-US" dirty="0" err="1" smtClean="0"/>
              <a:t>karličnih</a:t>
            </a:r>
            <a:r>
              <a:rPr lang="en-US" dirty="0" smtClean="0"/>
              <a:t> </a:t>
            </a:r>
            <a:r>
              <a:rPr lang="en-US" dirty="0" err="1" smtClean="0"/>
              <a:t>grebena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uzrok</a:t>
            </a:r>
            <a:r>
              <a:rPr lang="en-US" dirty="0" smtClean="0"/>
              <a:t> </a:t>
            </a:r>
            <a:r>
              <a:rPr lang="en-US" dirty="0" err="1" smtClean="0"/>
              <a:t>privremenog</a:t>
            </a:r>
            <a:r>
              <a:rPr lang="en-US" dirty="0" smtClean="0"/>
              <a:t> </a:t>
            </a:r>
            <a:r>
              <a:rPr lang="en-US" dirty="0" err="1" smtClean="0"/>
              <a:t>onesposobljavanja</a:t>
            </a:r>
            <a:r>
              <a:rPr lang="en-US" dirty="0" smtClean="0"/>
              <a:t> </a:t>
            </a:r>
            <a:r>
              <a:rPr lang="en-US" dirty="0" err="1" smtClean="0"/>
              <a:t>sportiste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bolne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zahvatanja</a:t>
            </a:r>
            <a:r>
              <a:rPr lang="en-US" dirty="0" smtClean="0"/>
              <a:t> </a:t>
            </a:r>
            <a:r>
              <a:rPr lang="en-US" dirty="0" err="1" smtClean="0"/>
              <a:t>pripoja</a:t>
            </a:r>
            <a:r>
              <a:rPr lang="en-US" dirty="0" smtClean="0"/>
              <a:t>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angažovanih</a:t>
            </a:r>
            <a:r>
              <a:rPr lang="en-US" dirty="0" smtClean="0"/>
              <a:t> </a:t>
            </a:r>
            <a:r>
              <a:rPr lang="en-US" dirty="0" err="1" smtClean="0"/>
              <a:t>trbušnih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pelvitrohanternih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savijanja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suprotnu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. </a:t>
            </a:r>
            <a:r>
              <a:rPr lang="en-US" dirty="0" err="1" smtClean="0"/>
              <a:t>Mirovanje</a:t>
            </a:r>
            <a:r>
              <a:rPr lang="en-US" dirty="0" smtClean="0"/>
              <a:t>, </a:t>
            </a:r>
            <a:r>
              <a:rPr lang="en-US" dirty="0" err="1" smtClean="0"/>
              <a:t>hlađenje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kompresija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toplota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. </a:t>
            </a:r>
            <a:r>
              <a:rPr lang="en-US" dirty="0" err="1" smtClean="0"/>
              <a:t>Oporavak</a:t>
            </a:r>
            <a:r>
              <a:rPr lang="en-US" dirty="0" smtClean="0"/>
              <a:t>,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10-14 </a:t>
            </a:r>
            <a:r>
              <a:rPr lang="en-US" dirty="0" err="1" smtClean="0"/>
              <a:t>dana</a:t>
            </a:r>
            <a:r>
              <a:rPr lang="en-US" dirty="0" smtClean="0"/>
              <a:t>, a </a:t>
            </a:r>
            <a:r>
              <a:rPr lang="en-US" dirty="0" err="1" smtClean="0"/>
              <a:t>puna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dopušta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iščezavanju</a:t>
            </a:r>
            <a:r>
              <a:rPr lang="en-US" dirty="0" smtClean="0"/>
              <a:t> </a:t>
            </a:r>
            <a:r>
              <a:rPr lang="en-US" dirty="0" err="1" smtClean="0"/>
              <a:t>bolne</a:t>
            </a:r>
            <a:r>
              <a:rPr lang="en-US" dirty="0" smtClean="0"/>
              <a:t> </a:t>
            </a:r>
            <a:r>
              <a:rPr lang="en-US" dirty="0" err="1" smtClean="0"/>
              <a:t>osetljivosti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Kontuzije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sportista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česte</a:t>
            </a:r>
            <a:r>
              <a:rPr lang="en-US" dirty="0" smtClean="0"/>
              <a:t> </a:t>
            </a:r>
            <a:r>
              <a:rPr lang="en-US" dirty="0" err="1" smtClean="0"/>
              <a:t>kontuzije</a:t>
            </a:r>
            <a:r>
              <a:rPr lang="en-US" dirty="0" smtClean="0"/>
              <a:t> </a:t>
            </a:r>
            <a:r>
              <a:rPr lang="en-US" dirty="0" err="1" smtClean="0"/>
              <a:t>predela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trohantera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se </a:t>
            </a:r>
            <a:r>
              <a:rPr lang="en-US" dirty="0" err="1" smtClean="0"/>
              <a:t>iritira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burza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leži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tetiva</a:t>
            </a:r>
            <a:r>
              <a:rPr lang="en-US" dirty="0" smtClean="0"/>
              <a:t> </a:t>
            </a:r>
            <a:r>
              <a:rPr lang="en-US" dirty="0" err="1" smtClean="0"/>
              <a:t>m.gluteusa</a:t>
            </a:r>
            <a:r>
              <a:rPr lang="en-US" dirty="0" smtClean="0"/>
              <a:t> </a:t>
            </a:r>
            <a:r>
              <a:rPr lang="en-US" dirty="0" err="1" smtClean="0"/>
              <a:t>maximusa</a:t>
            </a:r>
            <a:r>
              <a:rPr lang="en-US" dirty="0" smtClean="0"/>
              <a:t> </a:t>
            </a:r>
            <a:r>
              <a:rPr lang="en-US" dirty="0" err="1" smtClean="0"/>
              <a:t>im.tensora</a:t>
            </a:r>
            <a:r>
              <a:rPr lang="en-US" dirty="0" smtClean="0"/>
              <a:t> fasciae </a:t>
            </a:r>
            <a:r>
              <a:rPr lang="en-US" dirty="0" err="1" smtClean="0"/>
              <a:t>latae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vleikog</a:t>
            </a:r>
            <a:r>
              <a:rPr lang="en-US" dirty="0" smtClean="0"/>
              <a:t> </a:t>
            </a:r>
            <a:r>
              <a:rPr lang="en-US" dirty="0" err="1" smtClean="0"/>
              <a:t>trohantera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 Pored </a:t>
            </a:r>
            <a:r>
              <a:rPr lang="en-US" dirty="0" err="1" smtClean="0"/>
              <a:t>palpatorne</a:t>
            </a:r>
            <a:r>
              <a:rPr lang="en-US" dirty="0" smtClean="0"/>
              <a:t> </a:t>
            </a:r>
            <a:r>
              <a:rPr lang="en-US" dirty="0" err="1" smtClean="0"/>
              <a:t>bolne</a:t>
            </a:r>
            <a:r>
              <a:rPr lang="en-US" dirty="0" smtClean="0"/>
              <a:t> </a:t>
            </a:r>
            <a:r>
              <a:rPr lang="en-US" dirty="0" err="1" smtClean="0"/>
              <a:t>osetljivosti</a:t>
            </a:r>
            <a:r>
              <a:rPr lang="en-US" dirty="0" smtClean="0"/>
              <a:t>,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ograničenje</a:t>
            </a:r>
            <a:r>
              <a:rPr lang="en-US" dirty="0" smtClean="0"/>
              <a:t> </a:t>
            </a:r>
            <a:r>
              <a:rPr lang="en-US" dirty="0" err="1" smtClean="0"/>
              <a:t>fleksije</a:t>
            </a:r>
            <a:r>
              <a:rPr lang="en-US" dirty="0" smtClean="0"/>
              <a:t>, </a:t>
            </a:r>
            <a:r>
              <a:rPr lang="en-US" dirty="0" err="1" smtClean="0"/>
              <a:t>ekstenzije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rotacije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pritiska</a:t>
            </a:r>
            <a:r>
              <a:rPr lang="en-US" dirty="0" smtClean="0"/>
              <a:t> </a:t>
            </a:r>
            <a:r>
              <a:rPr lang="en-US" dirty="0" err="1" smtClean="0"/>
              <a:t>iliotibijalnog</a:t>
            </a:r>
            <a:r>
              <a:rPr lang="en-US" dirty="0" smtClean="0"/>
              <a:t> </a:t>
            </a:r>
            <a:r>
              <a:rPr lang="en-US" dirty="0" err="1" smtClean="0"/>
              <a:t>traktusa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napetu</a:t>
            </a:r>
            <a:r>
              <a:rPr lang="en-US" dirty="0" smtClean="0"/>
              <a:t> </a:t>
            </a:r>
            <a:r>
              <a:rPr lang="en-US" dirty="0" err="1" smtClean="0"/>
              <a:t>burzu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Hronično</a:t>
            </a:r>
            <a:r>
              <a:rPr lang="en-US" dirty="0" smtClean="0"/>
              <a:t> </a:t>
            </a:r>
            <a:r>
              <a:rPr lang="en-US" dirty="0" err="1" smtClean="0"/>
              <a:t>povređivanje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kalcifikata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trohadernog</a:t>
            </a:r>
            <a:r>
              <a:rPr lang="en-US" dirty="0" smtClean="0"/>
              <a:t> </a:t>
            </a:r>
            <a:r>
              <a:rPr lang="en-US" dirty="0" err="1" smtClean="0"/>
              <a:t>tendir</a:t>
            </a:r>
            <a:r>
              <a:rPr lang="en-US" dirty="0" smtClean="0"/>
              <a:t> </a:t>
            </a:r>
            <a:r>
              <a:rPr lang="en-US" dirty="0" err="1" smtClean="0"/>
              <a:t>itisa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zateva</a:t>
            </a:r>
            <a:r>
              <a:rPr lang="en-US" dirty="0" smtClean="0"/>
              <a:t> </a:t>
            </a:r>
            <a:r>
              <a:rPr lang="en-US" dirty="0" err="1" smtClean="0"/>
              <a:t>uobičajene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procedure u </a:t>
            </a:r>
            <a:r>
              <a:rPr lang="en-US" dirty="0" err="1" smtClean="0"/>
              <a:t>lečenju</a:t>
            </a:r>
            <a:r>
              <a:rPr lang="en-US" dirty="0" smtClean="0"/>
              <a:t> </a:t>
            </a:r>
            <a:r>
              <a:rPr lang="en-US" dirty="0" err="1" smtClean="0"/>
              <a:t>kalcifikata</a:t>
            </a:r>
            <a:r>
              <a:rPr lang="en-US" dirty="0" smtClean="0"/>
              <a:t> (</a:t>
            </a:r>
            <a:r>
              <a:rPr lang="en-US" dirty="0" err="1" smtClean="0"/>
              <a:t>toplota</a:t>
            </a:r>
            <a:r>
              <a:rPr lang="en-US" dirty="0" smtClean="0"/>
              <a:t>, </a:t>
            </a:r>
            <a:r>
              <a:rPr lang="en-US" dirty="0" err="1" smtClean="0"/>
              <a:t>injekcije</a:t>
            </a:r>
            <a:r>
              <a:rPr lang="en-US" dirty="0" smtClean="0"/>
              <a:t> </a:t>
            </a:r>
            <a:r>
              <a:rPr lang="en-US" dirty="0" err="1" smtClean="0"/>
              <a:t>kortikosteroida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anestetika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težim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, </a:t>
            </a:r>
            <a:r>
              <a:rPr lang="en-US" dirty="0" err="1" smtClean="0"/>
              <a:t>hiruršku</a:t>
            </a:r>
            <a:r>
              <a:rPr lang="en-US" dirty="0" smtClean="0"/>
              <a:t> </a:t>
            </a:r>
            <a:r>
              <a:rPr lang="en-US" dirty="0" err="1" smtClean="0"/>
              <a:t>intervenciju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arlica u boj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Škljocavi kuk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subglutealne</a:t>
            </a:r>
            <a:r>
              <a:rPr lang="en-US" dirty="0" smtClean="0"/>
              <a:t> </a:t>
            </a:r>
            <a:r>
              <a:rPr lang="en-US" dirty="0" err="1" smtClean="0"/>
              <a:t>burze</a:t>
            </a:r>
            <a:r>
              <a:rPr lang="en-US" dirty="0" smtClean="0"/>
              <a:t> (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leži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gluteus </a:t>
            </a:r>
            <a:r>
              <a:rPr lang="en-US" dirty="0" err="1" smtClean="0"/>
              <a:t>maksimusa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kratkih</a:t>
            </a:r>
            <a:r>
              <a:rPr lang="en-US" dirty="0" smtClean="0"/>
              <a:t> rotator </a:t>
            </a:r>
            <a:r>
              <a:rPr lang="en-US" dirty="0" err="1" smtClean="0"/>
              <a:t>zgloba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),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locirana</a:t>
            </a:r>
            <a:r>
              <a:rPr lang="en-US" dirty="0" smtClean="0"/>
              <a:t> </a:t>
            </a:r>
            <a:r>
              <a:rPr lang="en-US" dirty="0" err="1" smtClean="0"/>
              <a:t>dublje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Pojava</a:t>
            </a:r>
            <a:r>
              <a:rPr lang="en-US" dirty="0" smtClean="0"/>
              <a:t> u </a:t>
            </a:r>
            <a:r>
              <a:rPr lang="en-US" dirty="0" err="1" smtClean="0"/>
              <a:t>predelu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 </a:t>
            </a:r>
            <a:r>
              <a:rPr lang="en-US" dirty="0" err="1" smtClean="0"/>
              <a:t>kolokvijalno</a:t>
            </a:r>
            <a:r>
              <a:rPr lang="en-US" dirty="0" smtClean="0"/>
              <a:t> </a:t>
            </a:r>
            <a:r>
              <a:rPr lang="en-US" dirty="0" err="1" smtClean="0"/>
              <a:t>nazvana</a:t>
            </a:r>
            <a:r>
              <a:rPr lang="en-US" dirty="0" smtClean="0"/>
              <a:t> “</a:t>
            </a:r>
            <a:r>
              <a:rPr lang="en-US" dirty="0" err="1" smtClean="0"/>
              <a:t>škljocavi</a:t>
            </a:r>
            <a:r>
              <a:rPr lang="en-US" dirty="0" smtClean="0"/>
              <a:t> </a:t>
            </a:r>
            <a:r>
              <a:rPr lang="en-US" dirty="0" err="1" smtClean="0"/>
              <a:t>kuk</a:t>
            </a:r>
            <a:r>
              <a:rPr lang="en-US" dirty="0" smtClean="0"/>
              <a:t>” (snapping hip, clicking hip. </a:t>
            </a:r>
            <a:r>
              <a:rPr lang="en-US" dirty="0" err="1" smtClean="0"/>
              <a:t>coxa</a:t>
            </a:r>
            <a:r>
              <a:rPr lang="en-US" dirty="0" smtClean="0"/>
              <a:t> </a:t>
            </a:r>
            <a:r>
              <a:rPr lang="en-US" dirty="0" err="1" smtClean="0"/>
              <a:t>saltans</a:t>
            </a:r>
            <a:r>
              <a:rPr lang="en-US" dirty="0" smtClean="0"/>
              <a:t>). </a:t>
            </a:r>
            <a:r>
              <a:rPr lang="en-US" dirty="0" err="1" smtClean="0"/>
              <a:t>Češća</a:t>
            </a:r>
            <a:r>
              <a:rPr lang="en-US" dirty="0" smtClean="0"/>
              <a:t> je u </a:t>
            </a:r>
            <a:r>
              <a:rPr lang="en-US" dirty="0" err="1" smtClean="0"/>
              <a:t>dugoprugaša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preponaša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Etiologija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poznata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sigurno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 </a:t>
            </a:r>
            <a:r>
              <a:rPr lang="en-US" dirty="0" err="1" smtClean="0"/>
              <a:t>nastanku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trohanterni</a:t>
            </a:r>
            <a:r>
              <a:rPr lang="en-US" dirty="0" smtClean="0"/>
              <a:t> </a:t>
            </a:r>
            <a:r>
              <a:rPr lang="en-US" dirty="0" err="1" smtClean="0"/>
              <a:t>burzitis</a:t>
            </a:r>
            <a:r>
              <a:rPr lang="en-US" dirty="0" smtClean="0"/>
              <a:t>, </a:t>
            </a:r>
            <a:r>
              <a:rPr lang="en-US" dirty="0" err="1" smtClean="0"/>
              <a:t>zadebljanje</a:t>
            </a:r>
            <a:r>
              <a:rPr lang="en-US" dirty="0" smtClean="0"/>
              <a:t> </a:t>
            </a:r>
            <a:r>
              <a:rPr lang="en-US" dirty="0" err="1" smtClean="0"/>
              <a:t>zidova</a:t>
            </a:r>
            <a:r>
              <a:rPr lang="en-US" dirty="0" smtClean="0"/>
              <a:t> </a:t>
            </a:r>
            <a:r>
              <a:rPr lang="en-US" dirty="0" err="1" smtClean="0"/>
              <a:t>burze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neobična</a:t>
            </a:r>
            <a:r>
              <a:rPr lang="en-US" dirty="0" smtClean="0"/>
              <a:t> </a:t>
            </a:r>
            <a:r>
              <a:rPr lang="en-US" dirty="0" err="1" smtClean="0"/>
              <a:t>pokretljivost</a:t>
            </a:r>
            <a:r>
              <a:rPr lang="en-US" dirty="0" smtClean="0"/>
              <a:t> </a:t>
            </a:r>
            <a:r>
              <a:rPr lang="en-US" dirty="0" err="1" smtClean="0"/>
              <a:t>m.tensor</a:t>
            </a:r>
            <a:r>
              <a:rPr lang="en-US" dirty="0" smtClean="0"/>
              <a:t> fasciae </a:t>
            </a:r>
            <a:r>
              <a:rPr lang="en-US" dirty="0" err="1" smtClean="0"/>
              <a:t>latae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ispoljava</a:t>
            </a:r>
            <a:r>
              <a:rPr lang="en-US" dirty="0" smtClean="0"/>
              <a:t> </a:t>
            </a:r>
            <a:r>
              <a:rPr lang="en-US" dirty="0" err="1" smtClean="0"/>
              <a:t>čujnim</a:t>
            </a:r>
            <a:r>
              <a:rPr lang="en-US" dirty="0" smtClean="0"/>
              <a:t> </a:t>
            </a:r>
            <a:r>
              <a:rPr lang="en-US" dirty="0" err="1" smtClean="0"/>
              <a:t>preskakanjem</a:t>
            </a:r>
            <a:r>
              <a:rPr lang="en-US" dirty="0" smtClean="0"/>
              <a:t> </a:t>
            </a:r>
            <a:r>
              <a:rPr lang="en-US" dirty="0" err="1" smtClean="0"/>
              <a:t>iliotibijalnog</a:t>
            </a:r>
            <a:r>
              <a:rPr lang="en-US" dirty="0" smtClean="0"/>
              <a:t> </a:t>
            </a:r>
            <a:r>
              <a:rPr lang="en-US" dirty="0" err="1" smtClean="0"/>
              <a:t>traktusa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trohantera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burze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flektiranim</a:t>
            </a:r>
            <a:r>
              <a:rPr lang="en-US" dirty="0" smtClean="0"/>
              <a:t> </a:t>
            </a:r>
            <a:r>
              <a:rPr lang="en-US" dirty="0" err="1" smtClean="0"/>
              <a:t>kolenom</a:t>
            </a:r>
            <a:r>
              <a:rPr lang="en-US" dirty="0" smtClean="0"/>
              <a:t> </a:t>
            </a:r>
            <a:r>
              <a:rPr lang="en-US" dirty="0" err="1" smtClean="0"/>
              <a:t>izvrši</a:t>
            </a:r>
            <a:r>
              <a:rPr lang="en-US" dirty="0" smtClean="0"/>
              <a:t> </a:t>
            </a:r>
            <a:r>
              <a:rPr lang="en-US" dirty="0" err="1" smtClean="0"/>
              <a:t>aktivna</a:t>
            </a:r>
            <a:r>
              <a:rPr lang="en-US" dirty="0" smtClean="0"/>
              <a:t> </a:t>
            </a:r>
            <a:r>
              <a:rPr lang="en-US" dirty="0" err="1" smtClean="0"/>
              <a:t>unutrašnja</a:t>
            </a:r>
            <a:r>
              <a:rPr lang="en-US" dirty="0" smtClean="0"/>
              <a:t> </a:t>
            </a:r>
            <a:r>
              <a:rPr lang="en-US" dirty="0" err="1" smtClean="0"/>
              <a:t>rotacija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kuk</a:t>
            </a:r>
            <a:r>
              <a:rPr lang="en-US" dirty="0" smtClean="0"/>
              <a:t> </a:t>
            </a:r>
            <a:r>
              <a:rPr lang="en-US" dirty="0" err="1" smtClean="0"/>
              <a:t>flektira</a:t>
            </a:r>
            <a:r>
              <a:rPr lang="en-US" dirty="0" smtClean="0"/>
              <a:t>, </a:t>
            </a:r>
            <a:r>
              <a:rPr lang="en-US" dirty="0" err="1" smtClean="0"/>
              <a:t>adducira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rotira</a:t>
            </a:r>
            <a:r>
              <a:rPr lang="en-US" dirty="0" smtClean="0"/>
              <a:t> put </a:t>
            </a:r>
            <a:r>
              <a:rPr lang="en-US" dirty="0" err="1" smtClean="0"/>
              <a:t>unutra</a:t>
            </a:r>
            <a:r>
              <a:rPr lang="en-US" dirty="0" smtClean="0"/>
              <a:t>.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bolna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neprijatna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zamorna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u </a:t>
            </a:r>
            <a:r>
              <a:rPr lang="en-US" dirty="0" err="1" smtClean="0"/>
              <a:t>preponaša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Distorzije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Distorzije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bol</a:t>
            </a:r>
            <a:r>
              <a:rPr lang="en-US" dirty="0" smtClean="0"/>
              <a:t> u </a:t>
            </a:r>
            <a:r>
              <a:rPr lang="en-US" dirty="0" err="1" smtClean="0"/>
              <a:t>preponi</a:t>
            </a:r>
            <a:r>
              <a:rPr lang="en-US" dirty="0" smtClean="0"/>
              <a:t>, a </a:t>
            </a:r>
            <a:r>
              <a:rPr lang="en-US" dirty="0" err="1" smtClean="0"/>
              <a:t>ređe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pozadi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glutealnoj</a:t>
            </a:r>
            <a:r>
              <a:rPr lang="en-US" dirty="0" smtClean="0"/>
              <a:t> </a:t>
            </a:r>
            <a:r>
              <a:rPr lang="en-US" dirty="0" err="1" smtClean="0"/>
              <a:t>projekciji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.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pokretima</a:t>
            </a:r>
            <a:r>
              <a:rPr lang="en-US" dirty="0" smtClean="0"/>
              <a:t> </a:t>
            </a:r>
            <a:r>
              <a:rPr lang="en-US" dirty="0" err="1" smtClean="0"/>
              <a:t>rotacije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otpora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Muskulotendinozne</a:t>
            </a:r>
            <a:r>
              <a:rPr lang="en-US" i="1" dirty="0" smtClean="0"/>
              <a:t> </a:t>
            </a:r>
            <a:r>
              <a:rPr lang="en-US" i="1" dirty="0" err="1" smtClean="0"/>
              <a:t>povrede</a:t>
            </a:r>
            <a:r>
              <a:rPr lang="en-US" i="1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traumatologiji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regiona</a:t>
            </a:r>
            <a:r>
              <a:rPr lang="en-US" dirty="0" smtClean="0"/>
              <a:t>. </a:t>
            </a:r>
            <a:r>
              <a:rPr lang="en-US" dirty="0" err="1" smtClean="0"/>
              <a:t>Direktni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indirektni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uzrokuju</a:t>
            </a:r>
            <a:r>
              <a:rPr lang="en-US" dirty="0" smtClean="0"/>
              <a:t> </a:t>
            </a:r>
            <a:r>
              <a:rPr lang="en-US" dirty="0" err="1" smtClean="0"/>
              <a:t>alteracije</a:t>
            </a:r>
            <a:r>
              <a:rPr lang="en-US" dirty="0" smtClean="0"/>
              <a:t> </a:t>
            </a:r>
            <a:r>
              <a:rPr lang="en-US" dirty="0" err="1" smtClean="0"/>
              <a:t>tetivnih</a:t>
            </a:r>
            <a:r>
              <a:rPr lang="en-US" dirty="0" smtClean="0"/>
              <a:t> </a:t>
            </a:r>
            <a:r>
              <a:rPr lang="en-US" dirty="0" err="1" smtClean="0"/>
              <a:t>pripoja</a:t>
            </a:r>
            <a:r>
              <a:rPr lang="en-US" dirty="0" smtClean="0"/>
              <a:t>, </a:t>
            </a:r>
            <a:r>
              <a:rPr lang="en-US" dirty="0" err="1" smtClean="0"/>
              <a:t>tendioznih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muskulotendioznih</a:t>
            </a:r>
            <a:r>
              <a:rPr lang="en-US" dirty="0" smtClean="0"/>
              <a:t> </a:t>
            </a:r>
            <a:r>
              <a:rPr lang="en-US" dirty="0" err="1" smtClean="0"/>
              <a:t>delova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mišićnih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.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mišićnih</a:t>
            </a:r>
            <a:r>
              <a:rPr lang="en-US" dirty="0" smtClean="0"/>
              <a:t> </a:t>
            </a:r>
            <a:r>
              <a:rPr lang="en-US" dirty="0" err="1" smtClean="0"/>
              <a:t>karličnih</a:t>
            </a:r>
            <a:r>
              <a:rPr lang="en-US" dirty="0" smtClean="0"/>
              <a:t> </a:t>
            </a:r>
            <a:r>
              <a:rPr lang="en-US" dirty="0" err="1" smtClean="0"/>
              <a:t>pripoja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zadnje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unutrašnje</a:t>
            </a:r>
            <a:r>
              <a:rPr lang="en-US" dirty="0" smtClean="0"/>
              <a:t> </a:t>
            </a:r>
            <a:r>
              <a:rPr lang="en-US" dirty="0" err="1" smtClean="0"/>
              <a:t>lože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obrađene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Povrede mišića prednje lože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prednje</a:t>
            </a:r>
            <a:r>
              <a:rPr lang="en-US" dirty="0" smtClean="0"/>
              <a:t> </a:t>
            </a:r>
            <a:r>
              <a:rPr lang="en-US" dirty="0" err="1" smtClean="0"/>
              <a:t>lože</a:t>
            </a:r>
            <a:r>
              <a:rPr lang="en-US" dirty="0" smtClean="0"/>
              <a:t> (</a:t>
            </a:r>
            <a:r>
              <a:rPr lang="en-US" dirty="0" err="1" smtClean="0"/>
              <a:t>M.quadriceps</a:t>
            </a:r>
            <a:r>
              <a:rPr lang="en-US" dirty="0" smtClean="0"/>
              <a:t>) u </a:t>
            </a:r>
            <a:r>
              <a:rPr lang="en-US" dirty="0" err="1" smtClean="0"/>
              <a:t>sportskomedicinskoj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, </a:t>
            </a:r>
            <a:r>
              <a:rPr lang="en-US" dirty="0" err="1" smtClean="0"/>
              <a:t>odsustvovanja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takmičarske</a:t>
            </a:r>
            <a:r>
              <a:rPr lang="en-US" dirty="0" smtClean="0"/>
              <a:t> </a:t>
            </a:r>
            <a:r>
              <a:rPr lang="en-US" dirty="0" err="1" smtClean="0"/>
              <a:t>neaktivnosti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Po </a:t>
            </a:r>
            <a:r>
              <a:rPr lang="en-US" dirty="0" err="1" smtClean="0"/>
              <a:t>mehanizmu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direktne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indirektne</a:t>
            </a:r>
            <a:r>
              <a:rPr lang="en-US" dirty="0" smtClean="0"/>
              <a:t>, a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nagnječenja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kontuzije</a:t>
            </a:r>
            <a:r>
              <a:rPr lang="en-US" dirty="0" smtClean="0"/>
              <a:t>, </a:t>
            </a:r>
            <a:r>
              <a:rPr lang="en-US" dirty="0" err="1" smtClean="0"/>
              <a:t>istegnuća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distenzije</a:t>
            </a:r>
            <a:r>
              <a:rPr lang="en-US" dirty="0" smtClean="0"/>
              <a:t>, </a:t>
            </a:r>
            <a:r>
              <a:rPr lang="en-US" dirty="0" err="1" smtClean="0"/>
              <a:t>laceracije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rupture. </a:t>
            </a:r>
            <a:endParaRPr lang="sr-Latn-RS" dirty="0" smtClean="0"/>
          </a:p>
          <a:p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kontuzije</a:t>
            </a:r>
            <a:r>
              <a:rPr lang="en-US" dirty="0" smtClean="0"/>
              <a:t>. </a:t>
            </a:r>
            <a:r>
              <a:rPr lang="sr-Latn-RS" dirty="0" smtClean="0"/>
              <a:t>U </a:t>
            </a:r>
            <a:r>
              <a:rPr lang="en-US" dirty="0" err="1" smtClean="0"/>
              <a:t>dubinu</a:t>
            </a:r>
            <a:r>
              <a:rPr lang="en-US" dirty="0" smtClean="0"/>
              <a:t>, </a:t>
            </a:r>
            <a:r>
              <a:rPr lang="en-US" dirty="0" err="1" smtClean="0"/>
              <a:t>uzrokuju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stepene</a:t>
            </a:r>
            <a:r>
              <a:rPr lang="en-US" dirty="0" smtClean="0"/>
              <a:t> </a:t>
            </a:r>
            <a:r>
              <a:rPr lang="en-US" dirty="0" err="1" smtClean="0"/>
              <a:t>hemoragije</a:t>
            </a:r>
            <a:r>
              <a:rPr lang="en-US" dirty="0" smtClean="0"/>
              <a:t> (</a:t>
            </a:r>
            <a:r>
              <a:rPr lang="en-US" dirty="0" err="1" smtClean="0"/>
              <a:t>hematom</a:t>
            </a:r>
            <a:r>
              <a:rPr lang="en-US" dirty="0" smtClean="0"/>
              <a:t>), a </a:t>
            </a:r>
            <a:r>
              <a:rPr lang="en-US" dirty="0" err="1" smtClean="0"/>
              <a:t>supstance</a:t>
            </a:r>
            <a:r>
              <a:rPr lang="en-US" dirty="0" smtClean="0"/>
              <a:t> </a:t>
            </a:r>
            <a:r>
              <a:rPr lang="en-US" dirty="0" err="1" smtClean="0"/>
              <a:t>oslobođene</a:t>
            </a:r>
            <a:r>
              <a:rPr lang="en-US" dirty="0" smtClean="0"/>
              <a:t> </a:t>
            </a:r>
            <a:r>
              <a:rPr lang="en-US" dirty="0" err="1" smtClean="0"/>
              <a:t>nagnječenjem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uzrokuju</a:t>
            </a:r>
            <a:r>
              <a:rPr lang="en-US" dirty="0" smtClean="0"/>
              <a:t> </a:t>
            </a:r>
            <a:r>
              <a:rPr lang="en-US" dirty="0" err="1" smtClean="0"/>
              <a:t>hemijske</a:t>
            </a:r>
            <a:r>
              <a:rPr lang="en-US" dirty="0" smtClean="0"/>
              <a:t> </a:t>
            </a:r>
            <a:r>
              <a:rPr lang="en-US" dirty="0" err="1" smtClean="0"/>
              <a:t>iritacije</a:t>
            </a:r>
            <a:r>
              <a:rPr lang="en-US" dirty="0" smtClean="0"/>
              <a:t>. </a:t>
            </a:r>
            <a:r>
              <a:rPr lang="en-US" dirty="0" err="1" smtClean="0"/>
              <a:t>Inicijalni</a:t>
            </a:r>
            <a:r>
              <a:rPr lang="en-US" dirty="0" smtClean="0"/>
              <a:t> </a:t>
            </a:r>
            <a:r>
              <a:rPr lang="en-US" dirty="0" err="1" smtClean="0"/>
              <a:t>znaci</a:t>
            </a:r>
            <a:r>
              <a:rPr lang="en-US" dirty="0" smtClean="0"/>
              <a:t> </a:t>
            </a:r>
            <a:r>
              <a:rPr lang="en-US" dirty="0" err="1" smtClean="0"/>
              <a:t>kontuzije</a:t>
            </a:r>
            <a:r>
              <a:rPr lang="en-US" dirty="0" smtClean="0"/>
              <a:t> </a:t>
            </a:r>
            <a:r>
              <a:rPr lang="en-US" dirty="0" err="1" smtClean="0"/>
              <a:t>kvadricepsa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otok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nekad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. </a:t>
            </a:r>
            <a:r>
              <a:rPr lang="en-US" dirty="0" err="1" smtClean="0"/>
              <a:t>Muskulatura</a:t>
            </a:r>
            <a:r>
              <a:rPr lang="en-US" dirty="0" smtClean="0"/>
              <a:t> </a:t>
            </a:r>
            <a:r>
              <a:rPr lang="en-US" dirty="0" err="1" smtClean="0"/>
              <a:t>tada</a:t>
            </a:r>
            <a:r>
              <a:rPr lang="en-US" dirty="0" smtClean="0"/>
              <a:t> </a:t>
            </a:r>
            <a:r>
              <a:rPr lang="en-US" dirty="0" err="1" smtClean="0"/>
              <a:t>gubi</a:t>
            </a:r>
            <a:r>
              <a:rPr lang="en-US" dirty="0" smtClean="0"/>
              <a:t> </a:t>
            </a:r>
            <a:r>
              <a:rPr lang="en-US" dirty="0" err="1" smtClean="0"/>
              <a:t>uobičajen</a:t>
            </a:r>
            <a:r>
              <a:rPr lang="en-US" dirty="0" smtClean="0"/>
              <a:t> </a:t>
            </a:r>
            <a:r>
              <a:rPr lang="en-US" dirty="0" err="1" smtClean="0"/>
              <a:t>reljef</a:t>
            </a:r>
            <a:r>
              <a:rPr lang="en-US" dirty="0" smtClean="0"/>
              <a:t>. </a:t>
            </a:r>
            <a:r>
              <a:rPr lang="en-US" dirty="0" err="1" smtClean="0"/>
              <a:t>Palpatorno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lokalizacija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. </a:t>
            </a:r>
            <a:r>
              <a:rPr lang="en-US" dirty="0" err="1" smtClean="0"/>
              <a:t>Utvrđuje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fleksija</a:t>
            </a:r>
            <a:r>
              <a:rPr lang="en-US" dirty="0" smtClean="0"/>
              <a:t> </a:t>
            </a:r>
            <a:r>
              <a:rPr lang="en-US" dirty="0" err="1" smtClean="0"/>
              <a:t>kolena</a:t>
            </a:r>
            <a:r>
              <a:rPr lang="en-US" dirty="0" smtClean="0"/>
              <a:t> </a:t>
            </a:r>
            <a:r>
              <a:rPr lang="en-US" dirty="0" err="1" smtClean="0"/>
              <a:t>smanjena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povređeni</a:t>
            </a:r>
            <a:r>
              <a:rPr lang="en-US" dirty="0" smtClean="0"/>
              <a:t> </a:t>
            </a:r>
            <a:r>
              <a:rPr lang="en-US" dirty="0" err="1" smtClean="0"/>
              <a:t>kvadriceps</a:t>
            </a:r>
            <a:r>
              <a:rPr lang="en-US" dirty="0" smtClean="0"/>
              <a:t> ne </a:t>
            </a:r>
            <a:r>
              <a:rPr lang="en-US" dirty="0" err="1" smtClean="0"/>
              <a:t>izdužuje</a:t>
            </a:r>
            <a:r>
              <a:rPr lang="en-US" dirty="0" smtClean="0"/>
              <a:t> (Hirata test).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fleksije</a:t>
            </a:r>
            <a:r>
              <a:rPr lang="en-US" dirty="0" smtClean="0"/>
              <a:t> </a:t>
            </a:r>
            <a:r>
              <a:rPr lang="en-US" dirty="0" err="1" smtClean="0"/>
              <a:t>utvrđuje</a:t>
            </a:r>
            <a:r>
              <a:rPr lang="en-US" dirty="0" smtClean="0"/>
              <a:t> se </a:t>
            </a:r>
            <a:r>
              <a:rPr lang="en-US" dirty="0" err="1" smtClean="0"/>
              <a:t>merenjem</a:t>
            </a:r>
            <a:r>
              <a:rPr lang="en-US" dirty="0" smtClean="0"/>
              <a:t> </a:t>
            </a:r>
            <a:r>
              <a:rPr lang="en-US" dirty="0" err="1" smtClean="0"/>
              <a:t>razdaljine</a:t>
            </a:r>
            <a:r>
              <a:rPr lang="en-US" dirty="0" smtClean="0"/>
              <a:t> </a:t>
            </a:r>
            <a:r>
              <a:rPr lang="en-US" dirty="0" err="1" smtClean="0"/>
              <a:t>pete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butane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povređenoj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zdravoj</a:t>
            </a:r>
            <a:r>
              <a:rPr lang="en-US" dirty="0" smtClean="0"/>
              <a:t> </a:t>
            </a:r>
            <a:r>
              <a:rPr lang="en-US" dirty="0" err="1" smtClean="0"/>
              <a:t>nozi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</a:t>
            </a:r>
            <a:r>
              <a:rPr lang="en-US" dirty="0" err="1" smtClean="0"/>
              <a:t>kolena</a:t>
            </a:r>
            <a:r>
              <a:rPr lang="en-US" dirty="0" smtClean="0"/>
              <a:t> , pa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utisak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traumatskom</a:t>
            </a:r>
            <a:r>
              <a:rPr lang="en-US" dirty="0" smtClean="0"/>
              <a:t> </a:t>
            </a:r>
            <a:r>
              <a:rPr lang="en-US" dirty="0" err="1" smtClean="0"/>
              <a:t>sinovitisu</a:t>
            </a:r>
            <a:r>
              <a:rPr lang="en-US" dirty="0" smtClean="0"/>
              <a:t> </a:t>
            </a:r>
            <a:r>
              <a:rPr lang="en-US" dirty="0" err="1" smtClean="0"/>
              <a:t>kolena</a:t>
            </a:r>
            <a:r>
              <a:rPr lang="en-US" dirty="0" smtClean="0"/>
              <a:t>. </a:t>
            </a:r>
            <a:r>
              <a:rPr lang="en-US" dirty="0" err="1" smtClean="0"/>
              <a:t>Lečenje</a:t>
            </a:r>
            <a:r>
              <a:rPr lang="en-US" dirty="0" smtClean="0"/>
              <a:t>: 4-6 </a:t>
            </a:r>
            <a:r>
              <a:rPr lang="en-US" dirty="0" err="1" smtClean="0"/>
              <a:t>nedelja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aduktorne</a:t>
            </a:r>
            <a:r>
              <a:rPr lang="en-US" dirty="0" smtClean="0"/>
              <a:t> </a:t>
            </a:r>
            <a:r>
              <a:rPr lang="en-US" dirty="0" err="1" smtClean="0"/>
              <a:t>kože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aduktora</a:t>
            </a:r>
            <a:r>
              <a:rPr lang="en-US" dirty="0" smtClean="0"/>
              <a:t> </a:t>
            </a:r>
            <a:r>
              <a:rPr lang="en-US" dirty="0" err="1" smtClean="0"/>
              <a:t>spadaju</a:t>
            </a:r>
            <a:r>
              <a:rPr lang="en-US" dirty="0" smtClean="0"/>
              <a:t> u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sportske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butnih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 </a:t>
            </a:r>
            <a:r>
              <a:rPr lang="en-US" dirty="0" err="1" smtClean="0"/>
              <a:t>Privođenje</a:t>
            </a:r>
            <a:r>
              <a:rPr lang="en-US" dirty="0" smtClean="0"/>
              <a:t> </a:t>
            </a:r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deluju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pomoćni</a:t>
            </a:r>
            <a:r>
              <a:rPr lang="en-US" dirty="0" smtClean="0"/>
              <a:t> </a:t>
            </a:r>
            <a:r>
              <a:rPr lang="en-US" dirty="0" err="1" smtClean="0"/>
              <a:t>fleksori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spoljni</a:t>
            </a:r>
            <a:r>
              <a:rPr lang="en-US" dirty="0" smtClean="0"/>
              <a:t> rotator, ova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en-US" dirty="0" err="1" smtClean="0"/>
              <a:t>povređuje</a:t>
            </a:r>
            <a:r>
              <a:rPr lang="en-US" dirty="0" smtClean="0"/>
              <a:t> </a:t>
            </a:r>
            <a:r>
              <a:rPr lang="en-US" dirty="0" err="1" smtClean="0"/>
              <a:t>indirektnom</a:t>
            </a:r>
            <a:r>
              <a:rPr lang="en-US" dirty="0" smtClean="0"/>
              <a:t> </a:t>
            </a:r>
            <a:r>
              <a:rPr lang="en-US" dirty="0" err="1" smtClean="0"/>
              <a:t>traumom</a:t>
            </a:r>
            <a:r>
              <a:rPr lang="en-US" dirty="0" smtClean="0"/>
              <a:t>, </a:t>
            </a:r>
            <a:r>
              <a:rPr lang="en-US" dirty="0" err="1" smtClean="0"/>
              <a:t>dejstvom</a:t>
            </a:r>
            <a:r>
              <a:rPr lang="en-US" dirty="0" smtClean="0"/>
              <a:t> </a:t>
            </a:r>
            <a:r>
              <a:rPr lang="en-US" dirty="0" err="1" smtClean="0"/>
              <a:t>snažne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iznenadne</a:t>
            </a:r>
            <a:r>
              <a:rPr lang="en-US" dirty="0" smtClean="0"/>
              <a:t> </a:t>
            </a:r>
            <a:r>
              <a:rPr lang="en-US" dirty="0" err="1" smtClean="0"/>
              <a:t>eksterne</a:t>
            </a:r>
            <a:r>
              <a:rPr lang="en-US" dirty="0" smtClean="0"/>
              <a:t> </a:t>
            </a:r>
            <a:r>
              <a:rPr lang="en-US" dirty="0" err="1" smtClean="0"/>
              <a:t>rotacije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abdukcije</a:t>
            </a:r>
            <a:r>
              <a:rPr lang="en-US" dirty="0" smtClean="0"/>
              <a:t> </a:t>
            </a:r>
            <a:r>
              <a:rPr lang="en-US" dirty="0" err="1" smtClean="0"/>
              <a:t>buta</a:t>
            </a:r>
            <a:r>
              <a:rPr lang="en-US" dirty="0" smtClean="0"/>
              <a:t>. </a:t>
            </a:r>
            <a:r>
              <a:rPr lang="en-US" dirty="0" err="1" smtClean="0"/>
              <a:t>Fudbalu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ragbiju</a:t>
            </a:r>
            <a:r>
              <a:rPr lang="en-US" dirty="0" smtClean="0"/>
              <a:t>, a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ređe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atletičara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preponama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afekcija</a:t>
            </a:r>
            <a:r>
              <a:rPr lang="en-US" dirty="0" smtClean="0"/>
              <a:t> </a:t>
            </a:r>
            <a:r>
              <a:rPr lang="en-US" dirty="0" err="1" smtClean="0"/>
              <a:t>aduktornih</a:t>
            </a:r>
            <a:r>
              <a:rPr lang="en-US" dirty="0" smtClean="0"/>
              <a:t> </a:t>
            </a:r>
            <a:r>
              <a:rPr lang="en-US" dirty="0" err="1" smtClean="0"/>
              <a:t>pripoja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entenzični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sr-Latn-R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kontuzioni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periostalnom</a:t>
            </a:r>
            <a:r>
              <a:rPr lang="en-US" dirty="0" smtClean="0"/>
              <a:t> </a:t>
            </a:r>
            <a:r>
              <a:rPr lang="en-US" dirty="0" err="1" smtClean="0"/>
              <a:t>reakcijom</a:t>
            </a:r>
            <a:r>
              <a:rPr lang="en-US" dirty="0" smtClean="0"/>
              <a:t>. </a:t>
            </a:r>
            <a:r>
              <a:rPr lang="en-US" dirty="0" err="1" smtClean="0"/>
              <a:t>Kalcifikacije</a:t>
            </a:r>
            <a:r>
              <a:rPr lang="en-US" dirty="0" smtClean="0"/>
              <a:t> </a:t>
            </a:r>
            <a:r>
              <a:rPr lang="en-US" dirty="0" err="1" smtClean="0"/>
              <a:t>insercije</a:t>
            </a:r>
            <a:r>
              <a:rPr lang="en-US" dirty="0" smtClean="0"/>
              <a:t>. </a:t>
            </a:r>
            <a:r>
              <a:rPr lang="en-US" dirty="0" err="1" smtClean="0"/>
              <a:t>Lokalizovane</a:t>
            </a:r>
            <a:r>
              <a:rPr lang="en-US" dirty="0" smtClean="0"/>
              <a:t> u </a:t>
            </a:r>
            <a:r>
              <a:rPr lang="en-US" dirty="0" err="1" smtClean="0"/>
              <a:t>prednjim</a:t>
            </a:r>
            <a:r>
              <a:rPr lang="en-US" dirty="0" smtClean="0"/>
              <a:t> </a:t>
            </a:r>
            <a:r>
              <a:rPr lang="en-US" dirty="0" err="1" smtClean="0"/>
              <a:t>vlaknima</a:t>
            </a:r>
            <a:r>
              <a:rPr lang="en-US" dirty="0" smtClean="0"/>
              <a:t> </a:t>
            </a:r>
            <a:r>
              <a:rPr lang="en-US" dirty="0" err="1" smtClean="0"/>
              <a:t>medijalnog</a:t>
            </a:r>
            <a:r>
              <a:rPr lang="en-US" dirty="0" smtClean="0"/>
              <a:t> </a:t>
            </a:r>
            <a:r>
              <a:rPr lang="en-US" dirty="0" err="1" smtClean="0"/>
              <a:t>kolateralnog</a:t>
            </a:r>
            <a:r>
              <a:rPr lang="en-US" dirty="0" smtClean="0"/>
              <a:t> </a:t>
            </a:r>
            <a:r>
              <a:rPr lang="en-US" dirty="0" err="1" smtClean="0"/>
              <a:t>ligamenta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M.Stieda-Pellegrini</a:t>
            </a:r>
            <a:r>
              <a:rPr lang="en-US" dirty="0" smtClean="0"/>
              <a:t> 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radiološki</a:t>
            </a:r>
            <a:r>
              <a:rPr lang="en-US" dirty="0" smtClean="0"/>
              <a:t> </a:t>
            </a:r>
            <a:r>
              <a:rPr lang="en-US" dirty="0" err="1" smtClean="0"/>
              <a:t>evidentne</a:t>
            </a:r>
            <a:r>
              <a:rPr lang="en-US" dirty="0" smtClean="0"/>
              <a:t>, </a:t>
            </a:r>
            <a:r>
              <a:rPr lang="en-US" dirty="0" err="1" smtClean="0"/>
              <a:t>retko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uzrok</a:t>
            </a:r>
            <a:r>
              <a:rPr lang="en-US" dirty="0" smtClean="0"/>
              <a:t> </a:t>
            </a:r>
            <a:r>
              <a:rPr lang="en-US" dirty="0" err="1" smtClean="0"/>
              <a:t>potpune</a:t>
            </a:r>
            <a:r>
              <a:rPr lang="en-US" dirty="0" smtClean="0"/>
              <a:t> </a:t>
            </a:r>
            <a:r>
              <a:rPr lang="en-US" dirty="0" err="1" smtClean="0"/>
              <a:t>takmičarske</a:t>
            </a:r>
            <a:r>
              <a:rPr lang="en-US" dirty="0" smtClean="0"/>
              <a:t> </a:t>
            </a:r>
            <a:r>
              <a:rPr lang="en-US" dirty="0" err="1" smtClean="0"/>
              <a:t>neposobnosti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ne </a:t>
            </a:r>
            <a:r>
              <a:rPr lang="en-US" dirty="0" err="1" smtClean="0"/>
              <a:t>zahtevaju</a:t>
            </a:r>
            <a:r>
              <a:rPr lang="en-US" dirty="0" smtClean="0"/>
              <a:t> </a:t>
            </a:r>
            <a:r>
              <a:rPr lang="en-US" dirty="0" err="1" smtClean="0"/>
              <a:t>operativno</a:t>
            </a:r>
            <a:r>
              <a:rPr lang="en-US" dirty="0" smtClean="0"/>
              <a:t> </a:t>
            </a:r>
            <a:r>
              <a:rPr lang="en-US" dirty="0" err="1" smtClean="0"/>
              <a:t>lečenje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Kod</a:t>
            </a:r>
            <a:r>
              <a:rPr lang="en-US" dirty="0" smtClean="0"/>
              <a:t> rupture </a:t>
            </a:r>
            <a:r>
              <a:rPr lang="en-US" dirty="0" err="1" smtClean="0"/>
              <a:t>aduktora</a:t>
            </a:r>
            <a:r>
              <a:rPr lang="en-US" dirty="0" smtClean="0"/>
              <a:t> u </a:t>
            </a:r>
            <a:r>
              <a:rPr lang="en-US" dirty="0" err="1" smtClean="0"/>
              <a:t>srednjem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mišićnog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katkad</a:t>
            </a:r>
            <a:r>
              <a:rPr lang="en-US" dirty="0" smtClean="0"/>
              <a:t> se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 err="1" smtClean="0"/>
              <a:t>intermuskulaturni</a:t>
            </a:r>
            <a:r>
              <a:rPr lang="en-US" dirty="0" smtClean="0"/>
              <a:t> </a:t>
            </a:r>
            <a:r>
              <a:rPr lang="en-US" dirty="0" err="1" smtClean="0"/>
              <a:t>hematom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masivan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pod </a:t>
            </a:r>
            <a:r>
              <a:rPr lang="en-US" dirty="0" err="1" smtClean="0"/>
              <a:t>dejstvom</a:t>
            </a:r>
            <a:r>
              <a:rPr lang="en-US" dirty="0" smtClean="0"/>
              <a:t> </a:t>
            </a:r>
            <a:r>
              <a:rPr lang="en-US" dirty="0" err="1" smtClean="0"/>
              <a:t>gravitacije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spustiti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u </a:t>
            </a:r>
            <a:r>
              <a:rPr lang="en-US" dirty="0" err="1" smtClean="0"/>
              <a:t>predeo</a:t>
            </a:r>
            <a:r>
              <a:rPr lang="en-US" dirty="0" smtClean="0"/>
              <a:t> </a:t>
            </a:r>
            <a:r>
              <a:rPr lang="en-US" dirty="0" err="1" smtClean="0"/>
              <a:t>medijalnog</a:t>
            </a:r>
            <a:r>
              <a:rPr lang="en-US" dirty="0" smtClean="0"/>
              <a:t> </a:t>
            </a:r>
            <a:r>
              <a:rPr lang="en-US" dirty="0" err="1" smtClean="0"/>
              <a:t>kondila</a:t>
            </a:r>
            <a:r>
              <a:rPr lang="en-US" dirty="0" smtClean="0"/>
              <a:t> pa </a:t>
            </a:r>
            <a:r>
              <a:rPr lang="en-US" dirty="0" err="1" smtClean="0"/>
              <a:t>ekzimoze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docnije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induracije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pogrešno</a:t>
            </a:r>
            <a:r>
              <a:rPr lang="en-US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povredama</a:t>
            </a:r>
            <a:r>
              <a:rPr lang="en-US" dirty="0" smtClean="0"/>
              <a:t> </a:t>
            </a:r>
            <a:r>
              <a:rPr lang="en-US" dirty="0" err="1" smtClean="0"/>
              <a:t>samog</a:t>
            </a:r>
            <a:r>
              <a:rPr lang="en-US" dirty="0" smtClean="0"/>
              <a:t> </a:t>
            </a:r>
            <a:r>
              <a:rPr lang="en-US" dirty="0" err="1" smtClean="0"/>
              <a:t>kolena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Povrede mišića zadnje lože natkolenice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Zadnje</a:t>
            </a:r>
            <a:r>
              <a:rPr lang="en-US" dirty="0" smtClean="0"/>
              <a:t> </a:t>
            </a:r>
            <a:r>
              <a:rPr lang="en-US" dirty="0" err="1" smtClean="0"/>
              <a:t>lože</a:t>
            </a:r>
            <a:r>
              <a:rPr lang="en-US" dirty="0" smtClean="0"/>
              <a:t> </a:t>
            </a:r>
            <a:r>
              <a:rPr lang="en-US" dirty="0" err="1" smtClean="0"/>
              <a:t>natkolenice</a:t>
            </a:r>
            <a:r>
              <a:rPr lang="en-US" dirty="0" smtClean="0"/>
              <a:t> </a:t>
            </a:r>
            <a:r>
              <a:rPr lang="en-US" dirty="0" err="1" smtClean="0"/>
              <a:t>spadaju</a:t>
            </a:r>
            <a:r>
              <a:rPr lang="en-US" dirty="0" smtClean="0"/>
              <a:t> u </a:t>
            </a:r>
            <a:r>
              <a:rPr lang="en-US" dirty="0" err="1" smtClean="0"/>
              <a:t>najčešće</a:t>
            </a:r>
            <a:r>
              <a:rPr lang="en-US" dirty="0" smtClean="0"/>
              <a:t>, </a:t>
            </a:r>
            <a:r>
              <a:rPr lang="en-US" dirty="0" err="1" smtClean="0"/>
              <a:t>najuporn</a:t>
            </a:r>
            <a:r>
              <a:rPr lang="sr-Latn-RS" dirty="0" smtClean="0"/>
              <a:t>i</a:t>
            </a:r>
            <a:r>
              <a:rPr lang="en-US" dirty="0" smtClean="0"/>
              <a:t>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najteže</a:t>
            </a:r>
            <a:r>
              <a:rPr lang="en-US" dirty="0" smtClean="0"/>
              <a:t> </a:t>
            </a:r>
            <a:r>
              <a:rPr lang="en-US" dirty="0" err="1" smtClean="0"/>
              <a:t>mišićne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u </a:t>
            </a:r>
            <a:r>
              <a:rPr lang="en-US" dirty="0" err="1" smtClean="0"/>
              <a:t>sportu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Inspekcijom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palpacijom</a:t>
            </a:r>
            <a:r>
              <a:rPr lang="en-US" dirty="0" smtClean="0"/>
              <a:t> </a:t>
            </a:r>
            <a:r>
              <a:rPr lang="en-US" dirty="0" err="1" smtClean="0"/>
              <a:t>pogledati</a:t>
            </a:r>
            <a:r>
              <a:rPr lang="en-US" dirty="0" smtClean="0"/>
              <a:t> </a:t>
            </a:r>
            <a:r>
              <a:rPr lang="en-US" dirty="0" err="1" smtClean="0"/>
              <a:t>zadnju</a:t>
            </a:r>
            <a:r>
              <a:rPr lang="en-US" dirty="0" smtClean="0"/>
              <a:t> </a:t>
            </a:r>
            <a:r>
              <a:rPr lang="en-US" dirty="0" err="1" smtClean="0"/>
              <a:t>ložu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pacijent</a:t>
            </a:r>
            <a:r>
              <a:rPr lang="en-US" dirty="0" smtClean="0"/>
              <a:t> </a:t>
            </a:r>
            <a:r>
              <a:rPr lang="en-US" dirty="0" err="1" smtClean="0"/>
              <a:t>leži</a:t>
            </a:r>
            <a:r>
              <a:rPr lang="en-US" dirty="0" smtClean="0"/>
              <a:t> </a:t>
            </a:r>
            <a:r>
              <a:rPr lang="en-US" dirty="0" err="1" smtClean="0"/>
              <a:t>potrbuške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relaksiranih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Potom</a:t>
            </a:r>
            <a:r>
              <a:rPr lang="en-US" dirty="0" smtClean="0"/>
              <a:t> se </a:t>
            </a:r>
            <a:r>
              <a:rPr lang="en-US" dirty="0" err="1" smtClean="0"/>
              <a:t>povređeni</a:t>
            </a:r>
            <a:r>
              <a:rPr lang="en-US" dirty="0" smtClean="0"/>
              <a:t> </a:t>
            </a:r>
            <a:r>
              <a:rPr lang="en-US" dirty="0" err="1" smtClean="0"/>
              <a:t>sportista</a:t>
            </a:r>
            <a:r>
              <a:rPr lang="en-US" dirty="0" smtClean="0"/>
              <a:t> </a:t>
            </a:r>
            <a:r>
              <a:rPr lang="en-US" dirty="0" err="1" smtClean="0"/>
              <a:t>okreće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leđa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podiže</a:t>
            </a:r>
            <a:r>
              <a:rPr lang="en-US" dirty="0" smtClean="0"/>
              <a:t> </a:t>
            </a:r>
            <a:r>
              <a:rPr lang="en-US" dirty="0" err="1" smtClean="0"/>
              <a:t>noga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ekstendiranim</a:t>
            </a:r>
            <a:r>
              <a:rPr lang="en-US" dirty="0" smtClean="0"/>
              <a:t> </a:t>
            </a:r>
            <a:r>
              <a:rPr lang="en-US" dirty="0" err="1" smtClean="0"/>
              <a:t>kolenom</a:t>
            </a:r>
            <a:r>
              <a:rPr lang="en-US" dirty="0" smtClean="0"/>
              <a:t> u </a:t>
            </a:r>
            <a:r>
              <a:rPr lang="en-US" dirty="0" err="1" smtClean="0"/>
              <a:t>pasivnu</a:t>
            </a:r>
            <a:r>
              <a:rPr lang="en-US" dirty="0" smtClean="0"/>
              <a:t> </a:t>
            </a:r>
            <a:r>
              <a:rPr lang="en-US" dirty="0" err="1" smtClean="0"/>
              <a:t>fleksiju</a:t>
            </a:r>
            <a:r>
              <a:rPr lang="en-US" dirty="0" smtClean="0"/>
              <a:t> </a:t>
            </a:r>
            <a:r>
              <a:rPr lang="en-US" dirty="0" err="1" smtClean="0"/>
              <a:t>kuka</a:t>
            </a:r>
            <a:r>
              <a:rPr lang="en-US" dirty="0" smtClean="0"/>
              <a:t> do 90 </a:t>
            </a:r>
            <a:r>
              <a:rPr lang="en-US" dirty="0" err="1" smtClean="0"/>
              <a:t>stepeni</a:t>
            </a:r>
            <a:r>
              <a:rPr lang="en-US" dirty="0" smtClean="0"/>
              <a:t>. </a:t>
            </a:r>
            <a:r>
              <a:rPr lang="en-US" dirty="0" err="1" smtClean="0"/>
              <a:t>Sveže</a:t>
            </a:r>
            <a:r>
              <a:rPr lang="en-US" dirty="0" smtClean="0"/>
              <a:t> rupture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ožiljka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eventualna</a:t>
            </a:r>
            <a:r>
              <a:rPr lang="en-US" dirty="0" smtClean="0"/>
              <a:t> </a:t>
            </a:r>
            <a:r>
              <a:rPr lang="en-US" dirty="0" err="1" smtClean="0"/>
              <a:t>funkcionalna</a:t>
            </a:r>
            <a:r>
              <a:rPr lang="en-US" dirty="0" smtClean="0"/>
              <a:t> </a:t>
            </a:r>
            <a:r>
              <a:rPr lang="en-US" dirty="0" err="1" smtClean="0"/>
              <a:t>nemoć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Latn-RS" sz="6000" dirty="0" smtClean="0"/>
              <a:t>Hvala na pažnji</a:t>
            </a:r>
            <a:endParaRPr lang="en-US" sz="6000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362200"/>
            <a:ext cx="6046983" cy="3505200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loga karlice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50691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</a:t>
            </a:r>
            <a:r>
              <a:rPr lang="sr-Latn-RS" b="1" dirty="0" smtClean="0"/>
              <a:t>eza </a:t>
            </a:r>
            <a:r>
              <a:rPr lang="sr-Latn-RS" dirty="0" smtClean="0"/>
              <a:t>donjih ekstremiteta sa trupom</a:t>
            </a:r>
          </a:p>
          <a:p>
            <a:r>
              <a:rPr lang="en-US" b="1" dirty="0" smtClean="0"/>
              <a:t>A</a:t>
            </a:r>
            <a:r>
              <a:rPr lang="sr-Latn-RS" b="1" dirty="0" smtClean="0"/>
              <a:t>psorpcija </a:t>
            </a:r>
            <a:r>
              <a:rPr lang="sr-Latn-RS" dirty="0" smtClean="0"/>
              <a:t>udaraca pri padu</a:t>
            </a:r>
          </a:p>
          <a:p>
            <a:r>
              <a:rPr lang="en-US" b="1" dirty="0" smtClean="0"/>
              <a:t>Z</a:t>
            </a:r>
            <a:r>
              <a:rPr lang="sr-Latn-RS" b="1" dirty="0" smtClean="0"/>
              <a:t>aštita </a:t>
            </a:r>
            <a:r>
              <a:rPr lang="sr-Latn-RS" dirty="0" smtClean="0"/>
              <a:t>unutrašnjih organa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ežina gornjeg dela tela se prenosi preko karlične kosti na femur.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osti nadkolenice trpe veliko opterećenje u pojedinim stavovima tela. </a:t>
            </a:r>
          </a:p>
          <a:p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5" name="Content Placeholder 4" descr="karlica i misic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3888432" cy="48245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Content Placeholder 4" descr="karlica i misi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52600"/>
            <a:ext cx="3888432" cy="48245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globovi karlice - sakroilijačni zglob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</a:t>
            </a:r>
            <a:r>
              <a:rPr lang="sr-Latn-RS" b="1" dirty="0" smtClean="0"/>
              <a:t>rt.sacroiliaca </a:t>
            </a:r>
            <a:r>
              <a:rPr lang="sr-Latn-RS" dirty="0" smtClean="0"/>
              <a:t>- sakroilijačni zglob.</a:t>
            </a:r>
          </a:p>
          <a:p>
            <a:pPr>
              <a:buNone/>
            </a:pPr>
            <a:r>
              <a:rPr lang="sr-Latn-RS" dirty="0" smtClean="0"/>
              <a:t>Spojene su kosti: </a:t>
            </a:r>
            <a:r>
              <a:rPr lang="sr-Latn-RS" u="sng" dirty="0" smtClean="0"/>
              <a:t>sakralna i ilijačna</a:t>
            </a:r>
            <a:r>
              <a:rPr lang="sr-Latn-RS" dirty="0" smtClean="0"/>
              <a:t>.</a:t>
            </a:r>
          </a:p>
          <a:p>
            <a:pPr>
              <a:buNone/>
            </a:pPr>
            <a:r>
              <a:rPr lang="sr-Latn-RS" dirty="0" smtClean="0"/>
              <a:t>Pokreti u ovom zglobu su: </a:t>
            </a:r>
          </a:p>
          <a:p>
            <a:r>
              <a:rPr lang="sr-Latn-RS" b="1" dirty="0" smtClean="0"/>
              <a:t>fleksija, </a:t>
            </a:r>
          </a:p>
          <a:p>
            <a:r>
              <a:rPr lang="sr-Latn-RS" b="1" dirty="0" smtClean="0"/>
              <a:t>ekstenzija i </a:t>
            </a:r>
          </a:p>
          <a:p>
            <a:r>
              <a:rPr lang="sr-Latn-RS" b="1" dirty="0" smtClean="0"/>
              <a:t>torzija</a:t>
            </a:r>
            <a:endParaRPr lang="en-US" b="1" dirty="0"/>
          </a:p>
        </p:txBody>
      </p:sp>
      <p:pic>
        <p:nvPicPr>
          <p:cNvPr id="5" name="Content Placeholder 4" descr="sakroilija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556792"/>
            <a:ext cx="4499992" cy="446449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ymphisis osis pubis.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ymphisis osis pubis. (pubična simfiza)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poj dve pubične kosti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adrži disk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okreti: gornjeg i donjeg klizanja i pokreti odvajanja i kompresije.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420888"/>
            <a:ext cx="4716016" cy="404728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Content Placeholder 5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438400"/>
            <a:ext cx="4716016" cy="40472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</a:t>
            </a:r>
            <a:r>
              <a:rPr lang="sr-Latn-RS" dirty="0" smtClean="0"/>
              <a:t>igamenti karlice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563888" cy="4525963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sr-Latn-RS" dirty="0" smtClean="0"/>
              <a:t>ig.iliolumbale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ig.sacrospinale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ig.sacrotuberale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igg.sacroiliaca </a:t>
            </a:r>
          </a:p>
          <a:p>
            <a:pPr>
              <a:buNone/>
            </a:pPr>
            <a:r>
              <a:rPr lang="sr-Latn-RS" dirty="0" smtClean="0"/>
              <a:t>(anterior et posterior)</a:t>
            </a:r>
            <a:endParaRPr lang="en-US" dirty="0"/>
          </a:p>
        </p:txBody>
      </p:sp>
      <p:pic>
        <p:nvPicPr>
          <p:cNvPr id="5" name="Content Placeholder 4" descr="figure-9-pelvis-ligaments-superior-view5 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63888" y="1412776"/>
            <a:ext cx="5580113" cy="516659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2641</Words>
  <Application>Microsoft Office PowerPoint</Application>
  <PresentationFormat>On-screen Show (4:3)</PresentationFormat>
  <Paragraphs>237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 </vt:lpstr>
      <vt:lpstr>Specifičnosti povrede karlice i kuka u sportu</vt:lpstr>
      <vt:lpstr> Glavni zadatak karličnog pojasa u celini je u održavanju stabilnosti i oslonca tela naročito pri izvođenju aktivnosti trupa i donjih ekstremiteta. -  </vt:lpstr>
      <vt:lpstr>Delovi karlice (os coxae)</vt:lpstr>
      <vt:lpstr>Slide 5</vt:lpstr>
      <vt:lpstr>Uloga karlice</vt:lpstr>
      <vt:lpstr>Zglobovi karlice - sakroilijačni zglob</vt:lpstr>
      <vt:lpstr>Symphisis osis pubis.</vt:lpstr>
      <vt:lpstr>Ligamenti karlice</vt:lpstr>
      <vt:lpstr>Pokreti karlice </vt:lpstr>
      <vt:lpstr>Pokreti natkolenice i funkcija kuka</vt:lpstr>
      <vt:lpstr>Femur – butna kost</vt:lpstr>
      <vt:lpstr> Telo femura sa vratom normalno zaklapa ugao od 120-130˚ </vt:lpstr>
      <vt:lpstr>Art.coxe (art.coxofemoralis)– zglob kuka</vt:lpstr>
      <vt:lpstr>Slide 15</vt:lpstr>
      <vt:lpstr>Pokreti u zglobu kuka</vt:lpstr>
      <vt:lpstr>Pokretljivost zgloba kuka</vt:lpstr>
      <vt:lpstr>Vrste pokreta u zglobu kuka</vt:lpstr>
      <vt:lpstr> Fleksija i ekstenzija kuka – pokreti u sagitalnoj ravni</vt:lpstr>
      <vt:lpstr>Fleksori natkolenice</vt:lpstr>
      <vt:lpstr>Povrede karlice, kuka i natkolenice</vt:lpstr>
      <vt:lpstr>Prelomi butne kosti</vt:lpstr>
      <vt:lpstr>Mehanizam preloma</vt:lpstr>
      <vt:lpstr>Lečenje preloma</vt:lpstr>
      <vt:lpstr> Rendgensko ispitivanje </vt:lpstr>
      <vt:lpstr>Scintigrafsko snimanje karlice</vt:lpstr>
      <vt:lpstr>Prelom kuka</vt:lpstr>
      <vt:lpstr>Karakteristični prelomi karličnog pojasa</vt:lpstr>
      <vt:lpstr>Karakteristični prelomi karličnog pojasa</vt:lpstr>
      <vt:lpstr>Karakteristični prelomi karličnog pojasa</vt:lpstr>
      <vt:lpstr>Karakteristični prelomi karličnog pojasa</vt:lpstr>
      <vt:lpstr>Povrede kuka</vt:lpstr>
      <vt:lpstr>Postupci kod preloma kuka</vt:lpstr>
      <vt:lpstr>Dijagnostika</vt:lpstr>
      <vt:lpstr>Sindrom simfize</vt:lpstr>
      <vt:lpstr>Sindrom simfize</vt:lpstr>
      <vt:lpstr>Etiopatogeneza simfize</vt:lpstr>
      <vt:lpstr>Simptomatologija sindroma simfize</vt:lpstr>
      <vt:lpstr>Simptomatologija sindroma simfize</vt:lpstr>
      <vt:lpstr>Simptomatologija sindroma simfize</vt:lpstr>
      <vt:lpstr>Radiografija</vt:lpstr>
      <vt:lpstr>Kinezoološko ispitivanje</vt:lpstr>
      <vt:lpstr>Lečenje</vt:lpstr>
      <vt:lpstr> Luksacije kuka i prelomi zglobne čašice </vt:lpstr>
      <vt:lpstr>Zadnje luksacije</vt:lpstr>
      <vt:lpstr>Prednje luksacije</vt:lpstr>
      <vt:lpstr>Lečenje</vt:lpstr>
      <vt:lpstr>Povrede mekih tkiva natkolenice</vt:lpstr>
      <vt:lpstr>Kontuzije</vt:lpstr>
      <vt:lpstr>Škljocavi kuk</vt:lpstr>
      <vt:lpstr>Distorzije</vt:lpstr>
      <vt:lpstr>Povrede mišića prednje lože</vt:lpstr>
      <vt:lpstr>Povrede aduktorne kože </vt:lpstr>
      <vt:lpstr>Povrede mišića zadnje lože natkolenice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Danijela Nesic</dc:creator>
  <cp:lastModifiedBy>Danijela Nesic</cp:lastModifiedBy>
  <cp:revision>8</cp:revision>
  <dcterms:created xsi:type="dcterms:W3CDTF">2018-05-01T20:24:51Z</dcterms:created>
  <dcterms:modified xsi:type="dcterms:W3CDTF">2018-05-10T22:43:54Z</dcterms:modified>
</cp:coreProperties>
</file>