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307" r:id="rId2"/>
    <p:sldId id="298" r:id="rId3"/>
    <p:sldId id="299" r:id="rId4"/>
    <p:sldId id="300" r:id="rId5"/>
    <p:sldId id="304" r:id="rId6"/>
    <p:sldId id="301" r:id="rId7"/>
    <p:sldId id="305" r:id="rId8"/>
    <p:sldId id="302" r:id="rId9"/>
    <p:sldId id="303" r:id="rId10"/>
    <p:sldId id="306" r:id="rId11"/>
    <p:sldId id="384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7FD0-AE42-43FE-90E1-5F234600B9DD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75CE-71EC-4C81-9234-3646EF70E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745D-0983-4F3D-B618-CF35D25588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AD57-E5B9-4C2B-B4FC-6E3E649268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2C6C-CE33-4423-A2A7-BA883069A4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0379D-3702-46E1-BD7B-236F545205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9B1A-6040-4DCC-A03C-2971499C42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13.03.2018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14800" y="52578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pic>
        <p:nvPicPr>
          <p:cNvPr id="9" name="Слик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70" y="3276600"/>
            <a:ext cx="3544330" cy="218567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962400"/>
            <a:ext cx="53832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II PREDAVANJE</a:t>
            </a:r>
            <a:endParaRPr lang="en-US" b="1" dirty="0" smtClean="0"/>
          </a:p>
          <a:p>
            <a:r>
              <a:rPr lang="sr-Latn-RS" b="1" dirty="0" smtClean="0"/>
              <a:t> </a:t>
            </a:r>
          </a:p>
          <a:p>
            <a:r>
              <a:rPr lang="sr-Latn-RS" b="1" dirty="0" smtClean="0"/>
              <a:t>PREVENCIJA SPORTSKIH POVREDA</a:t>
            </a:r>
          </a:p>
          <a:p>
            <a:r>
              <a:rPr lang="sr-Latn-RS" b="1" dirty="0" smtClean="0"/>
              <a:t>EVALUACIJA LOKOMOTORNOG APARATA</a:t>
            </a:r>
            <a:endParaRPr lang="en-US" b="1" dirty="0" smtClean="0"/>
          </a:p>
          <a:p>
            <a:r>
              <a:rPr lang="en-US" b="1" dirty="0" smtClean="0"/>
              <a:t>SINDROM PRENAPREZANJA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7.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dilema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muči</a:t>
            </a:r>
            <a:r>
              <a:rPr lang="en-US" dirty="0" smtClean="0"/>
              <a:t> </a:t>
            </a:r>
            <a:r>
              <a:rPr lang="en-US" dirty="0" err="1" smtClean="0"/>
              <a:t>vežbače</a:t>
            </a:r>
            <a:r>
              <a:rPr lang="en-US" dirty="0" smtClean="0"/>
              <a:t> je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ići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 </a:t>
            </a:r>
            <a:r>
              <a:rPr lang="en-US" b="1" dirty="0" err="1" smtClean="0"/>
              <a:t>dinamičkim</a:t>
            </a:r>
            <a:r>
              <a:rPr lang="en-US" dirty="0" smtClean="0"/>
              <a:t>, a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 </a:t>
            </a:r>
            <a:r>
              <a:rPr lang="en-US" b="1" dirty="0" err="1" smtClean="0"/>
              <a:t>statičkim</a:t>
            </a:r>
            <a:r>
              <a:rPr lang="en-US" b="1" dirty="0" smtClean="0"/>
              <a:t> </a:t>
            </a:r>
            <a:r>
              <a:rPr lang="en-US" b="1" dirty="0" err="1" smtClean="0"/>
              <a:t>istezanjem</a:t>
            </a:r>
            <a:r>
              <a:rPr lang="en-US" dirty="0" smtClean="0"/>
              <a:t>. Pre </a:t>
            </a:r>
            <a:r>
              <a:rPr lang="en-US" dirty="0" err="1" smtClean="0"/>
              <a:t>vežbanja</a:t>
            </a:r>
            <a:r>
              <a:rPr lang="en-US" dirty="0" smtClean="0"/>
              <a:t> u </a:t>
            </a:r>
            <a:r>
              <a:rPr lang="en-US" dirty="0" err="1" smtClean="0"/>
              <a:t>fazi</a:t>
            </a:r>
            <a:r>
              <a:rPr lang="en-US" dirty="0" smtClean="0"/>
              <a:t> </a:t>
            </a:r>
            <a:r>
              <a:rPr lang="en-US" dirty="0" err="1" smtClean="0"/>
              <a:t>zagrevanja</a:t>
            </a:r>
            <a:r>
              <a:rPr lang="en-US" dirty="0" smtClean="0"/>
              <a:t> </a:t>
            </a:r>
            <a:r>
              <a:rPr lang="en-US" dirty="0" err="1" smtClean="0"/>
              <a:t>trebalo</a:t>
            </a:r>
            <a:r>
              <a:rPr lang="en-US" dirty="0" smtClean="0"/>
              <a:t> bi </a:t>
            </a:r>
            <a:r>
              <a:rPr lang="en-US" dirty="0" err="1" smtClean="0"/>
              <a:t>raditi</a:t>
            </a:r>
            <a:r>
              <a:rPr lang="en-US" dirty="0" smtClean="0"/>
              <a:t> </a:t>
            </a:r>
            <a:r>
              <a:rPr lang="en-US" dirty="0" err="1" smtClean="0"/>
              <a:t>dinamičko</a:t>
            </a:r>
            <a:r>
              <a:rPr lang="en-US" dirty="0" smtClean="0"/>
              <a:t> </a:t>
            </a:r>
            <a:r>
              <a:rPr lang="en-US" dirty="0" err="1" smtClean="0"/>
              <a:t>istezanje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sastoji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serije</a:t>
            </a:r>
            <a:r>
              <a:rPr lang="en-US" dirty="0" smtClean="0"/>
              <a:t> </a:t>
            </a:r>
            <a:r>
              <a:rPr lang="en-US" dirty="0" err="1" smtClean="0"/>
              <a:t>brzih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povećala</a:t>
            </a:r>
            <a:r>
              <a:rPr lang="en-US" dirty="0" smtClean="0"/>
              <a:t> </a:t>
            </a:r>
            <a:r>
              <a:rPr lang="en-US" dirty="0" err="1" smtClean="0"/>
              <a:t>elastičnost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ubrzao</a:t>
            </a:r>
            <a:r>
              <a:rPr lang="en-US" dirty="0" smtClean="0"/>
              <a:t> </a:t>
            </a:r>
            <a:r>
              <a:rPr lang="en-US" dirty="0" err="1" smtClean="0"/>
              <a:t>srčani</a:t>
            </a:r>
            <a:r>
              <a:rPr lang="en-US" dirty="0" smtClean="0"/>
              <a:t> </a:t>
            </a:r>
            <a:r>
              <a:rPr lang="en-US" dirty="0" err="1" smtClean="0"/>
              <a:t>ritam</a:t>
            </a:r>
            <a:r>
              <a:rPr lang="en-US" dirty="0" smtClean="0"/>
              <a:t>. Na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vežbanja</a:t>
            </a:r>
            <a:r>
              <a:rPr lang="en-US" dirty="0" smtClean="0"/>
              <a:t> se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rade</a:t>
            </a:r>
            <a:r>
              <a:rPr lang="en-US" dirty="0" smtClean="0"/>
              <a:t> </a:t>
            </a:r>
            <a:r>
              <a:rPr lang="en-US" dirty="0" err="1" smtClean="0"/>
              <a:t>statička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pozicija</a:t>
            </a:r>
            <a:r>
              <a:rPr lang="en-US" dirty="0" smtClean="0"/>
              <a:t> </a:t>
            </a:r>
            <a:r>
              <a:rPr lang="en-US" dirty="0" err="1" smtClean="0"/>
              <a:t>zadržava</a:t>
            </a:r>
            <a:r>
              <a:rPr lang="en-US" dirty="0" smtClean="0"/>
              <a:t> 25-30 </a:t>
            </a:r>
            <a:r>
              <a:rPr lang="en-US" dirty="0" err="1" smtClean="0"/>
              <a:t>sekundi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971800"/>
            <a:ext cx="7748016" cy="113054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184"/>
              </a:lnSpc>
              <a:spcAft>
                <a:spcPts val="8820"/>
              </a:spcAft>
            </a:pPr>
            <a:r>
              <a:rPr lang="en-US" sz="4300" b="1" spc="-50" dirty="0">
                <a:solidFill>
                  <a:schemeClr val="accent1"/>
                </a:solidFill>
                <a:latin typeface="Tahoma"/>
              </a:rPr>
              <a:t>EVALUACIJA </a:t>
            </a:r>
            <a:r>
              <a:rPr lang="x-none" sz="4300" b="1" spc="-50">
                <a:solidFill>
                  <a:schemeClr val="accent1"/>
                </a:solidFill>
                <a:latin typeface="Tahoma"/>
              </a:rPr>
              <a:t>FUNKCIJA </a:t>
            </a:r>
            <a:r>
              <a:rPr lang="en-US" sz="4300" b="1" spc="-50" dirty="0">
                <a:solidFill>
                  <a:schemeClr val="accent1"/>
                </a:solidFill>
                <a:latin typeface="Tahoma"/>
              </a:rPr>
              <a:t>LOKOMOTORNOG APARATA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9952" y="6618723"/>
            <a:ext cx="100584" cy="109703"/>
          </a:xfrm>
          <a:prstGeom prst="rect">
            <a:avLst/>
          </a:prstGeom>
          <a:solidFill>
            <a:srgbClr val="3A3F4B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50">
                <a:solidFill>
                  <a:srgbClr val="FFFFFF"/>
                </a:solidFill>
                <a:latin typeface="Georgia"/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LOKOMOTORNI SISTEM</a:t>
            </a:r>
            <a:endParaRPr lang="es-ES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r-Latn-CS" sz="2400" b="1" smtClean="0"/>
              <a:t>Lokomotorni sistem </a:t>
            </a:r>
            <a:r>
              <a:rPr lang="sr-Latn-CS" sz="2400" smtClean="0"/>
              <a:t>predstavlja organski sistem koji daje stabilnost našem telu, otpornost na pritisak i istezanje i omogućava kretanje kako zahvaljujući svojoj </a:t>
            </a:r>
            <a:r>
              <a:rPr lang="sr-Latn-CS" sz="2400" i="1" u="sng" smtClean="0"/>
              <a:t>pasivnoj komponenti</a:t>
            </a:r>
            <a:r>
              <a:rPr lang="sr-Latn-CS" sz="2400" i="1" smtClean="0"/>
              <a:t> </a:t>
            </a:r>
            <a:r>
              <a:rPr lang="sr-Latn-CS" sz="2400" smtClean="0"/>
              <a:t>(kostima i zglobovima), tako i </a:t>
            </a:r>
            <a:r>
              <a:rPr lang="sr-Latn-CS" sz="2400" i="1" u="sng" smtClean="0"/>
              <a:t>aktivnom delu</a:t>
            </a:r>
            <a:r>
              <a:rPr lang="sr-Latn-CS" sz="2400" i="1" smtClean="0"/>
              <a:t> </a:t>
            </a:r>
            <a:r>
              <a:rPr lang="sr-Latn-CS" sz="2400" smtClean="0"/>
              <a:t>(mišićima).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400" smtClean="0"/>
          </a:p>
          <a:p>
            <a:pPr eaLnBrk="1" hangingPunct="1">
              <a:lnSpc>
                <a:spcPct val="80000"/>
              </a:lnSpc>
            </a:pPr>
            <a:r>
              <a:rPr lang="sr-Latn-CS" sz="2400" smtClean="0"/>
              <a:t>KOST (</a:t>
            </a:r>
            <a:r>
              <a:rPr lang="sr-Latn-CS" sz="2400" b="1" smtClean="0">
                <a:solidFill>
                  <a:schemeClr val="bg1"/>
                </a:solidFill>
              </a:rPr>
              <a:t>OS</a:t>
            </a:r>
            <a:r>
              <a:rPr lang="sr-Latn-CS" sz="2400" smtClean="0"/>
              <a:t>) – tvrd organ, osigurava stabilnost tela  i pruža dovoljnu otpornost na pritiske i istezanje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400" smtClean="0"/>
          </a:p>
          <a:p>
            <a:pPr eaLnBrk="1" hangingPunct="1">
              <a:lnSpc>
                <a:spcPct val="80000"/>
              </a:lnSpc>
            </a:pPr>
            <a:r>
              <a:rPr lang="sr-Latn-CS" sz="2400" smtClean="0"/>
              <a:t>ZGLOB (</a:t>
            </a:r>
            <a:r>
              <a:rPr lang="sr-Latn-CS" sz="2400" b="1" smtClean="0">
                <a:solidFill>
                  <a:srgbClr val="0033CC"/>
                </a:solidFill>
              </a:rPr>
              <a:t>JUNCTURA</a:t>
            </a:r>
            <a:r>
              <a:rPr lang="sr-Latn-CS" sz="2400" smtClean="0"/>
              <a:t>)– skup elemenata pomoću kojih se kosti međusobno spajaju</a:t>
            </a:r>
          </a:p>
          <a:p>
            <a:pPr eaLnBrk="1" hangingPunct="1">
              <a:lnSpc>
                <a:spcPct val="80000"/>
              </a:lnSpc>
            </a:pPr>
            <a:endParaRPr lang="sr-Latn-CS" sz="2400" smtClean="0"/>
          </a:p>
          <a:p>
            <a:pPr eaLnBrk="1" hangingPunct="1">
              <a:lnSpc>
                <a:spcPct val="80000"/>
              </a:lnSpc>
            </a:pPr>
            <a:r>
              <a:rPr lang="sr-Latn-CS" sz="2400" smtClean="0"/>
              <a:t>MIŠIĆ (</a:t>
            </a:r>
            <a:r>
              <a:rPr lang="sr-Latn-CS" sz="2400" b="1" smtClean="0">
                <a:solidFill>
                  <a:srgbClr val="A50021"/>
                </a:solidFill>
              </a:rPr>
              <a:t>MUSCULUS</a:t>
            </a:r>
            <a:r>
              <a:rPr lang="sr-Latn-CS" sz="2400" smtClean="0"/>
              <a:t>) – mek elastičan organ, sposoban da se grči (kontrahuje) i da svojom kontrakcijom vrši pokret u zglobu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600" b="1" smtClean="0"/>
              <a:t>POKRETNI ZGLOBOVI </a:t>
            </a:r>
            <a:r>
              <a:rPr lang="sr-Latn-CS" sz="3600" smtClean="0"/>
              <a:t>(ARTICULATIO)</a:t>
            </a:r>
            <a:endParaRPr lang="en-US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905000"/>
            <a:ext cx="4194175" cy="4498975"/>
          </a:xfrm>
        </p:spPr>
        <p:txBody>
          <a:bodyPr/>
          <a:lstStyle/>
          <a:p>
            <a:pPr eaLnBrk="1" hangingPunct="1"/>
            <a:r>
              <a:rPr lang="sr-Latn-CS" sz="2400" smtClean="0"/>
              <a:t>Pokretni zglob (</a:t>
            </a:r>
            <a:r>
              <a:rPr lang="sr-Latn-CS" sz="2400" b="1" smtClean="0"/>
              <a:t>articulatio</a:t>
            </a:r>
            <a:r>
              <a:rPr lang="sr-Latn-CS" sz="2400" smtClean="0"/>
              <a:t>) je pasivni deo lokomotornog sistema</a:t>
            </a:r>
          </a:p>
          <a:p>
            <a:pPr eaLnBrk="1" hangingPunct="1">
              <a:buFontTx/>
              <a:buNone/>
            </a:pPr>
            <a:endParaRPr lang="sr-Latn-CS" sz="2400" smtClean="0"/>
          </a:p>
          <a:p>
            <a:pPr eaLnBrk="1" hangingPunct="1"/>
            <a:r>
              <a:rPr lang="sr-Latn-CS" sz="2400" smtClean="0"/>
              <a:t>Najosetljivije mesto pribora za kretanje</a:t>
            </a:r>
          </a:p>
          <a:p>
            <a:pPr eaLnBrk="1" hangingPunct="1">
              <a:buFontTx/>
              <a:buNone/>
            </a:pPr>
            <a:endParaRPr lang="sr-Latn-CS" sz="2400" smtClean="0"/>
          </a:p>
          <a:p>
            <a:pPr eaLnBrk="1" hangingPunct="1"/>
            <a:r>
              <a:rPr lang="sr-Latn-CS" sz="2400" smtClean="0"/>
              <a:t>Svaki pokretni zglob ima u svom sastavu </a:t>
            </a:r>
            <a:r>
              <a:rPr lang="sr-Latn-CS" sz="2400" smtClean="0">
                <a:solidFill>
                  <a:srgbClr val="A50021"/>
                </a:solidFill>
              </a:rPr>
              <a:t>glavne</a:t>
            </a:r>
            <a:r>
              <a:rPr lang="sr-Latn-CS" sz="2400" smtClean="0"/>
              <a:t> i </a:t>
            </a:r>
            <a:r>
              <a:rPr lang="sr-Latn-CS" sz="2400" smtClean="0">
                <a:solidFill>
                  <a:srgbClr val="0033CC"/>
                </a:solidFill>
              </a:rPr>
              <a:t>sporedne</a:t>
            </a:r>
            <a:r>
              <a:rPr lang="sr-Latn-CS" sz="2400" smtClean="0">
                <a:solidFill>
                  <a:schemeClr val="folHlink"/>
                </a:solidFill>
              </a:rPr>
              <a:t> </a:t>
            </a:r>
            <a:r>
              <a:rPr lang="sr-Latn-CS" sz="2400" smtClean="0"/>
              <a:t>elemente</a:t>
            </a:r>
            <a:endParaRPr lang="en-US" sz="2400" smtClean="0"/>
          </a:p>
        </p:txBody>
      </p:sp>
      <p:pic>
        <p:nvPicPr>
          <p:cNvPr id="4100" name="Picture 4" descr="Jo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438400"/>
            <a:ext cx="4064000" cy="308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200" dirty="0" smtClean="0"/>
              <a:t>GLAVNI I SPOREDNI ELEMENTI ZGLOBA</a:t>
            </a:r>
            <a:endParaRPr lang="es-ES" sz="3200" dirty="0" smtClean="0"/>
          </a:p>
        </p:txBody>
      </p:sp>
      <p:pic>
        <p:nvPicPr>
          <p:cNvPr id="5123" name="Picture 5" descr="250px-Illu_synovial_joi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2250" y="1412875"/>
            <a:ext cx="2135188" cy="2373313"/>
          </a:xfrm>
          <a:noFill/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r-Latn-CS" sz="2400" b="1" smtClean="0">
                <a:solidFill>
                  <a:srgbClr val="A50021"/>
                </a:solidFill>
              </a:rPr>
              <a:t>Glavni</a:t>
            </a:r>
            <a:r>
              <a:rPr lang="sr-Latn-CS" sz="2400" b="1" smtClean="0">
                <a:solidFill>
                  <a:schemeClr val="hlink"/>
                </a:solidFill>
              </a:rPr>
              <a:t> </a:t>
            </a:r>
            <a:r>
              <a:rPr lang="sr-Latn-CS" sz="2400" b="1" smtClean="0"/>
              <a:t>elementi:</a:t>
            </a:r>
          </a:p>
          <a:p>
            <a:pPr eaLnBrk="1" hangingPunct="1">
              <a:buFontTx/>
              <a:buNone/>
            </a:pPr>
            <a:r>
              <a:rPr lang="sr-Latn-CS" sz="2400" smtClean="0"/>
              <a:t>   - zglobne površine</a:t>
            </a:r>
          </a:p>
          <a:p>
            <a:pPr eaLnBrk="1" hangingPunct="1">
              <a:buFontTx/>
              <a:buNone/>
            </a:pPr>
            <a:r>
              <a:rPr lang="sr-Latn-CS" sz="2400" smtClean="0"/>
              <a:t>   - zglobna šupljina</a:t>
            </a:r>
          </a:p>
          <a:p>
            <a:pPr eaLnBrk="1" hangingPunct="1">
              <a:buFontTx/>
              <a:buNone/>
            </a:pPr>
            <a:r>
              <a:rPr lang="sr-Latn-CS" sz="2400" smtClean="0"/>
              <a:t>   - zglobna čahura</a:t>
            </a:r>
          </a:p>
          <a:p>
            <a:pPr eaLnBrk="1" hangingPunct="1">
              <a:buFontTx/>
              <a:buNone/>
            </a:pPr>
            <a:endParaRPr lang="sr-Latn-CS" sz="2400" smtClean="0"/>
          </a:p>
          <a:p>
            <a:pPr eaLnBrk="1" hangingPunct="1"/>
            <a:r>
              <a:rPr lang="sr-Latn-CS" sz="2400" b="1" smtClean="0">
                <a:solidFill>
                  <a:srgbClr val="0033CC"/>
                </a:solidFill>
              </a:rPr>
              <a:t>Sporedni</a:t>
            </a:r>
            <a:r>
              <a:rPr lang="sr-Latn-CS" sz="2400" b="1" smtClean="0"/>
              <a:t> elementi:</a:t>
            </a:r>
          </a:p>
          <a:p>
            <a:pPr eaLnBrk="1" hangingPunct="1">
              <a:buFontTx/>
              <a:buNone/>
            </a:pPr>
            <a:r>
              <a:rPr lang="sr-Latn-CS" sz="2400" smtClean="0"/>
              <a:t>   - zglobne veze (ligamenti)</a:t>
            </a:r>
          </a:p>
          <a:p>
            <a:pPr eaLnBrk="1" hangingPunct="1">
              <a:buFontTx/>
              <a:buNone/>
            </a:pPr>
            <a:r>
              <a:rPr lang="sr-Latn-CS" sz="2400" smtClean="0"/>
              <a:t>   - vezivno-hrskavičave ploče (meniskusi, diskusi, čašične usne)</a:t>
            </a:r>
            <a:endParaRPr lang="es-ES" sz="2400" smtClean="0"/>
          </a:p>
        </p:txBody>
      </p:sp>
      <p:pic>
        <p:nvPicPr>
          <p:cNvPr id="5125" name="Picture 9" descr="A00221F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4005263"/>
            <a:ext cx="1982787" cy="2593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600" b="1" dirty="0" smtClean="0">
                <a:solidFill>
                  <a:schemeClr val="bg2">
                    <a:lumMod val="50000"/>
                  </a:schemeClr>
                </a:solidFill>
              </a:rPr>
              <a:t>MIŠIĆ </a:t>
            </a:r>
            <a:r>
              <a:rPr lang="sr-Latn-CS" sz="3600" dirty="0" smtClean="0">
                <a:solidFill>
                  <a:schemeClr val="bg2">
                    <a:lumMod val="50000"/>
                  </a:schemeClr>
                </a:solidFill>
              </a:rPr>
              <a:t>(MUSCULUS)</a:t>
            </a:r>
            <a:endParaRPr lang="es-ES" sz="3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7" name="Picture 8" descr="tend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14588"/>
            <a:ext cx="4038600" cy="2895600"/>
          </a:xfrm>
          <a:noFill/>
        </p:spPr>
      </p:pic>
      <p:sp>
        <p:nvSpPr>
          <p:cNvPr id="614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/>
              <a:t>Osnovni delovi mišića: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Trbuh mišića</a:t>
            </a:r>
            <a:r>
              <a:rPr lang="sr-Latn-CS" sz="2000" smtClean="0"/>
              <a:t>  (</a:t>
            </a:r>
            <a:r>
              <a:rPr lang="sr-Latn-CS" sz="2000" smtClean="0">
                <a:solidFill>
                  <a:srgbClr val="CC0000"/>
                </a:solidFill>
              </a:rPr>
              <a:t>venter</a:t>
            </a:r>
            <a:r>
              <a:rPr lang="sr-Latn-CS" sz="20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/>
              <a:t>     - mesnati aktivni deo, sposoban da se pri kontrakciji skraćuje i zadebljava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Tetiva</a:t>
            </a:r>
            <a:r>
              <a:rPr lang="sr-Latn-CS" sz="2000" smtClean="0">
                <a:solidFill>
                  <a:srgbClr val="CC9900"/>
                </a:solidFill>
              </a:rPr>
              <a:t> </a:t>
            </a:r>
            <a:r>
              <a:rPr lang="sr-Latn-CS" sz="2000" smtClean="0"/>
              <a:t>(</a:t>
            </a:r>
            <a:r>
              <a:rPr lang="sr-Latn-CS" sz="2000" smtClean="0">
                <a:solidFill>
                  <a:srgbClr val="0066FF"/>
                </a:solidFill>
              </a:rPr>
              <a:t>tendo</a:t>
            </a:r>
            <a:r>
              <a:rPr lang="sr-Latn-CS" sz="20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/>
              <a:t>     - otporna vezivna traka, beličaste boje, nalazi se na krajevima mišića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/>
              <a:t>     - pričvršćuje mišić uz kost, predstavlja pasivni deo mišića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000" smtClean="0"/>
              <a:t>     - preko tetive se prenosi snaga kontrakcije na skelet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smtClean="0"/>
              <a:t>TETIVE</a:t>
            </a:r>
            <a:endParaRPr lang="en-US" sz="3600" smtClean="0"/>
          </a:p>
        </p:txBody>
      </p:sp>
      <p:pic>
        <p:nvPicPr>
          <p:cNvPr id="7171" name="Picture 4" descr="266cfig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268413"/>
            <a:ext cx="2287587" cy="2833687"/>
          </a:xfrm>
          <a:noFill/>
        </p:spPr>
      </p:pic>
      <p:sp>
        <p:nvSpPr>
          <p:cNvPr id="717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052513"/>
            <a:ext cx="4038600" cy="55895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r-Latn-CS" sz="1600" b="1" smtClean="0"/>
              <a:t>Tetive su izgrađene od </a:t>
            </a:r>
            <a:r>
              <a:rPr lang="sr-Latn-CS" sz="1600" b="1" smtClean="0">
                <a:solidFill>
                  <a:srgbClr val="A50021"/>
                </a:solidFill>
              </a:rPr>
              <a:t>kolagenih vlakana tipa I grupisanih u snopiće</a:t>
            </a:r>
            <a:r>
              <a:rPr lang="sr-Latn-CS" sz="1600" b="1" smtClean="0"/>
              <a:t> (fascikuluse), </a:t>
            </a:r>
            <a:r>
              <a:rPr lang="sr-Latn-CS" sz="1600" b="1" smtClean="0">
                <a:solidFill>
                  <a:srgbClr val="0033CC"/>
                </a:solidFill>
              </a:rPr>
              <a:t>proteoglikanskog matriksa</a:t>
            </a:r>
            <a:r>
              <a:rPr lang="sr-Latn-CS" sz="1600" b="1" smtClean="0"/>
              <a:t> i fibroblasta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b="1" smtClean="0"/>
          </a:p>
          <a:p>
            <a:pPr eaLnBrk="1" hangingPunct="1">
              <a:lnSpc>
                <a:spcPct val="80000"/>
              </a:lnSpc>
            </a:pPr>
            <a:r>
              <a:rPr lang="sr-Latn-CS" sz="1600" b="1" smtClean="0"/>
              <a:t>Svaki fascikulus se sastoji od kolagenog fibrila i sloja fibroblasta koji ga okružuju i odgovorni su za reparaciju vlakana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b="1" smtClean="0"/>
          </a:p>
          <a:p>
            <a:pPr eaLnBrk="1" hangingPunct="1">
              <a:lnSpc>
                <a:spcPct val="80000"/>
              </a:lnSpc>
            </a:pPr>
            <a:r>
              <a:rPr lang="sr-Latn-CS" sz="1600" b="1" smtClean="0"/>
              <a:t>Na omotaču se vide nabori talasastog izgleda;  značajno doprinose nelinearnom stress –strain odnosu ne samo tetiva, već i ligamenata i time utiču na elastičnost mekih kolagenih tkiva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b="1" smtClean="0"/>
          </a:p>
          <a:p>
            <a:pPr eaLnBrk="1" hangingPunct="1">
              <a:lnSpc>
                <a:spcPct val="80000"/>
              </a:lnSpc>
            </a:pPr>
            <a:r>
              <a:rPr lang="sr-Latn-CS" sz="1600" b="1" smtClean="0"/>
              <a:t>Kolagena vlakna mogu biti raspoređena talasasto (kod kratkih i širokih tetiva) ili spiralno uvijena (kod dugih tetiva)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b="1" smtClean="0"/>
          </a:p>
          <a:p>
            <a:pPr eaLnBrk="1" hangingPunct="1">
              <a:lnSpc>
                <a:spcPct val="80000"/>
              </a:lnSpc>
            </a:pPr>
            <a:r>
              <a:rPr lang="sr-Latn-CS" sz="1600" b="1" smtClean="0"/>
              <a:t>Spoljašnji omotač tetive (peritendineum) je nastavak perimizijuma (opne mišićnih snopova)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600" smtClean="0"/>
          </a:p>
        </p:txBody>
      </p:sp>
      <p:pic>
        <p:nvPicPr>
          <p:cNvPr id="7173" name="Picture 6" descr="ligte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4365625"/>
            <a:ext cx="3025775" cy="1663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 smtClean="0">
                <a:solidFill>
                  <a:schemeClr val="bg2">
                    <a:lumMod val="50000"/>
                  </a:schemeClr>
                </a:solidFill>
              </a:rPr>
              <a:t>LIGAMENTI</a:t>
            </a:r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28775"/>
            <a:ext cx="4038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sr-Latn-CS" sz="2000" smtClean="0"/>
              <a:t>Struktura ligamenata je vrlo slična strukturi tetiva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sr-Latn-CS" sz="2000" smtClean="0"/>
              <a:t>Kolagena vlakna ligamenata su nešto manje voluminozna i manje pravilno raspoređena u odnosu na kolagena vlakna tetiva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sr-Latn-CS" sz="2000" smtClean="0"/>
              <a:t>Imaju veći procenat proteoglikanskog matriksa u odnosu na vlakna tetive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s-ES" sz="1800" smtClean="0"/>
          </a:p>
        </p:txBody>
      </p:sp>
      <p:pic>
        <p:nvPicPr>
          <p:cNvPr id="8196" name="Picture 5" descr="1-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565400"/>
            <a:ext cx="4608513" cy="183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325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CS" sz="2800" b="1" dirty="0" smtClean="0"/>
              <a:t>Kosti, zglobovi i mišići </a:t>
            </a:r>
            <a:r>
              <a:rPr lang="sr-Latn-CS" sz="2800" dirty="0" smtClean="0"/>
              <a:t>su svakodnevno izloženi različitim unutrašnjim i spoljašnjim faktorima koji utiču na njihove anatomske i funkcionalne karakteristike.</a:t>
            </a:r>
            <a:endParaRPr lang="sr-Latn-CS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500" dirty="0" smtClean="0"/>
          </a:p>
          <a:p>
            <a:pPr eaLnBrk="1" hangingPunct="1">
              <a:lnSpc>
                <a:spcPct val="80000"/>
              </a:lnSpc>
            </a:pPr>
            <a:r>
              <a:rPr lang="sr-Latn-CS" sz="2500" dirty="0" smtClean="0"/>
              <a:t>Značajno mesto među spoljašnjim faktorima koji deluju na lokomotorni sistem zauzima </a:t>
            </a:r>
            <a:r>
              <a:rPr lang="sr-Latn-CS" sz="2500" b="1" dirty="0" smtClean="0"/>
              <a:t>fizički napor</a:t>
            </a:r>
            <a:r>
              <a:rPr lang="sr-Latn-CS" sz="25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500" dirty="0" smtClean="0"/>
          </a:p>
          <a:p>
            <a:pPr eaLnBrk="1" hangingPunct="1">
              <a:lnSpc>
                <a:spcPct val="80000"/>
              </a:lnSpc>
            </a:pPr>
            <a:r>
              <a:rPr lang="sr-Latn-CS" sz="2500" b="1" dirty="0" smtClean="0"/>
              <a:t>Umerena izloženost fizičkom naporu </a:t>
            </a:r>
            <a:r>
              <a:rPr lang="sr-Latn-CS" sz="2500" dirty="0" smtClean="0"/>
              <a:t>najčešće deluje povoljno na koštano-zglobni i mišićni sistem povećavajući njihovu otpornost, izdržljivost i snagu.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482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Produžena izloženost intenzivnim fizičkim naporima </a:t>
            </a:r>
            <a:r>
              <a:rPr lang="sr-Latn-CS" sz="2000" smtClean="0"/>
              <a:t>(tokom bavljenja sportom kao i u nekim profesijama) može izazvati promene anatomskih i funkcionalnih karakteristika </a:t>
            </a:r>
            <a:r>
              <a:rPr lang="sr-Latn-CS" sz="2000" i="1" smtClean="0">
                <a:solidFill>
                  <a:srgbClr val="A50021"/>
                </a:solidFill>
              </a:rPr>
              <a:t>prolaznog karaktera</a:t>
            </a:r>
            <a:r>
              <a:rPr lang="sr-Latn-CS" sz="2000" smtClean="0"/>
              <a:t> koje mogu biti i </a:t>
            </a:r>
            <a:r>
              <a:rPr lang="sr-Latn-CS" sz="2000" i="1" smtClean="0">
                <a:solidFill>
                  <a:srgbClr val="0033CC"/>
                </a:solidFill>
              </a:rPr>
              <a:t>asimptomatske</a:t>
            </a:r>
            <a:r>
              <a:rPr lang="sr-Latn-CS" sz="20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Kod višegodišnje izloženosti intenzivnom fizičkom naporu </a:t>
            </a:r>
            <a:r>
              <a:rPr lang="sr-Latn-CS" sz="2000" smtClean="0"/>
              <a:t>tokom takmičarskog ali i rekreativnog bavljenja sportom javljaju se </a:t>
            </a:r>
            <a:r>
              <a:rPr lang="sr-Latn-CS" sz="2000" i="1" smtClean="0">
                <a:solidFill>
                  <a:srgbClr val="A50021"/>
                </a:solidFill>
              </a:rPr>
              <a:t>trajne promene</a:t>
            </a:r>
            <a:r>
              <a:rPr lang="sr-Latn-CS" sz="2000" smtClean="0"/>
              <a:t>,</a:t>
            </a:r>
            <a:r>
              <a:rPr lang="sr-Latn-CS" sz="2000" i="1" smtClean="0"/>
              <a:t> </a:t>
            </a:r>
            <a:r>
              <a:rPr lang="sr-Latn-CS" sz="2000" smtClean="0"/>
              <a:t>odnosno dolazi do organskih promena koje utiču na sportske performanse kao i na ukupni kvalitet života sportiste.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</a:pPr>
            <a:r>
              <a:rPr lang="sr-Latn-CS" sz="2000" smtClean="0"/>
              <a:t>Kod lokomotornog sistema, za razliku od ostalih organskih sistema, ne postoje ni morfološki ni fiziološki normativi na osnovu kojih bi se otkrivala patološka stanja na bazi premora i prenaprezanja. </a:t>
            </a:r>
          </a:p>
          <a:p>
            <a:pPr eaLnBrk="1" hangingPunct="1">
              <a:lnSpc>
                <a:spcPct val="90000"/>
              </a:lnSpc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Kada se utvrde promene na lokomotornom sistemu korišćenjem UZ pregleda, radiografije, CTG ili magnetne rezonance, kao i putem laboratorijskih analiza, tada već govorimo o </a:t>
            </a:r>
            <a:r>
              <a:rPr lang="sr-Latn-CS" sz="2000" u="sng" smtClean="0"/>
              <a:t>prisustvu akutnih i/ili hroničnih povreda.</a:t>
            </a:r>
            <a:r>
              <a:rPr lang="en-US" sz="2000" smtClean="0"/>
              <a:t> 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sprečiti</a:t>
            </a:r>
            <a:r>
              <a:rPr lang="en-US" b="1" dirty="0" smtClean="0"/>
              <a:t> </a:t>
            </a:r>
            <a:r>
              <a:rPr lang="en-US" b="1" dirty="0" err="1" smtClean="0"/>
              <a:t>povrede</a:t>
            </a:r>
            <a:r>
              <a:rPr lang="en-US" b="1" dirty="0" smtClean="0"/>
              <a:t> u </a:t>
            </a:r>
            <a:r>
              <a:rPr lang="en-US" b="1" dirty="0" err="1" smtClean="0"/>
              <a:t>sportu</a:t>
            </a:r>
            <a:r>
              <a:rPr lang="en-US" b="1" dirty="0" smtClean="0"/>
              <a:t>? </a:t>
            </a:r>
            <a:r>
              <a:rPr lang="en-US" b="1" dirty="0" err="1" smtClean="0"/>
              <a:t>Prevencija</a:t>
            </a:r>
            <a:r>
              <a:rPr lang="en-US" b="1" dirty="0" smtClean="0"/>
              <a:t> je </a:t>
            </a:r>
            <a:r>
              <a:rPr lang="en-US" b="1" dirty="0" err="1" smtClean="0"/>
              <a:t>ključ</a:t>
            </a:r>
            <a:r>
              <a:rPr lang="en-US" b="1" dirty="0" smtClean="0"/>
              <a:t>!</a:t>
            </a:r>
          </a:p>
          <a:p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uopšte</a:t>
            </a:r>
            <a:r>
              <a:rPr lang="en-US" dirty="0" smtClean="0"/>
              <a:t> </a:t>
            </a:r>
            <a:r>
              <a:rPr lang="en-US" dirty="0" err="1" smtClean="0"/>
              <a:t>krenuli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pričamo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temu</a:t>
            </a:r>
            <a:r>
              <a:rPr lang="en-US" dirty="0" smtClean="0"/>
              <a:t> </a:t>
            </a:r>
            <a:r>
              <a:rPr lang="en-US" dirty="0" err="1" smtClean="0"/>
              <a:t>prevencije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u </a:t>
            </a:r>
            <a:r>
              <a:rPr lang="en-US" dirty="0" err="1" smtClean="0"/>
              <a:t>sportu</a:t>
            </a:r>
            <a:r>
              <a:rPr lang="en-US" dirty="0" smtClean="0"/>
              <a:t>, </a:t>
            </a:r>
            <a:r>
              <a:rPr lang="en-US" dirty="0" err="1" smtClean="0"/>
              <a:t>najpre</a:t>
            </a:r>
            <a:r>
              <a:rPr lang="en-US" dirty="0" smtClean="0"/>
              <a:t> </a:t>
            </a:r>
            <a:r>
              <a:rPr lang="en-US" dirty="0" err="1" smtClean="0"/>
              <a:t>trebamo</a:t>
            </a:r>
            <a:r>
              <a:rPr lang="en-US" dirty="0" smtClean="0"/>
              <a:t> </a:t>
            </a:r>
            <a:r>
              <a:rPr lang="en-US" dirty="0" err="1" smtClean="0"/>
              <a:t>shvatiti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to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u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Statistika</a:t>
            </a:r>
            <a:r>
              <a:rPr lang="en-US" dirty="0" smtClean="0"/>
              <a:t> </a:t>
            </a:r>
            <a:r>
              <a:rPr lang="en-US" dirty="0" err="1" smtClean="0"/>
              <a:t>kaže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to </a:t>
            </a:r>
            <a:r>
              <a:rPr lang="en-US" dirty="0" err="1" smtClean="0"/>
              <a:t>oštećenja</a:t>
            </a:r>
            <a:r>
              <a:rPr lang="en-US" dirty="0" smtClean="0"/>
              <a:t> </a:t>
            </a:r>
            <a:r>
              <a:rPr lang="en-US" dirty="0" err="1" smtClean="0"/>
              <a:t>mekog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istegnuća</a:t>
            </a:r>
            <a:r>
              <a:rPr lang="en-US" dirty="0" smtClean="0"/>
              <a:t>,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iščešenja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Istegnuća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tetiva</a:t>
            </a:r>
            <a:r>
              <a:rPr lang="en-US" dirty="0" smtClean="0"/>
              <a:t> (</a:t>
            </a:r>
            <a:r>
              <a:rPr lang="en-US" dirty="0" err="1" smtClean="0"/>
              <a:t>čvrste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završetak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koga</a:t>
            </a:r>
            <a:r>
              <a:rPr lang="en-US" dirty="0" smtClean="0"/>
              <a:t> se </a:t>
            </a:r>
            <a:r>
              <a:rPr lang="en-US" dirty="0" err="1" smtClean="0"/>
              <a:t>mišić</a:t>
            </a:r>
            <a:r>
              <a:rPr lang="en-US" dirty="0" smtClean="0"/>
              <a:t> </a:t>
            </a:r>
            <a:r>
              <a:rPr lang="en-US" dirty="0" err="1" smtClean="0"/>
              <a:t>vezuje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kost</a:t>
            </a:r>
            <a:r>
              <a:rPr lang="en-US" dirty="0" smtClean="0"/>
              <a:t> ),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(</a:t>
            </a:r>
            <a:r>
              <a:rPr lang="en-US" dirty="0" err="1" smtClean="0"/>
              <a:t>jaka</a:t>
            </a:r>
            <a:r>
              <a:rPr lang="en-US" dirty="0" smtClean="0"/>
              <a:t> </a:t>
            </a:r>
            <a:r>
              <a:rPr lang="en-US" dirty="0" err="1" smtClean="0"/>
              <a:t>vezivna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zamisliti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trake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povezuju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 u </a:t>
            </a:r>
            <a:r>
              <a:rPr lang="en-US" dirty="0" err="1" smtClean="0"/>
              <a:t>zglobu</a:t>
            </a:r>
            <a:r>
              <a:rPr lang="en-US" dirty="0" smtClean="0"/>
              <a:t>). </a:t>
            </a:r>
            <a:endParaRPr lang="sr-Latn-RS" dirty="0" smtClean="0"/>
          </a:p>
          <a:p>
            <a:r>
              <a:rPr lang="en-US" dirty="0" err="1" smtClean="0"/>
              <a:t>Iznenadno</a:t>
            </a:r>
            <a:r>
              <a:rPr lang="en-US" dirty="0" smtClean="0"/>
              <a:t> </a:t>
            </a:r>
            <a:r>
              <a:rPr lang="en-US" dirty="0" err="1" smtClean="0"/>
              <a:t>istezanje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, </a:t>
            </a:r>
            <a:r>
              <a:rPr lang="en-US" dirty="0" err="1" smtClean="0"/>
              <a:t>tetiva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limita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njihovu</a:t>
            </a:r>
            <a:r>
              <a:rPr lang="en-US" dirty="0" smtClean="0"/>
              <a:t> </a:t>
            </a:r>
            <a:r>
              <a:rPr lang="en-US" dirty="0" err="1" smtClean="0"/>
              <a:t>deformaciju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pucanje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4000" b="1" smtClean="0">
                <a:solidFill>
                  <a:srgbClr val="A50021"/>
                </a:solidFill>
              </a:rPr>
              <a:t>Sindrom prenaprezanja lokomotornog sistema</a:t>
            </a:r>
            <a:endParaRPr lang="es-ES" sz="4000" b="1" smtClean="0">
              <a:solidFill>
                <a:srgbClr val="A5002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400" b="1" smtClean="0"/>
              <a:t>Hronična oštećenja sistema za kretanje </a:t>
            </a:r>
            <a:r>
              <a:rPr lang="sr-Latn-CS" sz="2400" smtClean="0"/>
              <a:t>nastala u sportu i rekreaciji ili u nekim zanimanjima, posledica su dugotrajnog prenaprezanja određenog tkiva, odnosno dela sistema za kretanje.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Karakteriše ga</a:t>
            </a:r>
            <a:r>
              <a:rPr lang="sr-Latn-CS" sz="2400" i="1" smtClean="0"/>
              <a:t> </a:t>
            </a:r>
            <a:r>
              <a:rPr lang="sr-Latn-CS" sz="2400" i="1" u="sng" smtClean="0"/>
              <a:t>pojava ponavljanih mikrotrauma</a:t>
            </a:r>
            <a:r>
              <a:rPr lang="sr-Latn-CS" sz="2400" i="1" smtClean="0"/>
              <a:t> </a:t>
            </a:r>
            <a:r>
              <a:rPr lang="sr-Latn-CS" sz="2400" smtClean="0"/>
              <a:t>koje uzrokuju nastanak hroničnih povreda; predstavljaju suštinu sportskih oboljenja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Suština mikrotraumatske bolesti podrazumeva zbir subkliničke simptomatologije (</a:t>
            </a:r>
            <a:r>
              <a:rPr lang="sr-Latn-CS" sz="2400" i="1" smtClean="0">
                <a:solidFill>
                  <a:srgbClr val="A50021"/>
                </a:solidFill>
              </a:rPr>
              <a:t>simptomi:</a:t>
            </a:r>
            <a:r>
              <a:rPr lang="sr-Latn-CS" sz="2400" smtClean="0"/>
              <a:t> </a:t>
            </a:r>
            <a:r>
              <a:rPr lang="sr-Latn-CS" sz="2400" smtClean="0">
                <a:solidFill>
                  <a:srgbClr val="0033CC"/>
                </a:solidFill>
              </a:rPr>
              <a:t>zatezanje, trnjenje i bol</a:t>
            </a:r>
            <a:r>
              <a:rPr lang="sr-Latn-CS" sz="2400" smtClean="0"/>
              <a:t>) koja češćim ponavljanjem dobija klinički značaj.</a:t>
            </a:r>
            <a:r>
              <a:rPr lang="en-US" sz="2400" smtClean="0"/>
              <a:t> </a:t>
            </a:r>
            <a:endParaRPr lang="sr-Latn-C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400" smtClean="0"/>
          </a:p>
          <a:p>
            <a:pPr eaLnBrk="1" hangingPunct="1">
              <a:lnSpc>
                <a:spcPct val="90000"/>
              </a:lnSpc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2800" b="1" smtClean="0">
                <a:solidFill>
                  <a:srgbClr val="A50021"/>
                </a:solidFill>
              </a:rPr>
              <a:t>Sindrom prenaprezanja lokomotornog sistema </a:t>
            </a:r>
            <a:br>
              <a:rPr lang="sr-Latn-CS" sz="2800" b="1" smtClean="0">
                <a:solidFill>
                  <a:srgbClr val="A50021"/>
                </a:solidFill>
              </a:rPr>
            </a:br>
            <a:r>
              <a:rPr lang="sr-Latn-CS" sz="2800" b="1" smtClean="0">
                <a:solidFill>
                  <a:srgbClr val="A50021"/>
                </a:solidFill>
              </a:rPr>
              <a:t>(etiologija i patoanatomske promene)</a:t>
            </a:r>
            <a:endParaRPr lang="es-ES" sz="280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sr-Latn-CS" sz="2000" smtClean="0"/>
              <a:t>Najveći broj „traumatskih“ problema u sportu otpada na sindrome prenaprezanja.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sr-Latn-CS" sz="2000" smtClean="0"/>
              <a:t>Sindrom prenaprezanja nije posledica povrede, već je to pravo </a:t>
            </a:r>
            <a:r>
              <a:rPr lang="sr-Latn-CS" sz="2000" i="1" smtClean="0"/>
              <a:t>oboljenje sportista</a:t>
            </a:r>
            <a:r>
              <a:rPr lang="en-US" sz="2000" smtClean="0"/>
              <a:t> </a:t>
            </a:r>
            <a:endParaRPr lang="sr-Latn-CS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r-Latn-CS" sz="2000" b="1" smtClean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sr-Latn-CS" sz="2000" b="1" smtClean="0"/>
              <a:t>Uzrok: ponavljana trauma </a:t>
            </a:r>
            <a:r>
              <a:rPr lang="sr-Latn-CS" sz="2000" smtClean="0"/>
              <a:t>koja nadvladava sposobnost regeneracije tkiva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sr-Latn-CS" sz="2000" b="1" i="1" smtClean="0"/>
              <a:t>Patoanatomske promene</a:t>
            </a:r>
            <a:r>
              <a:rPr lang="sr-Latn-CS" sz="2000" b="1" smtClean="0"/>
              <a:t> usled prenaprezanja lokomotornog sistema</a:t>
            </a:r>
            <a:r>
              <a:rPr lang="sr-Latn-CS" sz="2000" smtClean="0"/>
              <a:t> </a:t>
            </a:r>
            <a:r>
              <a:rPr lang="sr-Latn-CS" sz="2000" b="1" smtClean="0"/>
              <a:t>mogu nastati na: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sr-Latn-CS" sz="2000" b="1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r-Latn-CS" sz="2000" i="1" smtClean="0"/>
              <a:t>       a) </a:t>
            </a:r>
            <a:r>
              <a:rPr lang="sr-Latn-CS" sz="2000" i="1" smtClean="0">
                <a:solidFill>
                  <a:srgbClr val="0033CC"/>
                </a:solidFill>
              </a:rPr>
              <a:t>Kostima i hrskavicama</a:t>
            </a:r>
            <a:r>
              <a:rPr lang="sr-Latn-CS" sz="2000" i="1" smtClean="0"/>
              <a:t> </a:t>
            </a:r>
            <a:r>
              <a:rPr lang="sr-Latn-CS" sz="2000" smtClean="0"/>
              <a:t>(zadebljanje korteksa, proširavanje dijafiza, promene spongioze kosti, ponekad i prelom, degenerativni procesi na hrskavici, ligamentima, kapsuli)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r-Latn-CS" sz="2000" i="1" smtClean="0"/>
              <a:t>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sr-Latn-CS" sz="2000" i="1" smtClean="0"/>
              <a:t>       b) </a:t>
            </a:r>
            <a:r>
              <a:rPr lang="sr-Latn-CS" sz="2000" i="1" smtClean="0">
                <a:solidFill>
                  <a:srgbClr val="A50021"/>
                </a:solidFill>
              </a:rPr>
              <a:t>Mišićno-tetivnim jedinicama, sluznim kesama</a:t>
            </a:r>
            <a:r>
              <a:rPr lang="sr-Latn-CS" sz="2000" i="1" smtClean="0"/>
              <a:t> </a:t>
            </a:r>
            <a:r>
              <a:rPr lang="sr-Latn-CS" sz="2000" smtClean="0"/>
              <a:t>(distrofični i degenerativni procesi na tetivama, insercijama).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sr-Latn-CS" sz="20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2800" b="1" dirty="0" smtClean="0">
                <a:solidFill>
                  <a:srgbClr val="A50021"/>
                </a:solidFill>
              </a:rPr>
              <a:t>Sindrom prenaprezanja lokomotornog sistema</a:t>
            </a:r>
            <a:br>
              <a:rPr lang="sr-Latn-CS" sz="2800" b="1" dirty="0" smtClean="0">
                <a:solidFill>
                  <a:srgbClr val="A50021"/>
                </a:solidFill>
              </a:rPr>
            </a:br>
            <a:r>
              <a:rPr lang="sr-Latn-CS" sz="2800" b="1" dirty="0" smtClean="0">
                <a:solidFill>
                  <a:srgbClr val="A50021"/>
                </a:solidFill>
              </a:rPr>
              <a:t>(klinička slika)</a:t>
            </a:r>
            <a:endParaRPr lang="es-ES" sz="2800" b="1" dirty="0" smtClean="0">
              <a:solidFill>
                <a:srgbClr val="A5002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8958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sr-Latn-CS" sz="2200" b="1" u="sng" smtClean="0"/>
              <a:t>Osećaj</a:t>
            </a:r>
            <a:r>
              <a:rPr lang="sr-Latn-CS" sz="2200" u="sng" smtClean="0"/>
              <a:t> </a:t>
            </a:r>
            <a:r>
              <a:rPr lang="sr-Latn-CS" sz="2200" b="1" u="sng" smtClean="0"/>
              <a:t>zatezanja;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sz="2200" b="1" u="sng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sr-Latn-CS" sz="2200" b="1" u="sng" smtClean="0"/>
              <a:t>Bol</a:t>
            </a:r>
            <a:r>
              <a:rPr lang="sr-Latn-CS" sz="2200" b="1" smtClean="0"/>
              <a:t> </a:t>
            </a:r>
            <a:r>
              <a:rPr lang="sr-Latn-CS" sz="2200" smtClean="0"/>
              <a:t>u delu ili celom mioentezijskom aparatu </a:t>
            </a:r>
            <a:r>
              <a:rPr lang="sr-Latn-CS" sz="2200" i="1" smtClean="0"/>
              <a:t>pri njegovom pasivnom i aktivnom istezanju, pri pojačanoj i učestaloj kontrakciji odgovarajućih mišića u toku napora</a:t>
            </a:r>
            <a:r>
              <a:rPr lang="sr-Latn-CS" sz="2200" smtClean="0"/>
              <a:t>, a kasnije i pri normalnoj kontrakciji mišića;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sz="22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sr-Latn-CS" sz="2200" b="1" u="sng" smtClean="0"/>
              <a:t>Bol na palpaciju;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sz="2200" b="1" u="sng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sr-Latn-CS" sz="2200" b="1" u="sng" smtClean="0"/>
              <a:t>Otok</a:t>
            </a:r>
            <a:r>
              <a:rPr lang="sr-Latn-CS" sz="2200" b="1" smtClean="0"/>
              <a:t> </a:t>
            </a:r>
            <a:r>
              <a:rPr lang="sr-Latn-CS" sz="2200" smtClean="0"/>
              <a:t>zahvaćenog područja;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sz="22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sr-Latn-CS" sz="2200" b="1" u="sng" smtClean="0"/>
              <a:t>Spontani bol u mirovanju</a:t>
            </a:r>
            <a:r>
              <a:rPr lang="sr-Latn-CS" sz="2200" b="1" smtClean="0"/>
              <a:t> </a:t>
            </a:r>
            <a:r>
              <a:rPr lang="sr-Latn-CS" sz="2200" smtClean="0"/>
              <a:t>koji se katkad širi duž mišića, dela ili celog ekstremiteta; </a:t>
            </a:r>
            <a:endParaRPr lang="sr-Latn-CS" sz="2200" b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2800" b="1" dirty="0" smtClean="0">
                <a:solidFill>
                  <a:srgbClr val="A50021"/>
                </a:solidFill>
              </a:rPr>
              <a:t>Sindrom prenaprezanja lokomotornog sistema </a:t>
            </a:r>
            <a:br>
              <a:rPr lang="sr-Latn-CS" sz="2800" b="1" dirty="0" smtClean="0">
                <a:solidFill>
                  <a:srgbClr val="A50021"/>
                </a:solidFill>
              </a:rPr>
            </a:br>
            <a:r>
              <a:rPr lang="sr-Latn-CS" sz="2800" b="1" dirty="0" smtClean="0">
                <a:solidFill>
                  <a:srgbClr val="A50021"/>
                </a:solidFill>
              </a:rPr>
              <a:t>(dijagnoza)</a:t>
            </a:r>
            <a:endParaRPr lang="es-ES" sz="2800" b="1" dirty="0" smtClean="0">
              <a:solidFill>
                <a:srgbClr val="A5002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r-Latn-CS" sz="1800" b="1" dirty="0" smtClean="0"/>
              <a:t>Klinička dijagnostika </a:t>
            </a:r>
            <a:r>
              <a:rPr lang="sr-Latn-CS" sz="1800" dirty="0" smtClean="0"/>
              <a:t>i specijalni klinički testovi za pojedine sindrome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800" dirty="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dirty="0" smtClean="0"/>
              <a:t>Ultrazvučna dijagnostika </a:t>
            </a:r>
            <a:r>
              <a:rPr lang="sr-Latn-CS" sz="1800" dirty="0" smtClean="0"/>
              <a:t>u dijagnostici tendinitisa, peritendinitisa, entezitisa, rupture tetiva i mišića, burzitisa, pa čak i preloma usled zamora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1800" b="1" dirty="0" smtClean="0"/>
              <a:t>Radiološka dijagnostika </a:t>
            </a:r>
            <a:r>
              <a:rPr lang="sr-Latn-CS" sz="1800" dirty="0" smtClean="0"/>
              <a:t>pomoću koje se otkriva razvoj kalcifikata, promene u samoj kosti (npr. pri prelomima usled zamora) itd.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800" dirty="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i="1" u="sng" dirty="0" smtClean="0">
                <a:solidFill>
                  <a:srgbClr val="A50021"/>
                </a:solidFill>
              </a:rPr>
              <a:t>Magnetna rezonanca </a:t>
            </a:r>
            <a:r>
              <a:rPr lang="sr-Latn-CS" sz="1800" i="1" u="sng" dirty="0" smtClean="0">
                <a:solidFill>
                  <a:srgbClr val="A50021"/>
                </a:solidFill>
              </a:rPr>
              <a:t>je dijagnostička metoda izbora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i="1" u="sng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r-Latn-CS" sz="1800" b="1" dirty="0" smtClean="0"/>
              <a:t>Kompjuterizovana tomografija </a:t>
            </a:r>
            <a:r>
              <a:rPr lang="sr-Latn-CS" sz="1800" dirty="0" smtClean="0"/>
              <a:t>(CT) za promene na mekim tkivima (npr. ruptura tetiva)</a:t>
            </a:r>
          </a:p>
          <a:p>
            <a:pPr eaLnBrk="1" hangingPunct="1">
              <a:lnSpc>
                <a:spcPct val="90000"/>
              </a:lnSpc>
            </a:pPr>
            <a:r>
              <a:rPr lang="sr-Latn-CS" sz="1800" b="1" dirty="0" smtClean="0"/>
              <a:t>Artroskopija </a:t>
            </a:r>
            <a:r>
              <a:rPr lang="sr-Latn-CS" sz="1800" dirty="0" smtClean="0"/>
              <a:t>kao hirurška metoda koja je od izuzetnog značaja za otkrivanje, pogotovu lečenje zglobne hrskavice.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18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1800" b="1" dirty="0" smtClean="0"/>
              <a:t>Scintigrafija kosti </a:t>
            </a:r>
            <a:r>
              <a:rPr lang="sr-Latn-CS" sz="1800" dirty="0" smtClean="0"/>
              <a:t>u cilju rane dijagnostike preloma usled zamora i promena u tetivama i mišićima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800" b="1" dirty="0" smtClean="0"/>
              <a:t>Tomografija </a:t>
            </a:r>
            <a:r>
              <a:rPr lang="sr-Latn-CS" sz="1800" dirty="0" smtClean="0"/>
              <a:t>koja omogućava objektivno praćenje toka bolesti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dirty="0" smtClean="0"/>
          </a:p>
          <a:p>
            <a:pPr eaLnBrk="1" hangingPunct="1">
              <a:lnSpc>
                <a:spcPct val="80000"/>
              </a:lnSpc>
            </a:pPr>
            <a:endParaRPr lang="sr-Latn-CS" sz="1800" dirty="0" smtClean="0"/>
          </a:p>
          <a:p>
            <a:pPr eaLnBrk="1" hangingPunct="1">
              <a:lnSpc>
                <a:spcPct val="80000"/>
              </a:lnSpc>
            </a:pPr>
            <a:endParaRPr lang="es-E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2800" b="1" smtClean="0">
                <a:solidFill>
                  <a:srgbClr val="A50021"/>
                </a:solidFill>
              </a:rPr>
              <a:t>Sindrom prenaprezanja lokomotornog sistema </a:t>
            </a:r>
            <a:br>
              <a:rPr lang="sr-Latn-CS" sz="2800" b="1" smtClean="0">
                <a:solidFill>
                  <a:srgbClr val="A50021"/>
                </a:solidFill>
              </a:rPr>
            </a:br>
            <a:r>
              <a:rPr lang="sr-Latn-CS" sz="2800" b="1" smtClean="0">
                <a:solidFill>
                  <a:srgbClr val="A50021"/>
                </a:solidFill>
              </a:rPr>
              <a:t>(lečenje)</a:t>
            </a:r>
            <a:endParaRPr lang="es-ES" sz="2800" b="1" smtClean="0">
              <a:solidFill>
                <a:srgbClr val="A5002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893175" cy="50847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Kratkotrajni prestanak sportske aktivnosti</a:t>
            </a:r>
            <a:r>
              <a:rPr lang="sr-Latn-CS" sz="2000" smtClean="0"/>
              <a:t> </a:t>
            </a:r>
            <a:r>
              <a:rPr lang="sr-Latn-CS" sz="2000" b="1" smtClean="0"/>
              <a:t>(pošteda, odmor, takmičarska pauza), </a:t>
            </a:r>
            <a:r>
              <a:rPr lang="sr-Latn-CS" sz="2000" smtClean="0"/>
              <a:t>odnosno modifikacija svih oblika fizičkih aktivnosti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Krioterapija </a:t>
            </a:r>
            <a:r>
              <a:rPr lang="sr-Latn-CS" sz="2000" smtClean="0"/>
              <a:t>bolnog područja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smtClean="0"/>
              <a:t>Primena </a:t>
            </a:r>
            <a:r>
              <a:rPr lang="sr-Latn-CS" sz="2000" b="1" smtClean="0"/>
              <a:t>nesteroidnih antiinflamatornih lekova</a:t>
            </a:r>
          </a:p>
          <a:p>
            <a:pPr eaLnBrk="1" hangingPunct="1">
              <a:lnSpc>
                <a:spcPct val="80000"/>
              </a:lnSpc>
            </a:pPr>
            <a:endParaRPr lang="sr-Latn-CS" sz="2000" b="1" smtClean="0"/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Vežbe istezanja </a:t>
            </a:r>
            <a:r>
              <a:rPr lang="sr-Latn-CS" sz="2000" smtClean="0"/>
              <a:t>zahvaćene grupe mišića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Fizikalni postupci: </a:t>
            </a:r>
            <a:r>
              <a:rPr lang="sr-Latn-CS" sz="2000" smtClean="0"/>
              <a:t>elektrostimulacija, dubinsko zagrevanje, ultrazvuk itd.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Delovanje na predisponirajuće faktore </a:t>
            </a:r>
            <a:r>
              <a:rPr lang="sr-Latn-CS" sz="2000" smtClean="0"/>
              <a:t>( greške u treningu, neadekvatna sportska obuća, tvrda podloga itd).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b="1" smtClean="0"/>
              <a:t>Hirurško lečenje </a:t>
            </a:r>
            <a:r>
              <a:rPr lang="sr-Latn-CS" sz="2000" smtClean="0"/>
              <a:t>je poslednji čin lečenja (odstranjuje se bolesno tkivo, ožiljasto tkivo, degenerativno tkivo, kalcifikati, hronično promenjene sluzne kese itd).</a:t>
            </a:r>
          </a:p>
          <a:p>
            <a:pPr eaLnBrk="1" hangingPunct="1">
              <a:lnSpc>
                <a:spcPct val="80000"/>
              </a:lnSpc>
            </a:pPr>
            <a:endParaRPr lang="es-E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sz="4000" b="1" smtClean="0">
                <a:solidFill>
                  <a:srgbClr val="A50021"/>
                </a:solidFill>
              </a:rPr>
              <a:t>Najčešće posledice sindroma prenaprezanja u sportu</a:t>
            </a:r>
            <a:endParaRPr lang="es-ES" sz="4000" b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b="1" smtClean="0">
                <a:solidFill>
                  <a:srgbClr val="A50021"/>
                </a:solidFill>
              </a:rPr>
              <a:t>BOL U PREPONAMA</a:t>
            </a:r>
            <a:endParaRPr lang="es-ES" sz="4000" b="1" smtClean="0">
              <a:solidFill>
                <a:srgbClr val="A5002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Patoanatomske promene - </a:t>
            </a:r>
            <a:r>
              <a:rPr lang="sr-Latn-CS" sz="2000" smtClean="0"/>
              <a:t> lokalizovane na preponskoj simfizi, pripoju m. iliopsoasa i na koštanim strukturama pubisa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Klinička slika -  </a:t>
            </a:r>
            <a:r>
              <a:rPr lang="sr-Latn-CS" sz="2000" smtClean="0"/>
              <a:t>bol u preponi, ponekad praćen funkcionalnom nemoći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Dijagnoza -</a:t>
            </a:r>
            <a:r>
              <a:rPr lang="sr-Latn-CS" sz="2000" smtClean="0"/>
              <a:t> klinički pregled, UZ pregled, radiološki nalaz, MRI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Najčešće se javlja kod </a:t>
            </a:r>
            <a:r>
              <a:rPr lang="sr-Latn-CS" sz="2000" smtClean="0"/>
              <a:t>fudbalera, atletičara, dizača tegova</a:t>
            </a:r>
            <a:endParaRPr lang="es-ES" sz="2000" smtClean="0"/>
          </a:p>
        </p:txBody>
      </p:sp>
      <p:pic>
        <p:nvPicPr>
          <p:cNvPr id="17412" name="Picture 6" descr="6732322533_8d3d78d04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4038600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z="3600" b="1" smtClean="0">
                <a:solidFill>
                  <a:srgbClr val="A50021"/>
                </a:solidFill>
              </a:rPr>
              <a:t>ENTEZITI PRIPOJA EKSTENZORNE MUSKULATURE  KOLENA</a:t>
            </a:r>
            <a:endParaRPr lang="es-ES" sz="3600" b="1" smtClean="0">
              <a:solidFill>
                <a:srgbClr val="A5002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89113"/>
            <a:ext cx="4038600" cy="5068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1800" smtClean="0"/>
              <a:t>Bolni sindrom poznat pod imenom </a:t>
            </a:r>
            <a:r>
              <a:rPr lang="sr-Latn-CS" sz="1800" b="1" smtClean="0">
                <a:solidFill>
                  <a:srgbClr val="A50021"/>
                </a:solidFill>
              </a:rPr>
              <a:t>“skakačko koleno”</a:t>
            </a:r>
            <a:r>
              <a:rPr lang="sr-Latn-CS" sz="1800" b="1" smtClean="0"/>
              <a:t> </a:t>
            </a:r>
            <a:r>
              <a:rPr lang="sr-Latn-CS" sz="1800" smtClean="0"/>
              <a:t>(patelarni tendinitis sa entezitisom na gornjem i donjem delu čašice usled čestih prekomernih naprezanja ekstenzora kolena)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Klinička slika - </a:t>
            </a:r>
            <a:r>
              <a:rPr lang="sr-Latn-CS" sz="1800" smtClean="0"/>
              <a:t>bol u visini baze i vrha čašice, ponekad otok sa čujnim krepitacijama prilikom pokreta u zglobu kolena</a:t>
            </a:r>
            <a:r>
              <a:rPr lang="en-US" sz="1800" smtClean="0"/>
              <a:t> </a:t>
            </a:r>
            <a:endParaRPr lang="sr-Latn-C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Komplikacije - </a:t>
            </a:r>
            <a:r>
              <a:rPr lang="sr-Latn-CS" sz="1800" smtClean="0"/>
              <a:t>ruptura tetive m. quadriceps femoris, odnosno lig. patellae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b="1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Najčešće se javlja kod: </a:t>
            </a:r>
            <a:r>
              <a:rPr lang="sr-Latn-CS" sz="1800" smtClean="0"/>
              <a:t>skakača, košarkaša, odbojkaša i trkača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endParaRPr lang="es-ES" sz="1800" smtClean="0"/>
          </a:p>
        </p:txBody>
      </p:sp>
      <p:pic>
        <p:nvPicPr>
          <p:cNvPr id="18436" name="Picture 3" descr="knee_popcyst_anatomy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060575"/>
            <a:ext cx="3468687" cy="3740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4000" b="1" dirty="0" smtClean="0">
                <a:solidFill>
                  <a:srgbClr val="A50021"/>
                </a:solidFill>
              </a:rPr>
              <a:t>HONDROMALACIJA PATELE</a:t>
            </a:r>
            <a:endParaRPr lang="es-ES" sz="4000" b="1" dirty="0" smtClean="0">
              <a:solidFill>
                <a:srgbClr val="A5002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268413"/>
            <a:ext cx="4316412" cy="5068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Promene na patelarnoj kristi i zglobnoj površini patele </a:t>
            </a:r>
            <a:r>
              <a:rPr lang="sr-Latn-CS" sz="1800" smtClean="0"/>
              <a:t>(</a:t>
            </a:r>
            <a:r>
              <a:rPr lang="sr-Latn-CS" sz="1800" i="1" smtClean="0"/>
              <a:t>degeneracija hrskavice</a:t>
            </a:r>
            <a:r>
              <a:rPr lang="sr-Latn-CS" sz="1800" smtClean="0"/>
              <a:t>) usled opterećenja i traumatske promene mehanike zgloba najčešće prrouzrokovane labavošću zglobnih ligamenata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Klinička slika - </a:t>
            </a:r>
            <a:r>
              <a:rPr lang="sr-Latn-CS" sz="1800" smtClean="0"/>
              <a:t>bolovi u patelo -femoralnom zglobu (dugo sedenje, savijanje u kolenima, pri hodu uz stepenice i niz stepenice, čučanje itd)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Dijagnoza</a:t>
            </a:r>
            <a:r>
              <a:rPr lang="sr-Latn-CS" sz="1800" smtClean="0"/>
              <a:t> - anamneza, kliničko ispitivanje, RTG slika kolena i artroskopija.</a:t>
            </a:r>
            <a:r>
              <a:rPr lang="en-US" sz="1800" smtClean="0"/>
              <a:t> </a:t>
            </a:r>
            <a:endParaRPr lang="sr-Latn-C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Najčešće se javlja kod: </a:t>
            </a:r>
            <a:r>
              <a:rPr lang="sr-Latn-CS" sz="1800" smtClean="0"/>
              <a:t>dizača tegova, skijaša, fudbalera, košarkaša, gimnastičara itd.</a:t>
            </a:r>
            <a:endParaRPr lang="sr-Latn-CS" sz="1800" b="1" smtClean="0"/>
          </a:p>
          <a:p>
            <a:pPr eaLnBrk="1" hangingPunct="1">
              <a:lnSpc>
                <a:spcPct val="80000"/>
              </a:lnSpc>
            </a:pPr>
            <a:endParaRPr lang="es-ES" sz="1800" smtClean="0"/>
          </a:p>
        </p:txBody>
      </p:sp>
      <p:pic>
        <p:nvPicPr>
          <p:cNvPr id="19460" name="Picture 7" descr="imagesCA6QLBY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341438"/>
            <a:ext cx="2592388" cy="2592387"/>
          </a:xfrm>
          <a:noFill/>
        </p:spPr>
      </p:pic>
      <p:pic>
        <p:nvPicPr>
          <p:cNvPr id="19461" name="Picture 8" descr="chond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4149725"/>
            <a:ext cx="3095625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4000" b="1" dirty="0" smtClean="0">
                <a:solidFill>
                  <a:srgbClr val="A50021"/>
                </a:solidFill>
              </a:rPr>
              <a:t>POPLITEALNI TENDINITIS </a:t>
            </a:r>
            <a:br>
              <a:rPr lang="sr-Latn-CS" sz="4000" b="1" dirty="0" smtClean="0">
                <a:solidFill>
                  <a:srgbClr val="A50021"/>
                </a:solidFill>
              </a:rPr>
            </a:br>
            <a:r>
              <a:rPr lang="sr-Latn-CS" sz="4000" b="1" dirty="0" smtClean="0">
                <a:solidFill>
                  <a:srgbClr val="A50021"/>
                </a:solidFill>
              </a:rPr>
              <a:t>(sindrom m. popliteus - a)</a:t>
            </a:r>
            <a:r>
              <a:rPr lang="en-US" sz="4000" dirty="0" smtClean="0"/>
              <a:t> </a:t>
            </a:r>
            <a:endParaRPr lang="es-ES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Bolna osetljivost u predelu posterolateralnog ugla kolena</a:t>
            </a:r>
            <a:r>
              <a:rPr lang="sr-Latn-CS" sz="1800" smtClean="0"/>
              <a:t> usled prenaprezanja zgloba kolena sa stopalom u everziji, naročito pri trčanju nizbrdo ili hodu niz veliki nagib.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800" smtClean="0"/>
              <a:t>Tetiva popliteusa se koristi kao „kočnica“ koja sprečava klizanje femura napred preko tibijalnog platoa.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Klinički pregled - </a:t>
            </a:r>
            <a:r>
              <a:rPr lang="sr-Latn-CS" sz="1800" smtClean="0"/>
              <a:t>osetljivost u predelu tetive ili trbuha m.popliteus - a dužinom njegovog pružanja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Najčešće se javlja kod: </a:t>
            </a:r>
            <a:r>
              <a:rPr lang="sr-Latn-CS" sz="1800" smtClean="0"/>
              <a:t>atletičara, planinara </a:t>
            </a:r>
            <a:endParaRPr lang="sr-Latn-CS" sz="1800" b="1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s-ES" sz="140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773238"/>
            <a:ext cx="5508625" cy="4749800"/>
          </a:xfrm>
          <a:noFill/>
        </p:spPr>
      </p:pic>
      <p:pic>
        <p:nvPicPr>
          <p:cNvPr id="20485" name="Picture 3" descr="pop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648450" y="2420938"/>
            <a:ext cx="18319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Nekada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spoljne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deluju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naše</a:t>
            </a:r>
            <a:r>
              <a:rPr lang="en-US" dirty="0" smtClean="0"/>
              <a:t> </a:t>
            </a:r>
            <a:r>
              <a:rPr lang="en-US" dirty="0" err="1" smtClean="0"/>
              <a:t>telo</a:t>
            </a:r>
            <a:r>
              <a:rPr lang="en-US" dirty="0" smtClean="0"/>
              <a:t> </a:t>
            </a:r>
            <a:r>
              <a:rPr lang="en-US" dirty="0" err="1" smtClean="0"/>
              <a:t>takve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nemoćni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uraditi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sprečili</a:t>
            </a:r>
            <a:r>
              <a:rPr lang="en-US" dirty="0" smtClean="0"/>
              <a:t> </a:t>
            </a:r>
            <a:r>
              <a:rPr lang="en-US" dirty="0" err="1" smtClean="0"/>
              <a:t>sportsku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(to je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izraženo</a:t>
            </a:r>
            <a:r>
              <a:rPr lang="en-US" dirty="0" smtClean="0"/>
              <a:t> u </a:t>
            </a:r>
            <a:r>
              <a:rPr lang="en-US" dirty="0" err="1" smtClean="0"/>
              <a:t>kontaktnim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), </a:t>
            </a:r>
            <a:r>
              <a:rPr lang="en-US" dirty="0" err="1" smtClean="0"/>
              <a:t>ali</a:t>
            </a:r>
            <a:r>
              <a:rPr lang="en-US" dirty="0" smtClean="0"/>
              <a:t> u </a:t>
            </a:r>
            <a:r>
              <a:rPr lang="en-US" dirty="0" err="1" smtClean="0"/>
              <a:t>većini</a:t>
            </a:r>
            <a:r>
              <a:rPr lang="en-US" dirty="0" smtClean="0"/>
              <a:t> </a:t>
            </a:r>
            <a:r>
              <a:rPr lang="en-US" dirty="0" err="1" smtClean="0"/>
              <a:t>slučajeva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odgovorni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povredu</a:t>
            </a:r>
            <a:r>
              <a:rPr lang="en-US" dirty="0" smtClean="0"/>
              <a:t>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u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ulazimo</a:t>
            </a:r>
            <a:r>
              <a:rPr lang="en-US" dirty="0" smtClean="0"/>
              <a:t> </a:t>
            </a:r>
            <a:r>
              <a:rPr lang="en-US" dirty="0" err="1" smtClean="0"/>
              <a:t>nedovoljno</a:t>
            </a:r>
            <a:r>
              <a:rPr lang="en-US" dirty="0" smtClean="0"/>
              <a:t> </a:t>
            </a:r>
            <a:r>
              <a:rPr lang="en-US" dirty="0" err="1" smtClean="0"/>
              <a:t>pripremljeni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2800" b="1" dirty="0" smtClean="0">
                <a:solidFill>
                  <a:srgbClr val="A50021"/>
                </a:solidFill>
              </a:rPr>
              <a:t>TENISKI LAKAT (epicondylitis humeri lateralis), KOPLJAŠKI, GOLFERSKI LAKAT (epicondylitis humeri medialis)</a:t>
            </a:r>
            <a:endParaRPr lang="es-ES" sz="2800" b="1" dirty="0" smtClean="0">
              <a:solidFill>
                <a:srgbClr val="A5002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1800" b="1" u="sng" smtClean="0"/>
              <a:t>TENISKI LAKAT</a:t>
            </a:r>
            <a:r>
              <a:rPr lang="sr-Latn-CS" sz="18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/>
              <a:t>      klinička slika: </a:t>
            </a:r>
            <a:r>
              <a:rPr lang="sr-Latn-CS" sz="1800" smtClean="0"/>
              <a:t>bol i osetljivost na lateralnoj strani lakta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Najčešće se javlja kod: </a:t>
            </a:r>
            <a:r>
              <a:rPr lang="sr-Latn-CS" sz="1800" smtClean="0"/>
              <a:t>tenisera, košarkaša, odbojkaša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u="sng" smtClean="0"/>
              <a:t>KOPLJAŠKI, GOLFERSKI  LAKAT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/>
              <a:t>      klinička slika: </a:t>
            </a:r>
            <a:r>
              <a:rPr lang="sr-Latn-CS" sz="1800" smtClean="0"/>
              <a:t>osetljivost u predelu unutrašnje strane zgloba lakta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Najčešće se javlja kod: </a:t>
            </a:r>
            <a:r>
              <a:rPr lang="sr-Latn-CS" sz="1800" smtClean="0"/>
              <a:t>bacača koplja i kod igrača – bacača u bejzbolu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b="1" smtClean="0"/>
          </a:p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Patoanatomske promene kod epikondilitisa - </a:t>
            </a:r>
            <a:r>
              <a:rPr lang="sr-Latn-CS" sz="1800" smtClean="0"/>
              <a:t>na pripoju fleksora ispod medijalnog epikondila i pripojima ekstenzora na lateralnom epikondilu: zadebljanje periosta, metaplazije pripoja mišićnih vlakana i fibroze, pa čak i kalcificiranje tkiva.</a:t>
            </a:r>
            <a:r>
              <a:rPr lang="en-US" sz="1400" smtClean="0"/>
              <a:t> </a:t>
            </a:r>
            <a:endParaRPr lang="sr-Latn-CS" sz="1200" smtClean="0"/>
          </a:p>
          <a:p>
            <a:pPr eaLnBrk="1" hangingPunct="1">
              <a:lnSpc>
                <a:spcPct val="80000"/>
              </a:lnSpc>
            </a:pPr>
            <a:endParaRPr lang="es-ES" sz="1400" smtClean="0"/>
          </a:p>
        </p:txBody>
      </p:sp>
      <p:pic>
        <p:nvPicPr>
          <p:cNvPr id="21508" name="Picture 2" descr="Epicondylo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36838"/>
            <a:ext cx="4038600" cy="330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3600" b="1" smtClean="0">
                <a:solidFill>
                  <a:srgbClr val="A50021"/>
                </a:solidFill>
              </a:rPr>
              <a:t>TENDINITIS M. SUPRASPINATUS - A, BICIPITALNI TENDINITIS</a:t>
            </a:r>
            <a:endParaRPr lang="es-ES" sz="3600" b="1" smtClean="0">
              <a:solidFill>
                <a:srgbClr val="A50021"/>
              </a:solidFill>
            </a:endParaRPr>
          </a:p>
        </p:txBody>
      </p:sp>
      <p:pic>
        <p:nvPicPr>
          <p:cNvPr id="22531" name="Picture 2" descr="long-head-biceps-brachii-tendinitis-tendon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349500"/>
            <a:ext cx="2892425" cy="4265613"/>
          </a:xfrm>
          <a:noFill/>
        </p:spPr>
      </p:pic>
      <p:pic>
        <p:nvPicPr>
          <p:cNvPr id="22532" name="Picture 2" descr="FinalPi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3141663"/>
            <a:ext cx="4038600" cy="2198687"/>
          </a:xfrm>
          <a:noFill/>
        </p:spPr>
      </p:pic>
      <p:sp>
        <p:nvSpPr>
          <p:cNvPr id="225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604250" cy="4924425"/>
          </a:xfrm>
        </p:spPr>
        <p:txBody>
          <a:bodyPr/>
          <a:lstStyle/>
          <a:p>
            <a:pPr algn="ctr" eaLnBrk="1" hangingPunct="1"/>
            <a:r>
              <a:rPr lang="sr-Latn-CS" sz="2800" smtClean="0"/>
              <a:t>Oboljenja ramena usled prenaprezanja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A50021"/>
                </a:solidFill>
              </a:rPr>
              <a:t>SPORTSKO RAME</a:t>
            </a:r>
            <a:endParaRPr lang="es-ES" b="1" smtClean="0">
              <a:solidFill>
                <a:srgbClr val="A5002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Patoanatomske promene - </a:t>
            </a:r>
            <a:r>
              <a:rPr lang="sr-Latn-CS" sz="2000" smtClean="0"/>
              <a:t>rascep kapsule, ruptura tetiva ili tendinitis bicepsa i tricepsa; najčešće nastaje kada je humerus u abdukciji od oko 90°, hiperekstenziji i spoljašnjoj rotaciji, sa napetim prednjim zidom kapsule i bicepsom i tricepsom u kontrakciji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</a:t>
            </a: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Klinička slika -  </a:t>
            </a:r>
            <a:r>
              <a:rPr lang="sr-Latn-CS" sz="2000" smtClean="0"/>
              <a:t>bol u ramenu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 smtClean="0"/>
          </a:p>
          <a:p>
            <a:pPr eaLnBrk="1" hangingPunct="1">
              <a:lnSpc>
                <a:spcPct val="80000"/>
              </a:lnSpc>
            </a:pPr>
            <a:r>
              <a:rPr lang="sr-Latn-CS" sz="2000" b="1" smtClean="0"/>
              <a:t>Najčešće se javlja kod: </a:t>
            </a:r>
            <a:r>
              <a:rPr lang="sr-Latn-CS" sz="2000" smtClean="0"/>
              <a:t>rukometaša, odbojkaša, bacača koplja, tenisera, plivača, vaterpolista, bacača u bejzbolu, gimnastičara itd.</a:t>
            </a:r>
            <a:endParaRPr lang="sr-Latn-CS" sz="2000" b="1" smtClean="0"/>
          </a:p>
          <a:p>
            <a:pPr eaLnBrk="1" hangingPunct="1">
              <a:lnSpc>
                <a:spcPct val="80000"/>
              </a:lnSpc>
            </a:pPr>
            <a:endParaRPr lang="es-ES" sz="2000" smtClean="0"/>
          </a:p>
        </p:txBody>
      </p:sp>
      <p:pic>
        <p:nvPicPr>
          <p:cNvPr id="23556" name="Picture 5" descr="shoul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276475"/>
            <a:ext cx="4038600" cy="3217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>
                <a:solidFill>
                  <a:srgbClr val="A50021"/>
                </a:solidFill>
              </a:rPr>
              <a:t>ENTEZOPATIJE (ENTEZITISI)</a:t>
            </a:r>
            <a:r>
              <a:rPr lang="sr-Latn-CS" smtClean="0"/>
              <a:t> </a:t>
            </a:r>
            <a:endParaRPr lang="es-E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800" smtClean="0"/>
              <a:t>О</a:t>
            </a:r>
            <a:r>
              <a:rPr lang="sr-Latn-CS" sz="2800" smtClean="0"/>
              <a:t>štećenja pripoja tetiva za kost kao posledica mehaničkog prenaprezanja</a:t>
            </a:r>
            <a:r>
              <a:rPr lang="en-US" sz="2800" smtClean="0"/>
              <a:t> </a:t>
            </a:r>
            <a:r>
              <a:rPr lang="sr-Latn-CS" sz="2800" smtClean="0"/>
              <a:t>tetiva i insercije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800" smtClean="0"/>
          </a:p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Etiopatogeneza entenzitisa – </a:t>
            </a:r>
            <a:r>
              <a:rPr lang="sr-Latn-CS" sz="2800" smtClean="0"/>
              <a:t>dugotrajne kontrakcije u fazama, odnosno superkontrakcije ili često ponavljanje brzih kontrakcija manjeg intenziteta ili snažnog intenziteta dovode do razvoja sindroma prenaprezanja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800" smtClean="0"/>
          </a:p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Klinička slika</a:t>
            </a:r>
            <a:r>
              <a:rPr lang="sr-Cyrl-CS" sz="2800" b="1" smtClean="0"/>
              <a:t> -</a:t>
            </a:r>
            <a:r>
              <a:rPr lang="sr-Latn-CS" sz="2800" smtClean="0"/>
              <a:t> tipični bolovi na istezanje na mestu insercije, a kasnije i duž mišića</a:t>
            </a:r>
            <a:endParaRPr lang="sr-Latn-CS" sz="2800" b="1" smtClean="0"/>
          </a:p>
          <a:p>
            <a:pPr eaLnBrk="1" hangingPunct="1">
              <a:lnSpc>
                <a:spcPct val="80000"/>
              </a:lnSpc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4000" b="1" smtClean="0">
                <a:solidFill>
                  <a:srgbClr val="A50021"/>
                </a:solidFill>
              </a:rPr>
              <a:t>PRIKAZ INFLAMATORNOG ENTEZITISA</a:t>
            </a:r>
            <a:endParaRPr lang="es-ES" sz="4000" b="1" smtClean="0">
              <a:solidFill>
                <a:srgbClr val="A50021"/>
              </a:solidFill>
            </a:endParaRPr>
          </a:p>
        </p:txBody>
      </p:sp>
      <p:pic>
        <p:nvPicPr>
          <p:cNvPr id="25603" name="Picture 2" descr="slide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060575"/>
            <a:ext cx="5113338" cy="384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>
                <a:solidFill>
                  <a:srgbClr val="A50021"/>
                </a:solidFill>
              </a:rPr>
              <a:t>NAJČEŠĆI ENTEZITISI</a:t>
            </a:r>
            <a:endParaRPr lang="es-ES" b="1" smtClean="0">
              <a:solidFill>
                <a:srgbClr val="A5002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Enthesitis aduktora natkolenice i fleksora potkolenice</a:t>
            </a:r>
            <a:r>
              <a:rPr lang="sr-Latn-CS" sz="2800" smtClean="0"/>
              <a:t> kod fudbalera, atletičara, sprintera, skijaša, itd.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800" smtClean="0"/>
          </a:p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Epicondilitis lateralis et medialis</a:t>
            </a:r>
            <a:r>
              <a:rPr lang="sr-Latn-CS" sz="2800" smtClean="0"/>
              <a:t> kod tenisera i bacača koplja i kugle</a:t>
            </a:r>
            <a:r>
              <a:rPr lang="sr-Cyrl-CS" sz="2800" smtClean="0"/>
              <a:t>, </a:t>
            </a:r>
            <a:r>
              <a:rPr lang="sr-Latn-CS" sz="2800" smtClean="0"/>
              <a:t>golf igrača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800" smtClean="0"/>
          </a:p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Enthesitis završnog pripoja m.quadricepsa</a:t>
            </a:r>
            <a:r>
              <a:rPr lang="sr-Latn-CS" sz="2800" smtClean="0"/>
              <a:t> kod skakača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800" smtClean="0"/>
          </a:p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Enthesitis Ahilove tetive</a:t>
            </a:r>
            <a:r>
              <a:rPr lang="sr-Latn-CS" sz="2800" smtClean="0"/>
              <a:t> kod trkača, fudbalera i drugih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b="1" smtClean="0">
                <a:solidFill>
                  <a:srgbClr val="A50021"/>
                </a:solidFill>
              </a:rPr>
              <a:t>NAJČEŠĆI OBLICI TENDINITISA</a:t>
            </a:r>
            <a:endParaRPr lang="es-ES" sz="4000" b="1" smtClean="0">
              <a:solidFill>
                <a:srgbClr val="A5002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3238"/>
            <a:ext cx="8229600" cy="4525962"/>
          </a:xfrm>
        </p:spPr>
        <p:txBody>
          <a:bodyPr/>
          <a:lstStyle/>
          <a:p>
            <a:pPr eaLnBrk="1" hangingPunct="1"/>
            <a:r>
              <a:rPr lang="es-UY" smtClean="0"/>
              <a:t>Text</a:t>
            </a:r>
            <a:endParaRPr lang="es-ES" smtClean="0"/>
          </a:p>
        </p:txBody>
      </p:sp>
      <p:pic>
        <p:nvPicPr>
          <p:cNvPr id="27652" name="Picture 2" descr="adductor-tendin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5188" y="1600200"/>
            <a:ext cx="3221037" cy="4525963"/>
          </a:xfrm>
          <a:noFill/>
        </p:spPr>
      </p:pic>
      <p:pic>
        <p:nvPicPr>
          <p:cNvPr id="27653" name="Picture 3" descr="knee-tendonit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1484313"/>
            <a:ext cx="2278063" cy="2544762"/>
          </a:xfrm>
          <a:noFill/>
        </p:spPr>
      </p:pic>
      <p:pic>
        <p:nvPicPr>
          <p:cNvPr id="27654" name="Picture 4" descr="AchillesTendonit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4149725"/>
            <a:ext cx="2735263" cy="2559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000" b="1" smtClean="0">
                <a:solidFill>
                  <a:srgbClr val="A50021"/>
                </a:solidFill>
              </a:rPr>
              <a:t>POVREDE SLUZNIH KESA</a:t>
            </a:r>
            <a:endParaRPr lang="es-ES" sz="4000" b="1" smtClean="0">
              <a:solidFill>
                <a:srgbClr val="A5002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1800" b="1" smtClean="0"/>
              <a:t>Uzrok - </a:t>
            </a:r>
            <a:r>
              <a:rPr lang="sr-Latn-CS" sz="1800" smtClean="0"/>
              <a:t>direktni udarci u burzu, trenje ili neka hronična iritacija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smtClean="0"/>
          </a:p>
          <a:p>
            <a:pPr eaLnBrk="1" hangingPunct="1">
              <a:lnSpc>
                <a:spcPct val="80000"/>
              </a:lnSpc>
            </a:pPr>
            <a:r>
              <a:rPr lang="sr-Latn-CS" sz="1800" smtClean="0"/>
              <a:t>Povrede se najčešće dešavaju na sluznim kesama:</a:t>
            </a:r>
            <a:r>
              <a:rPr lang="sr-Latn-CS" sz="18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/>
              <a:t>       ramena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        (bacački sportovi, plivanje, pad na ruku),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/>
              <a:t>           olekranona ulne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        (lakat golmana zbog čestih padova).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/>
              <a:t>             kukova</a:t>
            </a:r>
            <a:r>
              <a:rPr lang="sr-Latn-CS" sz="1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smtClean="0"/>
              <a:t>      (trkači, jahači, biciklisti),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smtClean="0"/>
              <a:t>              kolena (</a:t>
            </a:r>
            <a:r>
              <a:rPr lang="sr-Latn-CS" sz="1800" smtClean="0"/>
              <a:t>kod domaćica, čistačica, baštovana, parketara, rudara, časnih sestara, ali i rvača grčko – rimskim stilom, košarkaša, igrača američkog fudbala)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800" smtClean="0"/>
          </a:p>
        </p:txBody>
      </p:sp>
      <p:pic>
        <p:nvPicPr>
          <p:cNvPr id="28676" name="Picture 9" descr="Bursit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00213"/>
            <a:ext cx="2940050" cy="2185987"/>
          </a:xfrm>
          <a:noFill/>
        </p:spPr>
      </p:pic>
      <p:pic>
        <p:nvPicPr>
          <p:cNvPr id="28677" name="Picture 10" descr="Bursiti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4221163"/>
            <a:ext cx="2447925" cy="244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sz="3600" b="1" smtClean="0">
                <a:solidFill>
                  <a:srgbClr val="A50021"/>
                </a:solidFill>
              </a:rPr>
              <a:t>PROCENA TAKMIČARSKIH SPOSOBNOSTI KOD SINDROMA PRENAPREZANJA</a:t>
            </a:r>
            <a:endParaRPr lang="es-ES" sz="3600" b="1" smtClean="0">
              <a:solidFill>
                <a:srgbClr val="A5002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r-Latn-CS" sz="2800" b="1" smtClean="0"/>
              <a:t>U početnom stadijumu </a:t>
            </a:r>
            <a:r>
              <a:rPr lang="sr-Latn-CS" sz="2800" smtClean="0"/>
              <a:t>ne treba prekidati sportske aktivnosti, već samo smanjiti intenzitet treninga i to u prvom redu aktivnosti koje uzrokuju bol.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800" smtClean="0"/>
          </a:p>
          <a:p>
            <a:pPr eaLnBrk="1" hangingPunct="1">
              <a:lnSpc>
                <a:spcPct val="90000"/>
              </a:lnSpc>
            </a:pPr>
            <a:r>
              <a:rPr lang="sr-Latn-CS" sz="2800" b="1" smtClean="0"/>
              <a:t>U uznapredovalom stadijumu </a:t>
            </a:r>
            <a:r>
              <a:rPr lang="sr-Latn-CS" sz="2800" smtClean="0"/>
              <a:t>potreban je potpun prekid sportskih aktivnosti u trajanju 3 - 4 nedelje, a za to vreme, uz primenu odgovarajuće terapije treba održavati funkcionalne sposobnosti sportista alternativnim treningom, npr. plivanjem ili voženjem bicikla.</a:t>
            </a:r>
            <a:endParaRPr lang="sr-Latn-CS" sz="2800" b="1" smtClean="0"/>
          </a:p>
          <a:p>
            <a:pPr eaLnBrk="1" hangingPunct="1"/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rgbClr val="A50021"/>
                </a:solidFill>
              </a:rPr>
              <a:t>REZIME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dirty="0" smtClean="0"/>
              <a:t>1)   Poznavanje funkcije lokomotornog aparata u uslovima fizičkog napora je od velikog značaja za razumevanje nastanka oboljenja i povreda sportista.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dirty="0" smtClean="0"/>
              <a:t>2)   Sindrom prenaprezanja lokomotornog aparata u takmičarskom sportu zauzima centralno mesto u oblasti patologije sporta.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dirty="0" smtClean="0"/>
              <a:t>3)   Najčešće posledice sindroma pranprezanja u sportu su: bol u preponama, skakačko koleno, teniski lakat, kopljaški lakat, sportsko rame i oboljenje tetiva (entenzopatije).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dirty="0" smtClean="0"/>
              <a:t>4)   Prevencija nastajanja ovih sindroma je od izuzetnog značaja za sportiste i sastoji se u ispravnoj tehnici sportskih aktivnosti koje treba da budu sprovođene u odgovarajućim uslovima i adekvatnoj opremi, doziranim kondicionim treninzima, zagrevanju mišića i tetiva pre treninga i takmičenja u trajanju od 20 do 30 minuta, a od velikog značaja je i primena istezanja (strečinga) kako pre tako i posle fizičkog napora.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1800" b="1" dirty="0" smtClean="0"/>
              <a:t>5)   Lečenje sindroma prenaprezanja lokomotornog sistema je obično konzervativno (mirovanje, analgetici), zatim rehabilitacija, a u izuzetnim slučajevima se primenjuje i hirurško lečenje.</a:t>
            </a:r>
            <a:endParaRPr lang="es-E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1.</a:t>
            </a:r>
            <a:r>
              <a:rPr lang="vi-VN" dirty="0" smtClean="0"/>
              <a:t>Kada kažem nedovoljno spremni za sportsku aktivnost prvenstveno mislim na </a:t>
            </a:r>
            <a:r>
              <a:rPr lang="vi-VN" b="1" dirty="0" smtClean="0"/>
              <a:t>adekvatno zagrevanje pre same aktivnosti.</a:t>
            </a:r>
            <a:r>
              <a:rPr lang="vi-VN" dirty="0" smtClean="0"/>
              <a:t> </a:t>
            </a:r>
            <a:r>
              <a:rPr lang="sr-Latn-RS" dirty="0" smtClean="0"/>
              <a:t>T</a:t>
            </a:r>
            <a:r>
              <a:rPr lang="vi-VN" dirty="0" smtClean="0"/>
              <a:t>oliko puta viđam</a:t>
            </a:r>
            <a:r>
              <a:rPr lang="sr-Latn-RS" dirty="0" smtClean="0"/>
              <a:t>o da</a:t>
            </a:r>
            <a:r>
              <a:rPr lang="vi-VN" dirty="0" smtClean="0"/>
              <a:t> ljud</a:t>
            </a:r>
            <a:r>
              <a:rPr lang="sr-Latn-RS" dirty="0" smtClean="0"/>
              <a:t>i</a:t>
            </a:r>
            <a:r>
              <a:rPr lang="vi-VN" dirty="0" smtClean="0"/>
              <a:t>  iz mirovanja kreću u punu aktivnost nezagrejan</a:t>
            </a:r>
            <a:r>
              <a:rPr lang="sr-Latn-RS" dirty="0" smtClean="0"/>
              <a:t>i</a:t>
            </a:r>
          </a:p>
          <a:p>
            <a:r>
              <a:rPr lang="vi-VN" dirty="0" smtClean="0"/>
              <a:t>. </a:t>
            </a:r>
            <a:r>
              <a:rPr lang="vi-VN" i="1" dirty="0" smtClean="0"/>
              <a:t>Lagano zagrevanje pre sportske aktivnosti povećava dotok krvi do mišića i povećava elastičnost mekotkivnih struktura. </a:t>
            </a:r>
            <a:endParaRPr lang="sr-Latn-RS" i="1" dirty="0" smtClean="0"/>
          </a:p>
          <a:p>
            <a:r>
              <a:rPr lang="vi-VN" b="1" i="1" dirty="0" smtClean="0"/>
              <a:t>Investicija 10 minuta vašeg vremena zagrevanja će vas u većini slučajeva spasiti minimum nedelju dana bolova!</a:t>
            </a:r>
            <a:endParaRPr lang="vi-V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38400"/>
            <a:ext cx="4346448" cy="3254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80704" y="6618724"/>
            <a:ext cx="179832" cy="1371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050">
                <a:solidFill>
                  <a:srgbClr val="3C3C3C"/>
                </a:solidFill>
                <a:latin typeface="Tahoma"/>
              </a:rPr>
              <a:t>41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85800"/>
            <a:ext cx="5363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HVALA NA </a:t>
            </a:r>
            <a:r>
              <a:rPr lang="sr-Latn-R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PAŽNJI!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 smtClean="0"/>
              <a:t>2.</a:t>
            </a:r>
            <a:r>
              <a:rPr lang="en-US" dirty="0" err="1" smtClean="0"/>
              <a:t>Drugo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se </a:t>
            </a:r>
            <a:r>
              <a:rPr lang="en-US" dirty="0" err="1" smtClean="0"/>
              <a:t>odnosi</a:t>
            </a:r>
            <a:r>
              <a:rPr lang="en-US" dirty="0" smtClean="0"/>
              <a:t> “</a:t>
            </a:r>
            <a:r>
              <a:rPr lang="en-US" dirty="0" err="1" smtClean="0"/>
              <a:t>nedovoljno</a:t>
            </a:r>
            <a:r>
              <a:rPr lang="en-US" dirty="0" smtClean="0"/>
              <a:t> </a:t>
            </a:r>
            <a:r>
              <a:rPr lang="en-US" dirty="0" err="1" smtClean="0"/>
              <a:t>spremni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”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greše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misle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njhovi</a:t>
            </a:r>
            <a:r>
              <a:rPr lang="en-US" dirty="0" smtClean="0"/>
              <a:t> </a:t>
            </a:r>
            <a:r>
              <a:rPr lang="en-US" b="1" dirty="0" err="1" smtClean="0"/>
              <a:t>mišići</a:t>
            </a:r>
            <a:r>
              <a:rPr lang="en-US" b="1" dirty="0" smtClean="0"/>
              <a:t> </a:t>
            </a:r>
            <a:r>
              <a:rPr lang="en-US" b="1" dirty="0" err="1" smtClean="0"/>
              <a:t>adekvatno</a:t>
            </a:r>
            <a:r>
              <a:rPr lang="en-US" b="1" dirty="0" smtClean="0"/>
              <a:t> </a:t>
            </a:r>
            <a:r>
              <a:rPr lang="en-US" b="1" dirty="0" err="1" smtClean="0"/>
              <a:t>kondicionirani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specifičan</a:t>
            </a:r>
            <a:r>
              <a:rPr lang="en-US" b="1" dirty="0" smtClean="0"/>
              <a:t> sport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trčite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u </a:t>
            </a:r>
            <a:r>
              <a:rPr lang="en-US" dirty="0" err="1" smtClean="0"/>
              <a:t>prethodnih</a:t>
            </a:r>
            <a:r>
              <a:rPr lang="en-US" dirty="0" smtClean="0"/>
              <a:t> </a:t>
            </a:r>
            <a:r>
              <a:rPr lang="en-US" dirty="0" err="1" smtClean="0"/>
              <a:t>mesec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, pa </a:t>
            </a:r>
            <a:r>
              <a:rPr lang="en-US" dirty="0" err="1" smtClean="0"/>
              <a:t>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</a:t>
            </a:r>
            <a:r>
              <a:rPr lang="en-US" dirty="0" err="1" smtClean="0"/>
              <a:t>tempa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odete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fudbal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je </a:t>
            </a:r>
            <a:r>
              <a:rPr lang="en-US" dirty="0" err="1" smtClean="0"/>
              <a:t>šansa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povredite</a:t>
            </a:r>
            <a:r>
              <a:rPr lang="en-US" dirty="0" smtClean="0"/>
              <a:t>. </a:t>
            </a:r>
            <a:r>
              <a:rPr lang="en-US" dirty="0" err="1" smtClean="0"/>
              <a:t>Svaki</a:t>
            </a:r>
            <a:r>
              <a:rPr lang="en-US" dirty="0" smtClean="0"/>
              <a:t> sport </a:t>
            </a:r>
            <a:r>
              <a:rPr lang="en-US" dirty="0" err="1" smtClean="0"/>
              <a:t>stavlja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specifične</a:t>
            </a:r>
            <a:r>
              <a:rPr lang="en-US" dirty="0" smtClean="0"/>
              <a:t> </a:t>
            </a:r>
            <a:r>
              <a:rPr lang="en-US" dirty="0" err="1" smtClean="0"/>
              <a:t>zahteve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mišićno-ligamentarni</a:t>
            </a:r>
            <a:r>
              <a:rPr lang="en-US" dirty="0" smtClean="0"/>
              <a:t> </a:t>
            </a:r>
            <a:r>
              <a:rPr lang="en-US" dirty="0" err="1" smtClean="0"/>
              <a:t>aparat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pre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uletimo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teren</a:t>
            </a:r>
            <a:r>
              <a:rPr lang="en-US" dirty="0" smtClean="0"/>
              <a:t> </a:t>
            </a:r>
            <a:r>
              <a:rPr lang="en-US" dirty="0" err="1" smtClean="0"/>
              <a:t>puni</a:t>
            </a:r>
            <a:r>
              <a:rPr lang="en-US" dirty="0" smtClean="0"/>
              <a:t> </a:t>
            </a:r>
            <a:r>
              <a:rPr lang="en-US" dirty="0" err="1" smtClean="0"/>
              <a:t>elana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želje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pobedom</a:t>
            </a:r>
            <a:r>
              <a:rPr lang="en-US" dirty="0" smtClean="0"/>
              <a:t> </a:t>
            </a:r>
            <a:r>
              <a:rPr lang="en-US" dirty="0" err="1" smtClean="0"/>
              <a:t>valjalo</a:t>
            </a:r>
            <a:r>
              <a:rPr lang="en-US" dirty="0" smtClean="0"/>
              <a:t> bi </a:t>
            </a:r>
            <a:r>
              <a:rPr lang="en-US" dirty="0" err="1" smtClean="0"/>
              <a:t>pripremiti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stress </a:t>
            </a:r>
            <a:r>
              <a:rPr lang="en-US" dirty="0" err="1" smtClean="0"/>
              <a:t>kojem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izloženi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nastale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prekomerne</a:t>
            </a:r>
            <a:r>
              <a:rPr lang="en-US" dirty="0" smtClean="0"/>
              <a:t> </a:t>
            </a:r>
            <a:r>
              <a:rPr lang="en-US" dirty="0" err="1" smtClean="0"/>
              <a:t>upotrebe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česte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lako</a:t>
            </a:r>
            <a:r>
              <a:rPr lang="en-US" dirty="0" smtClean="0"/>
              <a:t> se </a:t>
            </a:r>
            <a:r>
              <a:rPr lang="en-US" dirty="0" err="1" smtClean="0"/>
              <a:t>sprečavaju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ćemo</a:t>
            </a:r>
            <a:r>
              <a:rPr lang="en-US" dirty="0" smtClean="0"/>
              <a:t> </a:t>
            </a:r>
            <a:r>
              <a:rPr lang="en-US" dirty="0" err="1" smtClean="0"/>
              <a:t>krenuti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 </a:t>
            </a:r>
            <a:r>
              <a:rPr lang="en-US" i="1" dirty="0" err="1" smtClean="0"/>
              <a:t>specifičnim</a:t>
            </a:r>
            <a:r>
              <a:rPr lang="en-US" i="1" dirty="0" smtClean="0"/>
              <a:t> </a:t>
            </a:r>
            <a:r>
              <a:rPr lang="en-US" i="1" dirty="0" err="1" smtClean="0"/>
              <a:t>kondicioniranjem</a:t>
            </a:r>
            <a:r>
              <a:rPr lang="en-US" i="1" dirty="0" smtClean="0"/>
              <a:t> </a:t>
            </a:r>
            <a:r>
              <a:rPr lang="en-US" i="1" dirty="0" err="1" smtClean="0"/>
              <a:t>mišićno-ligamentarnog</a:t>
            </a:r>
            <a:r>
              <a:rPr lang="en-US" i="1" dirty="0" smtClean="0"/>
              <a:t> </a:t>
            </a:r>
            <a:r>
              <a:rPr lang="en-US" i="1" dirty="0" err="1" smtClean="0"/>
              <a:t>aparata</a:t>
            </a:r>
            <a:r>
              <a:rPr lang="en-US" i="1" dirty="0" smtClean="0"/>
              <a:t> </a:t>
            </a:r>
            <a:r>
              <a:rPr lang="en-US" i="1" dirty="0" err="1" smtClean="0"/>
              <a:t>nekoliko</a:t>
            </a:r>
            <a:r>
              <a:rPr lang="en-US" i="1" dirty="0" smtClean="0"/>
              <a:t> </a:t>
            </a:r>
            <a:r>
              <a:rPr lang="en-US" i="1" dirty="0" err="1" smtClean="0"/>
              <a:t>nedelja</a:t>
            </a:r>
            <a:r>
              <a:rPr lang="en-US" i="1" dirty="0" smtClean="0"/>
              <a:t> pre same </a:t>
            </a:r>
            <a:r>
              <a:rPr lang="en-US" i="1" dirty="0" err="1" smtClean="0"/>
              <a:t>aktivnosti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trčanju</a:t>
            </a:r>
            <a:r>
              <a:rPr lang="en-US" dirty="0" smtClean="0"/>
              <a:t>, </a:t>
            </a:r>
            <a:r>
              <a:rPr lang="en-US" dirty="0" err="1" smtClean="0"/>
              <a:t>plivanju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timskim</a:t>
            </a:r>
            <a:r>
              <a:rPr lang="en-US" dirty="0" smtClean="0"/>
              <a:t> </a:t>
            </a:r>
            <a:r>
              <a:rPr lang="en-US" dirty="0" err="1" smtClean="0"/>
              <a:t>sportovima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3.</a:t>
            </a:r>
            <a:r>
              <a:rPr lang="vi-VN" dirty="0" smtClean="0"/>
              <a:t>Naučite da prepoznate kada su vam mišići umorni, jer </a:t>
            </a:r>
            <a:r>
              <a:rPr lang="vi-VN" b="1" dirty="0" smtClean="0"/>
              <a:t>mišićni umor</a:t>
            </a:r>
            <a:r>
              <a:rPr lang="vi-VN" dirty="0" smtClean="0"/>
              <a:t> povećava vreme potrebno da se zaštitne reakcije aktiviraju i samim tim se </a:t>
            </a:r>
            <a:r>
              <a:rPr lang="vi-VN" b="1" dirty="0" smtClean="0"/>
              <a:t>rizik od povrede povećava</a:t>
            </a:r>
            <a:r>
              <a:rPr lang="vi-VN" dirty="0" smtClean="0"/>
              <a:t>. Uvek možete da se malo odmorite i nastavite za 15 minuta, sutradan, ili sledeće nedelje, ako niste povređeni.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4.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osetite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kakav</a:t>
            </a:r>
            <a:r>
              <a:rPr lang="en-US" dirty="0" smtClean="0"/>
              <a:t> </a:t>
            </a:r>
            <a:r>
              <a:rPr lang="en-US" b="1" dirty="0" err="1" smtClean="0"/>
              <a:t>bol</a:t>
            </a:r>
            <a:r>
              <a:rPr lang="en-US" dirty="0" smtClean="0"/>
              <a:t> </a:t>
            </a:r>
            <a:r>
              <a:rPr lang="en-US" dirty="0" err="1" smtClean="0"/>
              <a:t>trebali</a:t>
            </a:r>
            <a:r>
              <a:rPr lang="en-US" dirty="0" smtClean="0"/>
              <a:t> </a:t>
            </a:r>
            <a:r>
              <a:rPr lang="en-US" dirty="0" err="1" smtClean="0"/>
              <a:t>biste</a:t>
            </a:r>
            <a:r>
              <a:rPr lang="en-US" dirty="0" smtClean="0"/>
              <a:t> </a:t>
            </a:r>
            <a:r>
              <a:rPr lang="en-US" dirty="0" err="1" smtClean="0"/>
              <a:t>odmah</a:t>
            </a:r>
            <a:r>
              <a:rPr lang="en-US" dirty="0" smtClean="0"/>
              <a:t> </a:t>
            </a:r>
            <a:r>
              <a:rPr lang="en-US" b="1" dirty="0" err="1" smtClean="0"/>
              <a:t>prekinuti</a:t>
            </a:r>
            <a:r>
              <a:rPr lang="en-US" b="1" dirty="0" smtClean="0"/>
              <a:t> </a:t>
            </a:r>
            <a:r>
              <a:rPr lang="en-US" b="1" dirty="0" err="1" smtClean="0"/>
              <a:t>aktivnost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5.</a:t>
            </a:r>
            <a:r>
              <a:rPr lang="en-US" dirty="0" err="1" smtClean="0"/>
              <a:t>Adekvatna</a:t>
            </a:r>
            <a:r>
              <a:rPr lang="en-US" dirty="0" smtClean="0"/>
              <a:t> </a:t>
            </a:r>
            <a:r>
              <a:rPr lang="en-US" b="1" dirty="0" err="1" smtClean="0"/>
              <a:t>hidratacija</a:t>
            </a:r>
            <a:r>
              <a:rPr lang="en-US" dirty="0" smtClean="0"/>
              <a:t> 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je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vitalnog</a:t>
            </a:r>
            <a:r>
              <a:rPr lang="en-US" dirty="0" smtClean="0"/>
              <a:t> </a:t>
            </a:r>
            <a:r>
              <a:rPr lang="en-US" dirty="0" err="1" smtClean="0"/>
              <a:t>značaja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normalno</a:t>
            </a:r>
            <a:r>
              <a:rPr lang="en-US" dirty="0" smtClean="0"/>
              <a:t> </a:t>
            </a:r>
            <a:r>
              <a:rPr lang="en-US" dirty="0" err="1" smtClean="0"/>
              <a:t>funkcionisanje</a:t>
            </a:r>
            <a:r>
              <a:rPr lang="en-US" dirty="0" smtClean="0"/>
              <a:t> </a:t>
            </a:r>
            <a:r>
              <a:rPr lang="en-US" dirty="0" err="1" smtClean="0"/>
              <a:t>telesnih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, </a:t>
            </a:r>
            <a:r>
              <a:rPr lang="en-US" dirty="0" err="1" smtClean="0"/>
              <a:t>pogotovo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letnjih</a:t>
            </a:r>
            <a:r>
              <a:rPr lang="en-US" dirty="0" smtClean="0"/>
              <a:t> </a:t>
            </a:r>
            <a:r>
              <a:rPr lang="en-US" dirty="0" err="1" smtClean="0"/>
              <a:t>meseci</a:t>
            </a:r>
            <a:r>
              <a:rPr lang="en-US" dirty="0" smtClean="0"/>
              <a:t>,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nemojte</a:t>
            </a:r>
            <a:r>
              <a:rPr lang="en-US" dirty="0" smtClean="0"/>
              <a:t> </a:t>
            </a:r>
            <a:r>
              <a:rPr lang="en-US" dirty="0" err="1" smtClean="0"/>
              <a:t>dozvoliti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budete</a:t>
            </a:r>
            <a:r>
              <a:rPr lang="en-US" dirty="0" smtClean="0"/>
              <a:t> </a:t>
            </a:r>
            <a:r>
              <a:rPr lang="en-US" dirty="0" err="1" smtClean="0"/>
              <a:t>žedni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vaših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PREVENCIJA SPORTSKIH POVREDA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6.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poštovali</a:t>
            </a:r>
            <a:r>
              <a:rPr lang="en-US" dirty="0" smtClean="0"/>
              <a:t> </a:t>
            </a:r>
            <a:r>
              <a:rPr lang="en-US" dirty="0" err="1" smtClean="0"/>
              <a:t>prethodna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r>
              <a:rPr lang="en-US" dirty="0" smtClean="0"/>
              <a:t> </a:t>
            </a:r>
            <a:r>
              <a:rPr lang="en-US" dirty="0" err="1" smtClean="0"/>
              <a:t>nadam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vaša</a:t>
            </a:r>
            <a:r>
              <a:rPr lang="en-US" dirty="0" smtClean="0"/>
              <a:t>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prošla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pobedili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sada</a:t>
            </a:r>
            <a:r>
              <a:rPr lang="en-US" dirty="0" smtClean="0"/>
              <a:t> bi </a:t>
            </a:r>
            <a:r>
              <a:rPr lang="en-US" dirty="0" err="1" smtClean="0"/>
              <a:t>valjalo</a:t>
            </a:r>
            <a:r>
              <a:rPr lang="en-US" dirty="0" smtClean="0"/>
              <a:t> “</a:t>
            </a:r>
            <a:r>
              <a:rPr lang="en-US" dirty="0" err="1" smtClean="0"/>
              <a:t>ohladiti</a:t>
            </a:r>
            <a:r>
              <a:rPr lang="en-US" dirty="0" smtClean="0"/>
              <a:t>” </a:t>
            </a:r>
            <a:r>
              <a:rPr lang="en-US" dirty="0" err="1" smtClean="0"/>
              <a:t>telo</a:t>
            </a:r>
            <a:r>
              <a:rPr lang="en-US" dirty="0" smtClean="0"/>
              <a:t>. </a:t>
            </a:r>
            <a:r>
              <a:rPr lang="en-US" b="1" dirty="0" err="1" smtClean="0"/>
              <a:t>Istezanje</a:t>
            </a:r>
            <a:r>
              <a:rPr lang="en-US" b="1" dirty="0" smtClean="0"/>
              <a:t> </a:t>
            </a:r>
            <a:r>
              <a:rPr lang="en-US" b="1" dirty="0" err="1" smtClean="0"/>
              <a:t>mišića</a:t>
            </a:r>
            <a:r>
              <a:rPr lang="en-US" dirty="0" smtClean="0"/>
              <a:t> 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se do </a:t>
            </a:r>
            <a:r>
              <a:rPr lang="en-US" dirty="0" err="1" smtClean="0"/>
              <a:t>tada</a:t>
            </a:r>
            <a:r>
              <a:rPr lang="en-US" dirty="0" smtClean="0"/>
              <a:t> </a:t>
            </a:r>
            <a:r>
              <a:rPr lang="en-US" dirty="0" err="1" smtClean="0"/>
              <a:t>grčili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akivnosti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mnogostruke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: </a:t>
            </a:r>
            <a:r>
              <a:rPr lang="en-US" dirty="0" err="1" smtClean="0"/>
              <a:t>povećava</a:t>
            </a:r>
            <a:r>
              <a:rPr lang="en-US" dirty="0" smtClean="0"/>
              <a:t> </a:t>
            </a:r>
            <a:r>
              <a:rPr lang="en-US" dirty="0" err="1" smtClean="0"/>
              <a:t>obim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, </a:t>
            </a:r>
            <a:r>
              <a:rPr lang="en-US" dirty="0" err="1" smtClean="0"/>
              <a:t>povećava</a:t>
            </a:r>
            <a:r>
              <a:rPr lang="en-US" dirty="0" smtClean="0"/>
              <a:t> </a:t>
            </a:r>
            <a:r>
              <a:rPr lang="en-US" dirty="0" err="1" smtClean="0"/>
              <a:t>elastičnost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do </a:t>
            </a:r>
            <a:r>
              <a:rPr lang="en-US" dirty="0" err="1" smtClean="0"/>
              <a:t>tada</a:t>
            </a:r>
            <a:r>
              <a:rPr lang="en-US" dirty="0" smtClean="0"/>
              <a:t>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radili</a:t>
            </a:r>
            <a:r>
              <a:rPr lang="en-US" dirty="0" smtClean="0"/>
              <a:t>, </a:t>
            </a:r>
            <a:r>
              <a:rPr lang="en-US" dirty="0" err="1" smtClean="0"/>
              <a:t>normalizuje</a:t>
            </a:r>
            <a:r>
              <a:rPr lang="en-US" dirty="0" smtClean="0"/>
              <a:t> </a:t>
            </a:r>
            <a:r>
              <a:rPr lang="en-US" dirty="0" err="1" smtClean="0"/>
              <a:t>cirkulaciju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</TotalTime>
  <Words>2235</Words>
  <Application>Microsoft Office PowerPoint</Application>
  <PresentationFormat>On-screen Show (4:3)</PresentationFormat>
  <Paragraphs>251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Urban</vt:lpstr>
      <vt:lpstr> </vt:lpstr>
      <vt:lpstr>PREVENCIJA SPORTSKIH POVREDA</vt:lpstr>
      <vt:lpstr>PREVENCIJA SPORTSKIH POVREDA</vt:lpstr>
      <vt:lpstr>PREVENCIJA SPORTSKIH POVREDA</vt:lpstr>
      <vt:lpstr>PREVENCIJA SPORTSKIH POVREDA</vt:lpstr>
      <vt:lpstr>PREVENCIJA SPORTSKIH POVREDA</vt:lpstr>
      <vt:lpstr>PREVENCIJA SPORTSKIH POVREDA</vt:lpstr>
      <vt:lpstr>PREVENCIJA SPORTSKIH POVREDA</vt:lpstr>
      <vt:lpstr>PREVENCIJA SPORTSKIH POVREDA</vt:lpstr>
      <vt:lpstr>PREVENCIJA SPORTSKIH POVREDA</vt:lpstr>
      <vt:lpstr>Slide 11</vt:lpstr>
      <vt:lpstr>LOKOMOTORNI SISTEM</vt:lpstr>
      <vt:lpstr>POKRETNI ZGLOBOVI (ARTICULATIO)</vt:lpstr>
      <vt:lpstr>GLAVNI I SPOREDNI ELEMENTI ZGLOBA</vt:lpstr>
      <vt:lpstr>MIŠIĆ (MUSCULUS)</vt:lpstr>
      <vt:lpstr>TETIVE</vt:lpstr>
      <vt:lpstr>LIGAMENTI</vt:lpstr>
      <vt:lpstr>Slide 18</vt:lpstr>
      <vt:lpstr>Slide 19</vt:lpstr>
      <vt:lpstr>Sindrom prenaprezanja lokomotornog sistema</vt:lpstr>
      <vt:lpstr>Sindrom prenaprezanja lokomotornog sistema  (etiologija i patoanatomske promene)</vt:lpstr>
      <vt:lpstr>Sindrom prenaprezanja lokomotornog sistema (klinička slika)</vt:lpstr>
      <vt:lpstr>Sindrom prenaprezanja lokomotornog sistema  (dijagnoza)</vt:lpstr>
      <vt:lpstr>Sindrom prenaprezanja lokomotornog sistema  (lečenje)</vt:lpstr>
      <vt:lpstr>Najčešće posledice sindroma prenaprezanja u sportu</vt:lpstr>
      <vt:lpstr>BOL U PREPONAMA</vt:lpstr>
      <vt:lpstr>ENTEZITI PRIPOJA EKSTENZORNE MUSKULATURE  KOLENA</vt:lpstr>
      <vt:lpstr>HONDROMALACIJA PATELE</vt:lpstr>
      <vt:lpstr>POPLITEALNI TENDINITIS  (sindrom m. popliteus - a) </vt:lpstr>
      <vt:lpstr>TENISKI LAKAT (epicondylitis humeri lateralis), KOPLJAŠKI, GOLFERSKI LAKAT (epicondylitis humeri medialis)</vt:lpstr>
      <vt:lpstr>TENDINITIS M. SUPRASPINATUS - A, BICIPITALNI TENDINITIS</vt:lpstr>
      <vt:lpstr>SPORTSKO RAME</vt:lpstr>
      <vt:lpstr>ENTEZOPATIJE (ENTEZITISI) </vt:lpstr>
      <vt:lpstr>PRIKAZ INFLAMATORNOG ENTEZITISA</vt:lpstr>
      <vt:lpstr>NAJČEŠĆI ENTEZITISI</vt:lpstr>
      <vt:lpstr>NAJČEŠĆI OBLICI TENDINITISA</vt:lpstr>
      <vt:lpstr>POVREDE SLUZNIH KESA</vt:lpstr>
      <vt:lpstr>PROCENA TAKMIČARSKIH SPOSOBNOSTI KOD SINDROMA PRENAPREZANJA</vt:lpstr>
      <vt:lpstr>REZIME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 dr Milorad Jerkan</dc:creator>
  <cp:lastModifiedBy>Prof dr Milorad Jerkan</cp:lastModifiedBy>
  <cp:revision>21</cp:revision>
  <dcterms:created xsi:type="dcterms:W3CDTF">2006-08-16T00:00:00Z</dcterms:created>
  <dcterms:modified xsi:type="dcterms:W3CDTF">2018-03-13T07:14:43Z</dcterms:modified>
</cp:coreProperties>
</file>