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5"/>
  </p:notesMasterIdLst>
  <p:sldIdLst>
    <p:sldId id="308" r:id="rId2"/>
    <p:sldId id="385" r:id="rId3"/>
    <p:sldId id="386" r:id="rId4"/>
    <p:sldId id="387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09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49" r:id="rId29"/>
    <p:sldId id="350" r:id="rId30"/>
    <p:sldId id="351" r:id="rId31"/>
    <p:sldId id="352" r:id="rId32"/>
    <p:sldId id="353" r:id="rId33"/>
    <p:sldId id="35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90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27FD0-AE42-43FE-90E1-5F234600B9DD}" type="datetimeFigureOut">
              <a:rPr lang="en-US" smtClean="0"/>
              <a:pPr/>
              <a:t>13.03.2018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675CE-71EC-4C81-9234-3646EF70E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69EF6-14E4-4364-AA6D-4863E2D452E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13.03.2018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13.03.2018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13.03.2018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13.03.2018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13.03.2018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13.03.2018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13.03.2018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13.03.2018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13.03.2018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00"/>
            <a:ext cx="8229600" cy="1470025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886200" y="5105400"/>
            <a:ext cx="4953000" cy="1752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          </a:t>
            </a:r>
            <a:r>
              <a:rPr lang="en-US" b="1" dirty="0" smtClean="0">
                <a:solidFill>
                  <a:schemeClr val="tx1"/>
                </a:solidFill>
              </a:rPr>
              <a:t>Prof. </a:t>
            </a:r>
            <a:r>
              <a:rPr lang="en-US" b="1" dirty="0" err="1" smtClean="0">
                <a:solidFill>
                  <a:schemeClr val="tx1"/>
                </a:solidFill>
              </a:rPr>
              <a:t>dr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Milorad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Jerkan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219200"/>
            <a:ext cx="7239000" cy="132343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NASTAVNI PREDMET-</a:t>
            </a:r>
          </a:p>
          <a:p>
            <a:r>
              <a:rPr lang="en-US" sz="4000" dirty="0" smtClean="0"/>
              <a:t>REHABILITACIJA U SPORTU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3340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direktor\Desktop\vms cuprija 1 - Copy\1.Kineziologija 2 moja predavanja\sko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0"/>
            <a:ext cx="4286250" cy="1028700"/>
          </a:xfrm>
          <a:prstGeom prst="rect">
            <a:avLst/>
          </a:prstGeom>
          <a:noFill/>
        </p:spPr>
      </p:pic>
      <p:pic>
        <p:nvPicPr>
          <p:cNvPr id="9" name="Слика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667000"/>
            <a:ext cx="4038600" cy="2490470"/>
          </a:xfrm>
          <a:prstGeom prst="ellipse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81000" y="59346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3886200"/>
            <a:ext cx="46538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sz="2400" b="1" dirty="0" smtClean="0"/>
              <a:t>PREDAVANJE III</a:t>
            </a:r>
          </a:p>
          <a:p>
            <a:endParaRPr lang="en-US" b="1" dirty="0" smtClean="0"/>
          </a:p>
          <a:p>
            <a:r>
              <a:rPr lang="en-US" b="1" dirty="0" smtClean="0"/>
              <a:t>SPORTSKE POVREDE MEKIH </a:t>
            </a:r>
            <a:r>
              <a:rPr lang="en-US" b="1" dirty="0" smtClean="0"/>
              <a:t>TKIVA</a:t>
            </a:r>
          </a:p>
          <a:p>
            <a:r>
              <a:rPr lang="en-US" b="1" smtClean="0"/>
              <a:t>PRETRENIRANOST KOD SPORTISTA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077200" cy="609600"/>
          </a:xfrm>
        </p:spPr>
        <p:txBody>
          <a:bodyPr>
            <a:noAutofit/>
          </a:bodyPr>
          <a:lstStyle/>
          <a:p>
            <a:r>
              <a:rPr lang="en-US" sz="2400" i="1" dirty="0" err="1" smtClean="0"/>
              <a:t>Tabela</a:t>
            </a:r>
            <a:r>
              <a:rPr lang="en-US" sz="2400" i="1" dirty="0" smtClean="0"/>
              <a:t> 17. </a:t>
            </a:r>
            <a:r>
              <a:rPr lang="en-US" sz="2400" i="1" dirty="0" err="1" smtClean="0"/>
              <a:t>Izbor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fizikalnim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mera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kod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komplikacija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povreda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mekih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tkiva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371600"/>
          <a:ext cx="8229600" cy="4997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Times New Roman"/>
                          <a:ea typeface="Calibri"/>
                          <a:cs typeface="Times New Roman"/>
                        </a:rPr>
                        <a:t>Simptomi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Fizikalne mere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Edem</a:t>
                      </a: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krioterapija</a:t>
                      </a: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naizmenične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kupke</a:t>
                      </a: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vrtoložne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kupke</a:t>
                      </a: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anodna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galvanizacija</a:t>
                      </a: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parafinska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pakovanja</a:t>
                      </a: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ef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kt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Thioocusae</a:t>
                      </a: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es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/sp </a:t>
                      </a: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oblik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dds</a:t>
                      </a: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ofs</a:t>
                      </a: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magnoterapija</a:t>
                      </a: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ručna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masaža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drenažnog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tipa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kineziterapija</a:t>
                      </a: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Times New Roman"/>
                          <a:ea typeface="Calibri"/>
                          <a:cs typeface="Times New Roman"/>
                        </a:rPr>
                        <a:t>Bol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eritemne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 doze </a:t>
                      </a: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uv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zraka</a:t>
                      </a: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anodna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galvanizacija</a:t>
                      </a: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ef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novocaina</a:t>
                      </a: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dds</a:t>
                      </a: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tens </a:t>
                      </a: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terapija</a:t>
                      </a: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Refleksne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distrofije</a:t>
                      </a: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suzbiti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bol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kao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 gore/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uz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na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 ganglion </a:t>
                      </a: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stellatum</a:t>
                      </a: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transcereblana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galvanizacija</a:t>
                      </a: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kineziterapija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uz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 mere </a:t>
                      </a: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opreza</a:t>
                      </a: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ifs + </a:t>
                      </a: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magnetoterapija</a:t>
                      </a: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terapija</a:t>
                      </a:r>
                      <a:r>
                        <a:rPr lang="en-US" sz="11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radom</a:t>
                      </a: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100" b="1" dirty="0" err="1">
                          <a:latin typeface="Times New Roman"/>
                          <a:ea typeface="Calibri"/>
                          <a:cs typeface="Times New Roman"/>
                        </a:rPr>
                        <a:t>psihoterapija</a:t>
                      </a:r>
                      <a:endParaRPr lang="en-US" sz="11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Rehabilitacija</a:t>
            </a:r>
            <a:r>
              <a:rPr lang="en-US" dirty="0" smtClean="0"/>
              <a:t> </a:t>
            </a:r>
            <a:r>
              <a:rPr lang="en-US" dirty="0" err="1" smtClean="0"/>
              <a:t>povreda</a:t>
            </a:r>
            <a:r>
              <a:rPr lang="en-US" dirty="0" smtClean="0"/>
              <a:t> </a:t>
            </a:r>
            <a:r>
              <a:rPr lang="en-US" dirty="0" err="1" smtClean="0"/>
              <a:t>mekih</a:t>
            </a:r>
            <a:r>
              <a:rPr lang="en-US" dirty="0" smtClean="0"/>
              <a:t> </a:t>
            </a:r>
            <a:r>
              <a:rPr lang="en-US" dirty="0" err="1" smtClean="0"/>
              <a:t>tkiva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 </a:t>
            </a:r>
            <a:r>
              <a:rPr lang="en-US" dirty="0" err="1" smtClean="0"/>
              <a:t>posebnim</a:t>
            </a:r>
            <a:r>
              <a:rPr lang="en-US" dirty="0" smtClean="0"/>
              <a:t> </a:t>
            </a:r>
            <a:r>
              <a:rPr lang="en-US" dirty="0" err="1" smtClean="0"/>
              <a:t>slučajevima</a:t>
            </a:r>
            <a:r>
              <a:rPr lang="en-US" dirty="0" smtClean="0"/>
              <a:t> </a:t>
            </a:r>
            <a:r>
              <a:rPr lang="en-US" dirty="0" err="1" smtClean="0"/>
              <a:t>sprovodimo</a:t>
            </a:r>
            <a:r>
              <a:rPr lang="en-US" dirty="0" smtClean="0"/>
              <a:t> </a:t>
            </a:r>
            <a:r>
              <a:rPr lang="en-US" dirty="0" err="1" smtClean="0"/>
              <a:t>individualni</a:t>
            </a:r>
            <a:r>
              <a:rPr lang="en-US" dirty="0" smtClean="0"/>
              <a:t> </a:t>
            </a:r>
            <a:r>
              <a:rPr lang="en-US" dirty="0" err="1" smtClean="0"/>
              <a:t>tretman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sportskih</a:t>
            </a:r>
            <a:r>
              <a:rPr lang="en-US" dirty="0" smtClean="0"/>
              <a:t> </a:t>
            </a:r>
            <a:r>
              <a:rPr lang="en-US" dirty="0" err="1" smtClean="0"/>
              <a:t>povreda</a:t>
            </a:r>
            <a:r>
              <a:rPr lang="en-US" dirty="0" smtClean="0"/>
              <a:t>. U </a:t>
            </a:r>
            <a:r>
              <a:rPr lang="en-US" dirty="0" err="1" smtClean="0"/>
              <a:t>toku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</a:t>
            </a:r>
            <a:r>
              <a:rPr lang="en-US" dirty="0" err="1" smtClean="0"/>
              <a:t>držimo</a:t>
            </a:r>
            <a:r>
              <a:rPr lang="en-US" dirty="0" smtClean="0"/>
              <a:t> se </a:t>
            </a:r>
            <a:r>
              <a:rPr lang="en-US" dirty="0" err="1" smtClean="0"/>
              <a:t>osnovnog</a:t>
            </a:r>
            <a:r>
              <a:rPr lang="en-US" dirty="0" smtClean="0"/>
              <a:t> </a:t>
            </a:r>
            <a:r>
              <a:rPr lang="en-US" dirty="0" err="1" smtClean="0"/>
              <a:t>medicinskog</a:t>
            </a:r>
            <a:r>
              <a:rPr lang="en-US" dirty="0" smtClean="0"/>
              <a:t> postulate “</a:t>
            </a:r>
            <a:r>
              <a:rPr lang="en-US" dirty="0" err="1" smtClean="0"/>
              <a:t>primum</a:t>
            </a:r>
            <a:r>
              <a:rPr lang="en-US" dirty="0" smtClean="0"/>
              <a:t> non </a:t>
            </a:r>
            <a:r>
              <a:rPr lang="en-US" dirty="0" err="1" smtClean="0"/>
              <a:t>nocere</a:t>
            </a:r>
            <a:r>
              <a:rPr lang="en-US" dirty="0" smtClean="0"/>
              <a:t>”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naglašavamo</a:t>
            </a:r>
            <a:r>
              <a:rPr lang="en-US" dirty="0" smtClean="0"/>
              <a:t> </a:t>
            </a:r>
            <a:r>
              <a:rPr lang="en-US" dirty="0" err="1" smtClean="0"/>
              <a:t>vođenje</a:t>
            </a:r>
            <a:r>
              <a:rPr lang="en-US" dirty="0" smtClean="0"/>
              <a:t> </a:t>
            </a:r>
            <a:r>
              <a:rPr lang="en-US" dirty="0" err="1" smtClean="0"/>
              <a:t>računa</a:t>
            </a:r>
            <a:r>
              <a:rPr lang="en-US" dirty="0" smtClean="0"/>
              <a:t> o </a:t>
            </a:r>
            <a:r>
              <a:rPr lang="en-US" dirty="0" err="1" smtClean="0"/>
              <a:t>doziranju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ne bi </a:t>
            </a:r>
            <a:r>
              <a:rPr lang="en-US" dirty="0" err="1" smtClean="0"/>
              <a:t>izazvali</a:t>
            </a:r>
            <a:r>
              <a:rPr lang="en-US" dirty="0" smtClean="0"/>
              <a:t> </a:t>
            </a:r>
            <a:r>
              <a:rPr lang="en-US" dirty="0" err="1" smtClean="0"/>
              <a:t>pogoršavanje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467600" cy="4389120"/>
          </a:xfrm>
        </p:spPr>
        <p:txBody>
          <a:bodyPr>
            <a:normAutofit fontScale="92500" lnSpcReduction="10000"/>
          </a:bodyPr>
          <a:lstStyle/>
          <a:p>
            <a:r>
              <a:rPr lang="sr-Latn-RS" dirty="0" smtClean="0"/>
              <a:t>OPŠTI PRINCIPI FIZIKALNOG TRETMANA I REHABILITACIJE POVREDA MEKIH TKIVA</a:t>
            </a:r>
          </a:p>
          <a:p>
            <a:endParaRPr lang="sr-Latn-RS" dirty="0" smtClean="0"/>
          </a:p>
          <a:p>
            <a:r>
              <a:rPr lang="sr-Latn-RS" dirty="0" smtClean="0"/>
              <a:t>PRICEmm</a:t>
            </a:r>
          </a:p>
          <a:p>
            <a:r>
              <a:rPr lang="sr-Latn-RS" dirty="0" smtClean="0"/>
              <a:t>1. protection - imobilizacija</a:t>
            </a:r>
          </a:p>
          <a:p>
            <a:r>
              <a:rPr lang="sr-Latn-RS" dirty="0" smtClean="0"/>
              <a:t>2. rest - odmor</a:t>
            </a:r>
          </a:p>
          <a:p>
            <a:r>
              <a:rPr lang="sr-Latn-RS" dirty="0" smtClean="0"/>
              <a:t>3.  ice - led</a:t>
            </a:r>
          </a:p>
          <a:p>
            <a:r>
              <a:rPr lang="sr-Latn-RS" dirty="0" smtClean="0"/>
              <a:t>4. compression - kompresivni zavoj</a:t>
            </a:r>
          </a:p>
          <a:p>
            <a:r>
              <a:rPr lang="sr-Latn-RS" dirty="0" smtClean="0"/>
              <a:t>5. elevacion - podignut distalni deo</a:t>
            </a:r>
          </a:p>
          <a:p>
            <a:r>
              <a:rPr lang="sr-Latn-RS" dirty="0" smtClean="0"/>
              <a:t>6. medicine - lekovi</a:t>
            </a:r>
          </a:p>
          <a:p>
            <a:r>
              <a:rPr lang="sr-Latn-RS" dirty="0" smtClean="0"/>
              <a:t>7. modalities - fizikalni modaliteti</a:t>
            </a:r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20000" cy="1143000"/>
          </a:xfrm>
        </p:spPr>
        <p:txBody>
          <a:bodyPr>
            <a:normAutofit/>
          </a:bodyPr>
          <a:lstStyle/>
          <a:p>
            <a:pPr algn="r"/>
            <a:r>
              <a:rPr lang="sr-Latn-RS" dirty="0" smtClean="0">
                <a:solidFill>
                  <a:schemeClr val="tx1"/>
                </a:solidFill>
              </a:rPr>
              <a:t>Sportske povrede mekih tkiva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2667000"/>
            <a:ext cx="3038475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Чувар места за садржај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533400"/>
            <a:ext cx="7566422" cy="5044281"/>
          </a:xfrm>
        </p:spPr>
      </p:pic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4CBAF-B634-4DC3-AEF8-965F413DE3D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2133600" y="5715000"/>
            <a:ext cx="5029200" cy="627888"/>
          </a:xfrm>
        </p:spPr>
        <p:txBody>
          <a:bodyPr>
            <a:normAutofit fontScale="90000"/>
          </a:bodyPr>
          <a:lstStyle/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Slika – Hlađenje, kompresija, elevacija, mirovanje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542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2524262" y="1600200"/>
            <a:ext cx="6795868" cy="286816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PRETRENIRANOST KOD SPORTISTA</a:t>
            </a:r>
            <a:endParaRPr lang="en-US" sz="5400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3810000" y="5638800"/>
            <a:ext cx="5114778" cy="1101248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Prof dr </a:t>
            </a:r>
            <a:r>
              <a:rPr lang="en-US" b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Milorad</a:t>
            </a:r>
            <a:r>
              <a:rPr lang="en-US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Jerkan</a:t>
            </a:r>
            <a:endParaRPr lang="sr-Latn-RS" b="1" dirty="0" smtClean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9" name="Слика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463" r="20926"/>
          <a:stretch/>
        </p:blipFill>
        <p:spPr>
          <a:xfrm>
            <a:off x="339394" y="457200"/>
            <a:ext cx="2160919" cy="167640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" name="Слика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74" y="4724400"/>
            <a:ext cx="2190922" cy="179393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1" name="Слика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33" y="2590800"/>
            <a:ext cx="2144369" cy="175260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="" xmlns:p14="http://schemas.microsoft.com/office/powerpoint/2010/main" val="276641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1998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>
                <a:solidFill>
                  <a:srgbClr val="002060"/>
                </a:solidFill>
              </a:rPr>
              <a:t>Profesionalizacija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sportu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povećani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zahtevi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trenažnog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procesa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cilju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postizanja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boljih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rezultata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sobom</a:t>
            </a:r>
            <a:r>
              <a:rPr lang="en-US" dirty="0">
                <a:solidFill>
                  <a:srgbClr val="002060"/>
                </a:solidFill>
              </a:rPr>
              <a:t> nose </a:t>
            </a:r>
            <a:r>
              <a:rPr lang="en-US" b="1" dirty="0" smtClean="0">
                <a:solidFill>
                  <a:srgbClr val="002060"/>
                </a:solidFill>
              </a:rPr>
              <a:t>RIZIK</a:t>
            </a:r>
            <a:r>
              <a:rPr lang="en-US" dirty="0">
                <a:solidFill>
                  <a:srgbClr val="002060"/>
                </a:solidFill>
              </a:rPr>
              <a:t> </a:t>
            </a:r>
            <a:r>
              <a:rPr lang="en-US" dirty="0" err="1">
                <a:solidFill>
                  <a:srgbClr val="002060"/>
                </a:solidFill>
              </a:rPr>
              <a:t>poremećaja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vitalnih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funkcija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organizmu</a:t>
            </a:r>
            <a:r>
              <a:rPr lang="en-US" dirty="0">
                <a:solidFill>
                  <a:srgbClr val="002060"/>
                </a:solidFill>
              </a:rPr>
              <a:t>. 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Nepoznavanje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osnovnih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principa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trenažnog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procesa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učestalost</a:t>
            </a:r>
            <a:r>
              <a:rPr lang="en-US" dirty="0">
                <a:solidFill>
                  <a:srgbClr val="FF0000"/>
                </a:solidFill>
              </a:rPr>
              <a:t>, </a:t>
            </a:r>
            <a:r>
              <a:rPr lang="en-US" b="1" dirty="0" err="1">
                <a:solidFill>
                  <a:srgbClr val="FF0000"/>
                </a:solidFill>
              </a:rPr>
              <a:t>intenzitet</a:t>
            </a:r>
            <a:r>
              <a:rPr lang="en-US" dirty="0">
                <a:solidFill>
                  <a:srgbClr val="FF0000"/>
                </a:solidFill>
              </a:rPr>
              <a:t> i </a:t>
            </a:r>
            <a:r>
              <a:rPr lang="en-US" dirty="0" err="1">
                <a:solidFill>
                  <a:srgbClr val="FF0000"/>
                </a:solidFill>
              </a:rPr>
              <a:t>trajanje</a:t>
            </a:r>
            <a:r>
              <a:rPr lang="en-US" dirty="0">
                <a:solidFill>
                  <a:srgbClr val="002060"/>
                </a:solidFill>
              </a:rPr>
              <a:t>, u </a:t>
            </a:r>
            <a:r>
              <a:rPr lang="en-US" dirty="0" err="1">
                <a:solidFill>
                  <a:srgbClr val="002060"/>
                </a:solidFill>
              </a:rPr>
              <a:t>kombinaciji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neadekvatnom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pripremljenošću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sportista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njihovim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objektivnim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mogućnostima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izazivaju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veći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broj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patofizioloških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promena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organizmu</a:t>
            </a:r>
            <a:r>
              <a:rPr lang="en-US" dirty="0">
                <a:solidFill>
                  <a:srgbClr val="002060"/>
                </a:solidFill>
              </a:rPr>
              <a:t>.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Opterećenje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u </a:t>
            </a:r>
            <a:r>
              <a:rPr lang="en-US" dirty="0" err="1">
                <a:solidFill>
                  <a:srgbClr val="002060"/>
                </a:solidFill>
              </a:rPr>
              <a:t>toku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trenažnog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procesa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realna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mogućnost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organizma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često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su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velikom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neskladu</a:t>
            </a:r>
            <a:r>
              <a:rPr lang="en-US" dirty="0">
                <a:solidFill>
                  <a:srgbClr val="002060"/>
                </a:solidFill>
              </a:rPr>
              <a:t>, a </a:t>
            </a:r>
            <a:r>
              <a:rPr lang="en-US" dirty="0" err="1">
                <a:solidFill>
                  <a:srgbClr val="002060"/>
                </a:solidFill>
              </a:rPr>
              <a:t>kao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posledicu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izaziva</a:t>
            </a:r>
            <a:r>
              <a:rPr lang="en-US" dirty="0">
                <a:solidFill>
                  <a:srgbClr val="002060"/>
                </a:solidFill>
              </a:rPr>
              <a:t> </a:t>
            </a:r>
            <a:r>
              <a:rPr lang="en-US" b="1" dirty="0" err="1">
                <a:solidFill>
                  <a:srgbClr val="002060"/>
                </a:solidFill>
              </a:rPr>
              <a:t>premor</a:t>
            </a:r>
            <a:r>
              <a:rPr lang="en-US" dirty="0">
                <a:solidFill>
                  <a:srgbClr val="002060"/>
                </a:solidFill>
              </a:rPr>
              <a:t>, </a:t>
            </a:r>
            <a:r>
              <a:rPr lang="en-US" b="1" dirty="0" err="1" smtClean="0">
                <a:solidFill>
                  <a:srgbClr val="002060"/>
                </a:solidFill>
              </a:rPr>
              <a:t>zamor</a:t>
            </a:r>
            <a:r>
              <a:rPr lang="en-US" b="1" dirty="0" smtClean="0">
                <a:solidFill>
                  <a:srgbClr val="002060"/>
                </a:solidFill>
              </a:rPr>
              <a:t>,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odnosno</a:t>
            </a:r>
            <a:r>
              <a:rPr lang="en-US" dirty="0">
                <a:solidFill>
                  <a:srgbClr val="002060"/>
                </a:solidFill>
              </a:rPr>
              <a:t> </a:t>
            </a:r>
            <a:r>
              <a:rPr lang="en-US" b="1" dirty="0" smtClean="0">
                <a:solidFill>
                  <a:srgbClr val="002060"/>
                </a:solidFill>
              </a:rPr>
              <a:t>PRETRENIRANOST SPORTISTA</a:t>
            </a:r>
            <a:r>
              <a:rPr lang="en-US" dirty="0">
                <a:solidFill>
                  <a:srgbClr val="002060"/>
                </a:solidFill>
              </a:rPr>
              <a:t> </a:t>
            </a:r>
            <a:r>
              <a:rPr lang="en-US" dirty="0" err="1">
                <a:solidFill>
                  <a:srgbClr val="002060"/>
                </a:solidFill>
              </a:rPr>
              <a:t>koju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neki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autori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nazivaju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modernom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bolešću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novog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milenijuma</a:t>
            </a:r>
            <a:r>
              <a:rPr lang="en-US" dirty="0">
                <a:solidFill>
                  <a:srgbClr val="002060"/>
                </a:solidFill>
              </a:rPr>
              <a:t> (</a:t>
            </a:r>
            <a:r>
              <a:rPr lang="en-US" dirty="0" err="1">
                <a:solidFill>
                  <a:srgbClr val="002060"/>
                </a:solidFill>
              </a:rPr>
              <a:t>statistički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podaci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potvrđuju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ovu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konstataciju</a:t>
            </a:r>
            <a:r>
              <a:rPr lang="en-US" dirty="0" smtClean="0">
                <a:solidFill>
                  <a:srgbClr val="002060"/>
                </a:solidFill>
              </a:rPr>
              <a:t>).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CF86-9AD9-4959-AB9A-6D1F83A7C87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239000" cy="97536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Pretreniranost</a:t>
            </a:r>
            <a:r>
              <a:rPr lang="sr-Latn-RS" dirty="0" smtClean="0">
                <a:solidFill>
                  <a:srgbClr val="FF0000"/>
                </a:solidFill>
              </a:rPr>
              <a:t> kod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sportista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1736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28749" y="1676400"/>
            <a:ext cx="4876800" cy="237029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b="1" i="1" dirty="0" err="1">
                <a:solidFill>
                  <a:srgbClr val="002060"/>
                </a:solidFill>
              </a:rPr>
              <a:t>Pretreniranost</a:t>
            </a:r>
            <a:r>
              <a:rPr lang="en-US" b="1" dirty="0">
                <a:solidFill>
                  <a:srgbClr val="002060"/>
                </a:solidFill>
              </a:rPr>
              <a:t> se </a:t>
            </a:r>
            <a:r>
              <a:rPr lang="en-US" b="1" dirty="0" err="1">
                <a:solidFill>
                  <a:srgbClr val="002060"/>
                </a:solidFill>
              </a:rPr>
              <a:t>opisuje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kao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sportska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bolest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gde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dominiraju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promene</a:t>
            </a:r>
            <a:r>
              <a:rPr lang="en-US" b="1" dirty="0">
                <a:solidFill>
                  <a:srgbClr val="002060"/>
                </a:solidFill>
              </a:rPr>
              <a:t> u </a:t>
            </a:r>
            <a:r>
              <a:rPr lang="en-US" b="1" dirty="0" err="1">
                <a:solidFill>
                  <a:srgbClr val="002060"/>
                </a:solidFill>
              </a:rPr>
              <a:t>organizmu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zamor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mišića</a:t>
            </a:r>
            <a:r>
              <a:rPr lang="en-US" b="1" dirty="0">
                <a:solidFill>
                  <a:srgbClr val="002060"/>
                </a:solidFill>
              </a:rPr>
              <a:t>, a </a:t>
            </a:r>
            <a:r>
              <a:rPr lang="en-US" b="1" dirty="0" err="1">
                <a:solidFill>
                  <a:srgbClr val="002060"/>
                </a:solidFill>
              </a:rPr>
              <a:t>pojedini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autori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idu</a:t>
            </a:r>
            <a:r>
              <a:rPr lang="en-US" b="1" dirty="0">
                <a:solidFill>
                  <a:srgbClr val="002060"/>
                </a:solidFill>
              </a:rPr>
              <a:t> i </a:t>
            </a:r>
            <a:r>
              <a:rPr lang="en-US" b="1" dirty="0" err="1">
                <a:solidFill>
                  <a:srgbClr val="002060"/>
                </a:solidFill>
              </a:rPr>
              <a:t>dalje</a:t>
            </a:r>
            <a:r>
              <a:rPr lang="en-US" b="1" dirty="0">
                <a:solidFill>
                  <a:srgbClr val="002060"/>
                </a:solidFill>
              </a:rPr>
              <a:t> i </a:t>
            </a:r>
            <a:r>
              <a:rPr lang="en-US" b="1" dirty="0" err="1">
                <a:solidFill>
                  <a:srgbClr val="002060"/>
                </a:solidFill>
              </a:rPr>
              <a:t>definišu</a:t>
            </a:r>
            <a:r>
              <a:rPr lang="en-US" b="1" dirty="0">
                <a:solidFill>
                  <a:srgbClr val="002060"/>
                </a:solidFill>
              </a:rPr>
              <a:t> je </a:t>
            </a:r>
            <a:r>
              <a:rPr lang="en-US" b="1" dirty="0" err="1">
                <a:solidFill>
                  <a:srgbClr val="002060"/>
                </a:solidFill>
              </a:rPr>
              <a:t>kao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oblik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akutne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slabosti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organizma</a:t>
            </a:r>
            <a:r>
              <a:rPr lang="en-US" b="1" dirty="0">
                <a:solidFill>
                  <a:srgbClr val="002060"/>
                </a:solidFill>
              </a:rPr>
              <a:t> u </a:t>
            </a:r>
            <a:r>
              <a:rPr lang="en-US" b="1" dirty="0" err="1">
                <a:solidFill>
                  <a:srgbClr val="002060"/>
                </a:solidFill>
              </a:rPr>
              <a:t>toku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povećanih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fizičkih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napora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n-US" b="1" i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CF86-9AD9-4959-AB9A-6D1F83A7C87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39000" cy="9906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dirty="0" err="1" smtClean="0">
                <a:solidFill>
                  <a:srgbClr val="FF0000"/>
                </a:solidFill>
              </a:rPr>
              <a:t>retreniranost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sr-Latn-RS" dirty="0" smtClean="0">
                <a:solidFill>
                  <a:srgbClr val="FF0000"/>
                </a:solidFill>
              </a:rPr>
              <a:t>kod </a:t>
            </a:r>
            <a:r>
              <a:rPr lang="en-US" dirty="0" err="1" smtClean="0">
                <a:solidFill>
                  <a:srgbClr val="FF0000"/>
                </a:solidFill>
              </a:rPr>
              <a:t>sportista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343400"/>
            <a:ext cx="7315200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  <a:buClr>
                <a:srgbClr val="1F497D"/>
              </a:buClr>
              <a:buSzPct val="73000"/>
            </a:pPr>
            <a:r>
              <a:rPr lang="en-US" sz="2600" b="1" i="1" dirty="0" err="1">
                <a:solidFill>
                  <a:srgbClr val="002060"/>
                </a:solidFill>
              </a:rPr>
              <a:t>Pretreniranost</a:t>
            </a:r>
            <a:r>
              <a:rPr lang="en-US" sz="2600" dirty="0">
                <a:solidFill>
                  <a:srgbClr val="002060"/>
                </a:solidFill>
              </a:rPr>
              <a:t> se </a:t>
            </a:r>
            <a:r>
              <a:rPr lang="en-US" sz="2600" dirty="0" err="1">
                <a:solidFill>
                  <a:srgbClr val="002060"/>
                </a:solidFill>
              </a:rPr>
              <a:t>definiše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</a:rPr>
              <a:t>kao</a:t>
            </a:r>
            <a:r>
              <a:rPr lang="sr-Latn-RS" sz="2600" dirty="0">
                <a:solidFill>
                  <a:srgbClr val="002060"/>
                </a:solidFill>
              </a:rPr>
              <a:t>:</a:t>
            </a:r>
            <a:endParaRPr lang="sr-Latn-RS" sz="2600" dirty="0" smtClean="0">
              <a:solidFill>
                <a:srgbClr val="002060"/>
              </a:solidFill>
            </a:endParaRPr>
          </a:p>
          <a:p>
            <a:pPr lvl="0" algn="ctr">
              <a:spcBef>
                <a:spcPts val="600"/>
              </a:spcBef>
              <a:buClr>
                <a:srgbClr val="1F497D"/>
              </a:buClr>
              <a:buSzPct val="73000"/>
            </a:pPr>
            <a:r>
              <a:rPr lang="en-US" sz="2600" b="1" dirty="0" smtClean="0">
                <a:solidFill>
                  <a:srgbClr val="002060"/>
                </a:solidFill>
              </a:rPr>
              <a:t>NEADEKVATAN FIZI</a:t>
            </a:r>
            <a:r>
              <a:rPr lang="sr-Latn-RS" sz="2600" b="1" dirty="0" smtClean="0">
                <a:solidFill>
                  <a:srgbClr val="002060"/>
                </a:solidFill>
              </a:rPr>
              <a:t>ČKI I PSIHIČKI NAPOR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sr-Latn-RS" sz="2600" b="1" dirty="0" smtClean="0">
                <a:solidFill>
                  <a:srgbClr val="002060"/>
                </a:solidFill>
              </a:rPr>
              <a:t>USLED POVEĆANOG KVANTITETA TRENINGA </a:t>
            </a:r>
          </a:p>
          <a:p>
            <a:pPr lvl="0" algn="ctr">
              <a:spcBef>
                <a:spcPts val="600"/>
              </a:spcBef>
              <a:buClr>
                <a:srgbClr val="1F497D"/>
              </a:buClr>
              <a:buSzPct val="73000"/>
            </a:pPr>
            <a:r>
              <a:rPr lang="en-US" sz="2600" i="1" dirty="0" smtClean="0">
                <a:solidFill>
                  <a:srgbClr val="002060"/>
                </a:solidFill>
              </a:rPr>
              <a:t>(</a:t>
            </a:r>
            <a:r>
              <a:rPr lang="en-US" sz="2600" i="1" dirty="0" err="1" smtClean="0">
                <a:solidFill>
                  <a:srgbClr val="002060"/>
                </a:solidFill>
              </a:rPr>
              <a:t>učestalost</a:t>
            </a:r>
            <a:r>
              <a:rPr lang="en-US" sz="2600" i="1" dirty="0">
                <a:solidFill>
                  <a:srgbClr val="002060"/>
                </a:solidFill>
              </a:rPr>
              <a:t>, </a:t>
            </a:r>
            <a:r>
              <a:rPr lang="en-US" sz="2600" i="1" dirty="0" err="1">
                <a:solidFill>
                  <a:srgbClr val="002060"/>
                </a:solidFill>
              </a:rPr>
              <a:t>intenzitet</a:t>
            </a:r>
            <a:r>
              <a:rPr lang="en-US" sz="2600" i="1" dirty="0">
                <a:solidFill>
                  <a:srgbClr val="002060"/>
                </a:solidFill>
              </a:rPr>
              <a:t> i </a:t>
            </a:r>
            <a:r>
              <a:rPr lang="en-US" sz="2600" i="1" dirty="0" err="1">
                <a:solidFill>
                  <a:srgbClr val="002060"/>
                </a:solidFill>
              </a:rPr>
              <a:t>trajanje</a:t>
            </a:r>
            <a:r>
              <a:rPr lang="en-US" sz="2600" i="1" dirty="0">
                <a:solidFill>
                  <a:srgbClr val="002060"/>
                </a:solidFill>
              </a:rPr>
              <a:t>).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6" name="Слика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447800"/>
            <a:ext cx="2819400" cy="2463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4129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524000"/>
            <a:ext cx="7239000" cy="484632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b="1" dirty="0" err="1">
                <a:solidFill>
                  <a:srgbClr val="002060"/>
                </a:solidFill>
              </a:rPr>
              <a:t>Praćenje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pretreniranosti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unazad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deset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godina</a:t>
            </a:r>
            <a:r>
              <a:rPr lang="en-US" b="1" dirty="0">
                <a:solidFill>
                  <a:srgbClr val="002060"/>
                </a:solidFill>
              </a:rPr>
              <a:t> u </a:t>
            </a:r>
            <a:r>
              <a:rPr lang="en-US" b="1" dirty="0" err="1">
                <a:solidFill>
                  <a:srgbClr val="002060"/>
                </a:solidFill>
              </a:rPr>
              <a:t>dispanzeru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za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sportsku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medicinu</a:t>
            </a:r>
            <a:r>
              <a:rPr lang="en-US" b="1" dirty="0">
                <a:solidFill>
                  <a:srgbClr val="002060"/>
                </a:solidFill>
              </a:rPr>
              <a:t> u </a:t>
            </a:r>
            <a:r>
              <a:rPr lang="en-US" b="1" dirty="0" err="1">
                <a:solidFill>
                  <a:srgbClr val="002060"/>
                </a:solidFill>
              </a:rPr>
              <a:t>Nišu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daje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nam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za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pravo</a:t>
            </a:r>
            <a:r>
              <a:rPr lang="en-US" b="1" dirty="0">
                <a:solidFill>
                  <a:srgbClr val="002060"/>
                </a:solidFill>
              </a:rPr>
              <a:t> da </a:t>
            </a:r>
            <a:r>
              <a:rPr lang="en-US" b="1" dirty="0" err="1">
                <a:solidFill>
                  <a:srgbClr val="002060"/>
                </a:solidFill>
              </a:rPr>
              <a:t>tvrdimo</a:t>
            </a:r>
            <a:r>
              <a:rPr lang="en-US" b="1" dirty="0">
                <a:solidFill>
                  <a:srgbClr val="002060"/>
                </a:solidFill>
              </a:rPr>
              <a:t> da je </a:t>
            </a:r>
            <a:r>
              <a:rPr lang="en-US" b="1" u="sng" dirty="0" err="1">
                <a:solidFill>
                  <a:srgbClr val="002060"/>
                </a:solidFill>
              </a:rPr>
              <a:t>pretreniranost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b="1" u="sng" dirty="0" err="1">
                <a:solidFill>
                  <a:srgbClr val="002060"/>
                </a:solidFill>
              </a:rPr>
              <a:t>disfunkcija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b="1" u="sng" dirty="0" err="1">
                <a:solidFill>
                  <a:srgbClr val="002060"/>
                </a:solidFill>
              </a:rPr>
              <a:t>organizma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b="1" u="sng" dirty="0" err="1">
                <a:solidFill>
                  <a:srgbClr val="002060"/>
                </a:solidFill>
              </a:rPr>
              <a:t>na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b="1" u="sng" dirty="0" err="1">
                <a:solidFill>
                  <a:srgbClr val="002060"/>
                </a:solidFill>
              </a:rPr>
              <a:t>fizičke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b="1" u="sng" dirty="0" err="1">
                <a:solidFill>
                  <a:srgbClr val="002060"/>
                </a:solidFill>
              </a:rPr>
              <a:t>napore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b="1" u="sng" dirty="0" err="1">
                <a:solidFill>
                  <a:srgbClr val="002060"/>
                </a:solidFill>
              </a:rPr>
              <a:t>koji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b="1" u="sng" dirty="0" err="1">
                <a:solidFill>
                  <a:srgbClr val="002060"/>
                </a:solidFill>
              </a:rPr>
              <a:t>nisu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b="1" u="sng" dirty="0" err="1">
                <a:solidFill>
                  <a:srgbClr val="002060"/>
                </a:solidFill>
              </a:rPr>
              <a:t>adekvatno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b="1" u="sng" dirty="0" err="1">
                <a:solidFill>
                  <a:srgbClr val="002060"/>
                </a:solidFill>
              </a:rPr>
              <a:t>dozirani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b="1" u="sng" dirty="0" err="1">
                <a:solidFill>
                  <a:srgbClr val="002060"/>
                </a:solidFill>
              </a:rPr>
              <a:t>na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b="1" u="sng" dirty="0" err="1">
                <a:solidFill>
                  <a:srgbClr val="002060"/>
                </a:solidFill>
              </a:rPr>
              <a:t>trenutne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b="1" u="sng" dirty="0" err="1">
                <a:solidFill>
                  <a:srgbClr val="002060"/>
                </a:solidFill>
              </a:rPr>
              <a:t>funkcionalne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b="1" u="sng" dirty="0" err="1">
                <a:solidFill>
                  <a:srgbClr val="002060"/>
                </a:solidFill>
              </a:rPr>
              <a:t>mogućnosti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b="1" u="sng" dirty="0" err="1" smtClean="0">
                <a:solidFill>
                  <a:srgbClr val="002060"/>
                </a:solidFill>
              </a:rPr>
              <a:t>sportista</a:t>
            </a:r>
            <a:r>
              <a:rPr lang="en-US" b="1" u="sng" dirty="0" smtClean="0">
                <a:solidFill>
                  <a:srgbClr val="002060"/>
                </a:solidFill>
              </a:rPr>
              <a:t>.</a:t>
            </a:r>
            <a:endParaRPr lang="sr-Latn-RS" b="1" u="sng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sr-Latn-RS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Sindrom</a:t>
            </a:r>
            <a:r>
              <a:rPr lang="en-US" b="1" dirty="0">
                <a:solidFill>
                  <a:srgbClr val="002060"/>
                </a:solidFill>
              </a:rPr>
              <a:t> </a:t>
            </a:r>
            <a:r>
              <a:rPr lang="en-US" b="1" dirty="0" err="1">
                <a:solidFill>
                  <a:srgbClr val="002060"/>
                </a:solidFill>
              </a:rPr>
              <a:t>pretreniranosti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najčešće</a:t>
            </a:r>
            <a:r>
              <a:rPr lang="en-US" b="1" dirty="0">
                <a:solidFill>
                  <a:srgbClr val="002060"/>
                </a:solidFill>
              </a:rPr>
              <a:t> se </a:t>
            </a:r>
            <a:r>
              <a:rPr lang="en-US" b="1" dirty="0" err="1">
                <a:solidFill>
                  <a:srgbClr val="002060"/>
                </a:solidFill>
              </a:rPr>
              <a:t>javlja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kao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posledica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napornih</a:t>
            </a:r>
            <a:r>
              <a:rPr lang="en-US" b="1" dirty="0">
                <a:solidFill>
                  <a:srgbClr val="002060"/>
                </a:solidFill>
              </a:rPr>
              <a:t> i </a:t>
            </a:r>
            <a:r>
              <a:rPr lang="en-US" b="1" dirty="0" err="1">
                <a:solidFill>
                  <a:srgbClr val="002060"/>
                </a:solidFill>
              </a:rPr>
              <a:t>monotonih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treninga</a:t>
            </a:r>
            <a:r>
              <a:rPr lang="en-US" dirty="0">
                <a:solidFill>
                  <a:srgbClr val="002060"/>
                </a:solidFill>
              </a:rPr>
              <a:t>. U </a:t>
            </a:r>
            <a:r>
              <a:rPr lang="en-US" dirty="0" err="1">
                <a:solidFill>
                  <a:srgbClr val="002060"/>
                </a:solidFill>
              </a:rPr>
              <a:t>analizama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izvršili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sportski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lekari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treneri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konstatuje</a:t>
            </a:r>
            <a:r>
              <a:rPr lang="en-US" dirty="0">
                <a:solidFill>
                  <a:srgbClr val="002060"/>
                </a:solidFill>
              </a:rPr>
              <a:t> se </a:t>
            </a:r>
            <a:r>
              <a:rPr lang="en-US" dirty="0" err="1">
                <a:solidFill>
                  <a:srgbClr val="002060"/>
                </a:solidFill>
              </a:rPr>
              <a:t>veća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prisutnost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pretreniranosti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individualnim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sportovima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posebno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snage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brzine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kao</a:t>
            </a:r>
            <a:r>
              <a:rPr lang="en-US" dirty="0">
                <a:solidFill>
                  <a:srgbClr val="002060"/>
                </a:solidFill>
              </a:rPr>
              <a:t> i u </a:t>
            </a:r>
            <a:r>
              <a:rPr lang="en-US" dirty="0" err="1">
                <a:solidFill>
                  <a:srgbClr val="002060"/>
                </a:solidFill>
              </a:rPr>
              <a:t>anaerobnim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sportovima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odnosu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aerobne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sportove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CF86-9AD9-4959-AB9A-6D1F83A7C87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381000" y="3048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dirty="0" err="1" smtClean="0">
                <a:solidFill>
                  <a:srgbClr val="FF0000"/>
                </a:solidFill>
              </a:rPr>
              <a:t>retreniranost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sr-Latn-RS" dirty="0" smtClean="0">
                <a:solidFill>
                  <a:srgbClr val="FF0000"/>
                </a:solidFill>
              </a:rPr>
              <a:t>kod </a:t>
            </a:r>
            <a:r>
              <a:rPr lang="en-US" dirty="0" err="1" smtClean="0">
                <a:solidFill>
                  <a:srgbClr val="FF0000"/>
                </a:solidFill>
              </a:rPr>
              <a:t>sportista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337297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96184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n-US" dirty="0" err="1" smtClean="0">
                <a:solidFill>
                  <a:srgbClr val="002060"/>
                </a:solidFill>
              </a:rPr>
              <a:t>neraspoloženje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i </a:t>
            </a:r>
            <a:r>
              <a:rPr lang="en-US" dirty="0" err="1">
                <a:solidFill>
                  <a:srgbClr val="002060"/>
                </a:solidFill>
              </a:rPr>
              <a:t>odsutnost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želje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treningom</a:t>
            </a:r>
            <a:endParaRPr lang="en-US" dirty="0">
              <a:solidFill>
                <a:srgbClr val="002060"/>
              </a:solidFill>
            </a:endParaRPr>
          </a:p>
          <a:p>
            <a:pPr lvl="0" algn="just"/>
            <a:r>
              <a:rPr lang="en-US" dirty="0" err="1">
                <a:solidFill>
                  <a:srgbClr val="002060"/>
                </a:solidFill>
              </a:rPr>
              <a:t>velika</a:t>
            </a:r>
            <a:r>
              <a:rPr lang="en-US" dirty="0">
                <a:solidFill>
                  <a:srgbClr val="002060"/>
                </a:solidFill>
              </a:rPr>
              <a:t> </a:t>
            </a:r>
            <a:r>
              <a:rPr lang="en-US" b="1" dirty="0" err="1">
                <a:solidFill>
                  <a:srgbClr val="002060"/>
                </a:solidFill>
              </a:rPr>
              <a:t>nervoza</a:t>
            </a:r>
            <a:r>
              <a:rPr lang="en-US" dirty="0">
                <a:solidFill>
                  <a:srgbClr val="002060"/>
                </a:solidFill>
              </a:rPr>
              <a:t> i </a:t>
            </a:r>
            <a:r>
              <a:rPr lang="en-US" b="1" dirty="0" err="1">
                <a:solidFill>
                  <a:srgbClr val="002060"/>
                </a:solidFill>
              </a:rPr>
              <a:t>napetost</a:t>
            </a:r>
            <a:endParaRPr lang="en-US" dirty="0">
              <a:solidFill>
                <a:srgbClr val="002060"/>
              </a:solidFill>
            </a:endParaRPr>
          </a:p>
          <a:p>
            <a:pPr lvl="0" algn="just"/>
            <a:r>
              <a:rPr lang="en-US" dirty="0" err="1">
                <a:solidFill>
                  <a:srgbClr val="002060"/>
                </a:solidFill>
              </a:rPr>
              <a:t>loš</a:t>
            </a:r>
            <a:r>
              <a:rPr lang="en-US" dirty="0">
                <a:solidFill>
                  <a:srgbClr val="002060"/>
                </a:solidFill>
              </a:rPr>
              <a:t> san, </a:t>
            </a:r>
            <a:r>
              <a:rPr lang="en-US" b="1" dirty="0" err="1">
                <a:solidFill>
                  <a:srgbClr val="002060"/>
                </a:solidFill>
              </a:rPr>
              <a:t>gubitak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težine</a:t>
            </a:r>
            <a:r>
              <a:rPr lang="en-US" dirty="0">
                <a:solidFill>
                  <a:srgbClr val="002060"/>
                </a:solidFill>
              </a:rPr>
              <a:t> i </a:t>
            </a:r>
            <a:r>
              <a:rPr lang="en-US" b="1" dirty="0" err="1">
                <a:solidFill>
                  <a:srgbClr val="002060"/>
                </a:solidFill>
              </a:rPr>
              <a:t>apetita</a:t>
            </a:r>
            <a:endParaRPr lang="en-US" dirty="0">
              <a:solidFill>
                <a:srgbClr val="002060"/>
              </a:solidFill>
            </a:endParaRPr>
          </a:p>
          <a:p>
            <a:pPr lvl="0" algn="just"/>
            <a:r>
              <a:rPr lang="en-US" dirty="0" err="1">
                <a:solidFill>
                  <a:srgbClr val="002060"/>
                </a:solidFill>
              </a:rPr>
              <a:t>sukcesivno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opadanje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rezultata</a:t>
            </a:r>
            <a:endParaRPr lang="en-US" dirty="0">
              <a:solidFill>
                <a:srgbClr val="002060"/>
              </a:solidFill>
            </a:endParaRPr>
          </a:p>
          <a:p>
            <a:pPr lvl="0" algn="just"/>
            <a:r>
              <a:rPr lang="en-US" dirty="0" err="1">
                <a:solidFill>
                  <a:srgbClr val="002060"/>
                </a:solidFill>
              </a:rPr>
              <a:t>povišenost</a:t>
            </a:r>
            <a:r>
              <a:rPr lang="en-US" dirty="0">
                <a:solidFill>
                  <a:srgbClr val="002060"/>
                </a:solidFill>
              </a:rPr>
              <a:t> </a:t>
            </a:r>
            <a:r>
              <a:rPr lang="sr-Latn-RS" b="1" dirty="0" err="1" smtClean="0">
                <a:solidFill>
                  <a:srgbClr val="002060"/>
                </a:solidFill>
              </a:rPr>
              <a:t>bazalnog</a:t>
            </a:r>
            <a:r>
              <a:rPr lang="sr-Latn-RS" b="1" dirty="0" smtClean="0">
                <a:solidFill>
                  <a:srgbClr val="002060"/>
                </a:solidFill>
              </a:rPr>
              <a:t> metabolizma</a:t>
            </a:r>
            <a:r>
              <a:rPr lang="en-US" dirty="0">
                <a:solidFill>
                  <a:srgbClr val="002060"/>
                </a:solidFill>
              </a:rPr>
              <a:t> </a:t>
            </a:r>
            <a:r>
              <a:rPr lang="en-US" dirty="0" err="1">
                <a:solidFill>
                  <a:srgbClr val="002060"/>
                </a:solidFill>
              </a:rPr>
              <a:t>koji</a:t>
            </a:r>
            <a:r>
              <a:rPr lang="en-US" dirty="0">
                <a:solidFill>
                  <a:srgbClr val="002060"/>
                </a:solidFill>
              </a:rPr>
              <a:t> se </a:t>
            </a:r>
            <a:r>
              <a:rPr lang="en-US" dirty="0" err="1">
                <a:solidFill>
                  <a:srgbClr val="002060"/>
                </a:solidFill>
              </a:rPr>
              <a:t>javlja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kasnijem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periodu</a:t>
            </a:r>
            <a:endParaRPr lang="en-US" dirty="0">
              <a:solidFill>
                <a:srgbClr val="002060"/>
              </a:solidFill>
            </a:endParaRPr>
          </a:p>
          <a:p>
            <a:pPr lvl="0" algn="just"/>
            <a:r>
              <a:rPr lang="en-US" dirty="0" err="1">
                <a:solidFill>
                  <a:srgbClr val="002060"/>
                </a:solidFill>
              </a:rPr>
              <a:t>primetno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povećanje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pulsa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sporadičnim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povećanjem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krvnog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pritiska</a:t>
            </a:r>
            <a:r>
              <a:rPr lang="en-US" dirty="0">
                <a:solidFill>
                  <a:srgbClr val="002060"/>
                </a:solidFill>
              </a:rPr>
              <a:t>. </a:t>
            </a:r>
            <a:r>
              <a:rPr lang="en-US" b="1" dirty="0" err="1">
                <a:solidFill>
                  <a:srgbClr val="002060"/>
                </a:solidFill>
              </a:rPr>
              <a:t>Puls</a:t>
            </a:r>
            <a:r>
              <a:rPr lang="en-US" dirty="0">
                <a:solidFill>
                  <a:srgbClr val="002060"/>
                </a:solidFill>
              </a:rPr>
              <a:t> je </a:t>
            </a:r>
            <a:r>
              <a:rPr lang="en-US" dirty="0" err="1">
                <a:solidFill>
                  <a:srgbClr val="002060"/>
                </a:solidFill>
              </a:rPr>
              <a:t>povećan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zbog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promene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parasimpatičko-simpatičke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ravnoteže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koja</a:t>
            </a:r>
            <a:r>
              <a:rPr lang="en-US" dirty="0">
                <a:solidFill>
                  <a:srgbClr val="002060"/>
                </a:solidFill>
              </a:rPr>
              <a:t> je </a:t>
            </a:r>
            <a:r>
              <a:rPr lang="en-US" dirty="0" err="1">
                <a:solidFill>
                  <a:srgbClr val="002060"/>
                </a:solidFill>
              </a:rPr>
              <a:t>pomaknuta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prema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parasimpatičkom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tonusu</a:t>
            </a:r>
            <a:r>
              <a:rPr lang="en-US" dirty="0">
                <a:solidFill>
                  <a:srgbClr val="002060"/>
                </a:solidFill>
              </a:rPr>
              <a:t>, a u </a:t>
            </a:r>
            <a:r>
              <a:rPr lang="en-US" dirty="0" err="1">
                <a:solidFill>
                  <a:srgbClr val="002060"/>
                </a:solidFill>
              </a:rPr>
              <a:t>ovom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trenutku</a:t>
            </a:r>
            <a:r>
              <a:rPr lang="en-US" dirty="0">
                <a:solidFill>
                  <a:srgbClr val="002060"/>
                </a:solidFill>
              </a:rPr>
              <a:t> je </a:t>
            </a:r>
            <a:r>
              <a:rPr lang="en-US" dirty="0" err="1">
                <a:solidFill>
                  <a:srgbClr val="002060"/>
                </a:solidFill>
              </a:rPr>
              <a:t>pomaknuta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obrnuto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prema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simpatičkoj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strani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en-US" dirty="0" err="1">
                <a:solidFill>
                  <a:srgbClr val="002060"/>
                </a:solidFill>
              </a:rPr>
              <a:t>Vagotonija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prestaje</a:t>
            </a:r>
            <a:r>
              <a:rPr lang="en-US" dirty="0">
                <a:solidFill>
                  <a:srgbClr val="002060"/>
                </a:solidFill>
              </a:rPr>
              <a:t> da </a:t>
            </a:r>
            <a:r>
              <a:rPr lang="en-US" dirty="0" err="1">
                <a:solidFill>
                  <a:srgbClr val="002060"/>
                </a:solidFill>
              </a:rPr>
              <a:t>bude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dominantna</a:t>
            </a:r>
            <a:r>
              <a:rPr lang="en-US" dirty="0">
                <a:solidFill>
                  <a:srgbClr val="002060"/>
                </a:solidFill>
              </a:rPr>
              <a:t>, a </a:t>
            </a:r>
            <a:r>
              <a:rPr lang="en-US" dirty="0" err="1">
                <a:solidFill>
                  <a:srgbClr val="002060"/>
                </a:solidFill>
              </a:rPr>
              <a:t>srčana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frekfencija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posle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opterećenja</a:t>
            </a:r>
            <a:r>
              <a:rPr lang="en-US" dirty="0">
                <a:solidFill>
                  <a:srgbClr val="002060"/>
                </a:solidFill>
              </a:rPr>
              <a:t> je </a:t>
            </a:r>
            <a:r>
              <a:rPr lang="en-US" dirty="0" err="1">
                <a:solidFill>
                  <a:srgbClr val="002060"/>
                </a:solidFill>
              </a:rPr>
              <a:t>viša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što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posledicu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ima</a:t>
            </a:r>
            <a:r>
              <a:rPr lang="en-US" dirty="0">
                <a:solidFill>
                  <a:srgbClr val="002060"/>
                </a:solidFill>
              </a:rPr>
              <a:t> </a:t>
            </a:r>
            <a:r>
              <a:rPr lang="sr-Latn-RS" dirty="0" smtClean="0">
                <a:solidFill>
                  <a:srgbClr val="002060"/>
                </a:solidFill>
              </a:rPr>
              <a:t>subjektivne tegobe</a:t>
            </a:r>
            <a:r>
              <a:rPr lang="en-US" dirty="0">
                <a:solidFill>
                  <a:srgbClr val="002060"/>
                </a:solidFill>
              </a:rPr>
              <a:t> (</a:t>
            </a:r>
            <a:r>
              <a:rPr lang="en-US" dirty="0" err="1">
                <a:solidFill>
                  <a:srgbClr val="002060"/>
                </a:solidFill>
              </a:rPr>
              <a:t>probadanje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predelu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srca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lupanje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srca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ponestajanje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daha</a:t>
            </a:r>
            <a:r>
              <a:rPr lang="en-US" dirty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CF86-9AD9-4959-AB9A-6D1F83A7C87F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</a:rPr>
              <a:t>Simptomi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koji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karakteristični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za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pretreniranost</a:t>
            </a:r>
            <a:r>
              <a:rPr lang="en-US" sz="2800" dirty="0">
                <a:solidFill>
                  <a:srgbClr val="FF0000"/>
                </a:solidFill>
              </a:rPr>
              <a:t> (</a:t>
            </a:r>
            <a:r>
              <a:rPr lang="en-US" sz="2800" dirty="0" err="1">
                <a:solidFill>
                  <a:srgbClr val="FF0000"/>
                </a:solidFill>
              </a:rPr>
              <a:t>poznati</a:t>
            </a:r>
            <a:r>
              <a:rPr lang="en-US" sz="2800" dirty="0">
                <a:solidFill>
                  <a:srgbClr val="FF0000"/>
                </a:solidFill>
              </a:rPr>
              <a:t> u </a:t>
            </a:r>
            <a:r>
              <a:rPr lang="en-US" sz="2800" dirty="0" err="1">
                <a:solidFill>
                  <a:srgbClr val="FF0000"/>
                </a:solidFill>
              </a:rPr>
              <a:t>literaturi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3480802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04800" y="1609416"/>
            <a:ext cx="7696200" cy="5096184"/>
          </a:xfrm>
        </p:spPr>
        <p:txBody>
          <a:bodyPr>
            <a:normAutofit fontScale="92500"/>
          </a:bodyPr>
          <a:lstStyle/>
          <a:p>
            <a:pPr lvl="0" algn="just"/>
            <a:r>
              <a:rPr lang="sr-Latn-RS" b="1" u="sng" dirty="0" smtClean="0">
                <a:solidFill>
                  <a:srgbClr val="002060"/>
                </a:solidFill>
              </a:rPr>
              <a:t>vitalni kapacitet</a:t>
            </a:r>
            <a:r>
              <a:rPr lang="en-US" dirty="0">
                <a:solidFill>
                  <a:srgbClr val="002060"/>
                </a:solidFill>
              </a:rPr>
              <a:t> se </a:t>
            </a:r>
            <a:r>
              <a:rPr lang="en-US" dirty="0" err="1" smtClean="0">
                <a:solidFill>
                  <a:srgbClr val="002060"/>
                </a:solidFill>
              </a:rPr>
              <a:t>smanjuje</a:t>
            </a:r>
            <a:endParaRPr lang="en-US" dirty="0">
              <a:solidFill>
                <a:srgbClr val="002060"/>
              </a:solidFill>
            </a:endParaRPr>
          </a:p>
          <a:p>
            <a:pPr lvl="0" algn="just"/>
            <a:r>
              <a:rPr lang="en-US" dirty="0" err="1">
                <a:solidFill>
                  <a:srgbClr val="002060"/>
                </a:solidFill>
              </a:rPr>
              <a:t>promene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EKG-u i to </a:t>
            </a:r>
            <a:r>
              <a:rPr lang="en-US" dirty="0" err="1">
                <a:solidFill>
                  <a:srgbClr val="002060"/>
                </a:solidFill>
              </a:rPr>
              <a:t>promene</a:t>
            </a:r>
            <a:r>
              <a:rPr lang="en-US" dirty="0">
                <a:solidFill>
                  <a:srgbClr val="002060"/>
                </a:solidFill>
              </a:rPr>
              <a:t> T-</a:t>
            </a:r>
            <a:r>
              <a:rPr lang="en-US" dirty="0" err="1">
                <a:solidFill>
                  <a:srgbClr val="002060"/>
                </a:solidFill>
              </a:rPr>
              <a:t>talasa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koji</a:t>
            </a:r>
            <a:r>
              <a:rPr lang="en-US" dirty="0">
                <a:solidFill>
                  <a:srgbClr val="002060"/>
                </a:solidFill>
              </a:rPr>
              <a:t> se </a:t>
            </a:r>
            <a:r>
              <a:rPr lang="en-US" dirty="0" err="1">
                <a:solidFill>
                  <a:srgbClr val="002060"/>
                </a:solidFill>
              </a:rPr>
              <a:t>smanjuje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ili</a:t>
            </a:r>
            <a:r>
              <a:rPr lang="en-US" dirty="0">
                <a:solidFill>
                  <a:srgbClr val="002060"/>
                </a:solidFill>
              </a:rPr>
              <a:t> je </a:t>
            </a:r>
            <a:r>
              <a:rPr lang="en-US" dirty="0" err="1">
                <a:solidFill>
                  <a:srgbClr val="002060"/>
                </a:solidFill>
              </a:rPr>
              <a:t>negativan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eksrasistolija</a:t>
            </a:r>
            <a:r>
              <a:rPr lang="en-US" dirty="0">
                <a:solidFill>
                  <a:srgbClr val="002060"/>
                </a:solidFill>
              </a:rPr>
              <a:t> i </a:t>
            </a:r>
            <a:r>
              <a:rPr lang="sr-Latn-RS" b="1" u="sng" dirty="0" smtClean="0">
                <a:solidFill>
                  <a:srgbClr val="002060"/>
                </a:solidFill>
              </a:rPr>
              <a:t>aritmija</a:t>
            </a:r>
            <a:r>
              <a:rPr lang="en-US" dirty="0">
                <a:solidFill>
                  <a:srgbClr val="002060"/>
                </a:solidFill>
              </a:rPr>
              <a:t> u </a:t>
            </a:r>
            <a:r>
              <a:rPr lang="en-US" dirty="0" err="1">
                <a:solidFill>
                  <a:srgbClr val="002060"/>
                </a:solidFill>
              </a:rPr>
              <a:t>miru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kod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opterećenja</a:t>
            </a:r>
            <a:r>
              <a:rPr lang="en-US" dirty="0">
                <a:solidFill>
                  <a:srgbClr val="002060"/>
                </a:solidFill>
              </a:rPr>
              <a:t>, a to </a:t>
            </a:r>
            <a:r>
              <a:rPr lang="en-US" dirty="0" err="1">
                <a:solidFill>
                  <a:srgbClr val="002060"/>
                </a:solidFill>
              </a:rPr>
              <a:t>sve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usled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pojačanog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dejstva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simpatikusa</a:t>
            </a:r>
            <a:endParaRPr lang="en-US" dirty="0">
              <a:solidFill>
                <a:srgbClr val="002060"/>
              </a:solidFill>
            </a:endParaRPr>
          </a:p>
          <a:p>
            <a:pPr lvl="0" algn="just"/>
            <a:r>
              <a:rPr lang="en-US" dirty="0" err="1">
                <a:solidFill>
                  <a:srgbClr val="002060"/>
                </a:solidFill>
              </a:rPr>
              <a:t>pojačana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diureza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noćnim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časovima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bledilo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kože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iznenadno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javljanje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znojenja</a:t>
            </a:r>
            <a:endParaRPr lang="en-US" dirty="0">
              <a:solidFill>
                <a:srgbClr val="002060"/>
              </a:solidFill>
            </a:endParaRPr>
          </a:p>
          <a:p>
            <a:pPr lvl="0" algn="just"/>
            <a:r>
              <a:rPr lang="sr-Latn-RS" b="1" u="sng" dirty="0" smtClean="0">
                <a:solidFill>
                  <a:srgbClr val="002060"/>
                </a:solidFill>
              </a:rPr>
              <a:t>povrede</a:t>
            </a:r>
            <a:r>
              <a:rPr lang="en-US" dirty="0">
                <a:solidFill>
                  <a:srgbClr val="002060"/>
                </a:solidFill>
              </a:rPr>
              <a:t> </a:t>
            </a:r>
            <a:r>
              <a:rPr lang="en-US" dirty="0" err="1">
                <a:solidFill>
                  <a:srgbClr val="002060"/>
                </a:solidFill>
              </a:rPr>
              <a:t>kod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ovih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sportista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češće</a:t>
            </a:r>
            <a:endParaRPr lang="en-US" dirty="0">
              <a:solidFill>
                <a:srgbClr val="002060"/>
              </a:solidFill>
            </a:endParaRPr>
          </a:p>
          <a:p>
            <a:pPr lvl="0" algn="just"/>
            <a:r>
              <a:rPr lang="en-US" dirty="0" err="1">
                <a:solidFill>
                  <a:srgbClr val="002060"/>
                </a:solidFill>
              </a:rPr>
              <a:t>pojava</a:t>
            </a:r>
            <a:r>
              <a:rPr lang="en-US" dirty="0">
                <a:solidFill>
                  <a:srgbClr val="002060"/>
                </a:solidFill>
              </a:rPr>
              <a:t> </a:t>
            </a:r>
            <a:r>
              <a:rPr lang="sr-Latn-RS" b="1" u="sng" dirty="0" err="1" smtClean="0">
                <a:solidFill>
                  <a:srgbClr val="002060"/>
                </a:solidFill>
              </a:rPr>
              <a:t>leukocitoze</a:t>
            </a:r>
            <a:endParaRPr lang="en-US" dirty="0">
              <a:solidFill>
                <a:srgbClr val="002060"/>
              </a:solidFill>
            </a:endParaRPr>
          </a:p>
          <a:p>
            <a:pPr lvl="0" algn="just"/>
            <a:r>
              <a:rPr lang="en-US" dirty="0" err="1">
                <a:solidFill>
                  <a:srgbClr val="002060"/>
                </a:solidFill>
              </a:rPr>
              <a:t>vreme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neuro</a:t>
            </a:r>
            <a:r>
              <a:rPr lang="en-US" dirty="0">
                <a:solidFill>
                  <a:srgbClr val="002060"/>
                </a:solidFill>
              </a:rPr>
              <a:t> - </a:t>
            </a:r>
            <a:r>
              <a:rPr lang="en-US" dirty="0" err="1">
                <a:solidFill>
                  <a:srgbClr val="002060"/>
                </a:solidFill>
              </a:rPr>
              <a:t>mišićne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reakcije</a:t>
            </a:r>
            <a:r>
              <a:rPr lang="en-US" dirty="0">
                <a:solidFill>
                  <a:srgbClr val="002060"/>
                </a:solidFill>
              </a:rPr>
              <a:t> je </a:t>
            </a:r>
            <a:r>
              <a:rPr lang="en-US" dirty="0" err="1" smtClean="0">
                <a:solidFill>
                  <a:srgbClr val="002060"/>
                </a:solidFill>
              </a:rPr>
              <a:t>produženo</a:t>
            </a:r>
            <a:endParaRPr lang="en-US" dirty="0">
              <a:solidFill>
                <a:srgbClr val="002060"/>
              </a:solidFill>
            </a:endParaRPr>
          </a:p>
          <a:p>
            <a:pPr lvl="0" algn="just"/>
            <a:r>
              <a:rPr lang="en-US" dirty="0" err="1">
                <a:solidFill>
                  <a:srgbClr val="002060"/>
                </a:solidFill>
              </a:rPr>
              <a:t>kod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sportistkinja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često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dolazi</a:t>
            </a:r>
            <a:r>
              <a:rPr lang="en-US" dirty="0">
                <a:solidFill>
                  <a:srgbClr val="002060"/>
                </a:solidFill>
              </a:rPr>
              <a:t> do </a:t>
            </a:r>
            <a:r>
              <a:rPr lang="en-US" dirty="0" err="1">
                <a:solidFill>
                  <a:srgbClr val="002060"/>
                </a:solidFill>
              </a:rPr>
              <a:t>poremećaja</a:t>
            </a:r>
            <a:r>
              <a:rPr lang="en-US" dirty="0">
                <a:solidFill>
                  <a:srgbClr val="002060"/>
                </a:solidFill>
              </a:rPr>
              <a:t> </a:t>
            </a:r>
            <a:r>
              <a:rPr lang="sr-Latn-RS" b="1" u="sng" dirty="0" smtClean="0">
                <a:solidFill>
                  <a:srgbClr val="002060"/>
                </a:solidFill>
              </a:rPr>
              <a:t>menstrualnog ciklusa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CF86-9AD9-4959-AB9A-6D1F83A7C87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</a:rPr>
              <a:t>Simptomi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koji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karakteristični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za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pretreniranost</a:t>
            </a:r>
            <a:r>
              <a:rPr lang="en-US" sz="2800" dirty="0">
                <a:solidFill>
                  <a:srgbClr val="FF0000"/>
                </a:solidFill>
              </a:rPr>
              <a:t> (</a:t>
            </a:r>
            <a:r>
              <a:rPr lang="en-US" sz="2800" dirty="0" err="1">
                <a:solidFill>
                  <a:srgbClr val="FF0000"/>
                </a:solidFill>
              </a:rPr>
              <a:t>poznati</a:t>
            </a:r>
            <a:r>
              <a:rPr lang="en-US" sz="2800" dirty="0">
                <a:solidFill>
                  <a:srgbClr val="FF0000"/>
                </a:solidFill>
              </a:rPr>
              <a:t> u </a:t>
            </a:r>
            <a:r>
              <a:rPr lang="en-US" sz="2800" dirty="0" err="1">
                <a:solidFill>
                  <a:srgbClr val="FF0000"/>
                </a:solidFill>
              </a:rPr>
              <a:t>literaturi</a:t>
            </a:r>
            <a:r>
              <a:rPr lang="en-US" sz="28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3390250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bg2">
                    <a:lumMod val="50000"/>
                  </a:schemeClr>
                </a:solidFill>
              </a:rPr>
              <a:t>Sportske povrede mekih tkiva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POVREDE MEKIH TKIVA</a:t>
            </a:r>
          </a:p>
          <a:p>
            <a:pPr>
              <a:buNone/>
            </a:pPr>
            <a:r>
              <a:rPr lang="en-US" dirty="0" smtClean="0"/>
              <a:t>Pod </a:t>
            </a:r>
            <a:r>
              <a:rPr lang="en-US" dirty="0" err="1" smtClean="0"/>
              <a:t>pojmom</a:t>
            </a:r>
            <a:r>
              <a:rPr lang="en-US" dirty="0" smtClean="0"/>
              <a:t> </a:t>
            </a:r>
            <a:r>
              <a:rPr lang="en-US" dirty="0" err="1" smtClean="0"/>
              <a:t>povrede</a:t>
            </a:r>
            <a:r>
              <a:rPr lang="en-US" dirty="0" smtClean="0"/>
              <a:t> </a:t>
            </a:r>
            <a:r>
              <a:rPr lang="en-US" dirty="0" err="1" smtClean="0"/>
              <a:t>mekih</a:t>
            </a:r>
            <a:r>
              <a:rPr lang="en-US" dirty="0" smtClean="0"/>
              <a:t> </a:t>
            </a:r>
            <a:r>
              <a:rPr lang="en-US" dirty="0" err="1" smtClean="0"/>
              <a:t>tkiva</a:t>
            </a:r>
            <a:r>
              <a:rPr lang="en-US" dirty="0" smtClean="0"/>
              <a:t> </a:t>
            </a:r>
            <a:r>
              <a:rPr lang="en-US" dirty="0" err="1" smtClean="0"/>
              <a:t>podrazumevaju</a:t>
            </a:r>
            <a:r>
              <a:rPr lang="en-US" dirty="0" smtClean="0"/>
              <a:t> se </a:t>
            </a:r>
            <a:r>
              <a:rPr lang="en-US" dirty="0" err="1" smtClean="0"/>
              <a:t>povrede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Kontuzije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, </a:t>
            </a:r>
            <a:r>
              <a:rPr lang="en-US" dirty="0" err="1" smtClean="0"/>
              <a:t>tetiva</a:t>
            </a:r>
            <a:r>
              <a:rPr lang="en-US" dirty="0" smtClean="0"/>
              <a:t>, </a:t>
            </a:r>
            <a:r>
              <a:rPr lang="en-US" dirty="0" err="1" smtClean="0"/>
              <a:t>nerava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zglobova</a:t>
            </a:r>
            <a:r>
              <a:rPr lang="en-US" dirty="0" smtClean="0"/>
              <a:t>;</a:t>
            </a:r>
          </a:p>
          <a:p>
            <a:pPr lvl="0"/>
            <a:r>
              <a:rPr lang="en-US" dirty="0" err="1" smtClean="0"/>
              <a:t>Distorzija</a:t>
            </a:r>
            <a:r>
              <a:rPr lang="en-US" dirty="0" smtClean="0"/>
              <a:t> </a:t>
            </a:r>
            <a:r>
              <a:rPr lang="en-US" dirty="0" err="1" smtClean="0"/>
              <a:t>zglobova</a:t>
            </a:r>
            <a:r>
              <a:rPr lang="en-US" dirty="0" smtClean="0"/>
              <a:t>;</a:t>
            </a:r>
          </a:p>
          <a:p>
            <a:pPr lvl="0"/>
            <a:r>
              <a:rPr lang="en-US" dirty="0" err="1" smtClean="0"/>
              <a:t>Distenzije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ligamenata</a:t>
            </a:r>
            <a:r>
              <a:rPr lang="en-US" dirty="0" smtClean="0"/>
              <a:t>;</a:t>
            </a:r>
          </a:p>
          <a:p>
            <a:pPr lvl="0"/>
            <a:r>
              <a:rPr lang="en-US" dirty="0" err="1" smtClean="0"/>
              <a:t>Pacrijalne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kompletne</a:t>
            </a:r>
            <a:r>
              <a:rPr lang="en-US" dirty="0" smtClean="0"/>
              <a:t> rupture </a:t>
            </a:r>
            <a:r>
              <a:rPr lang="en-US" dirty="0" err="1" smtClean="0"/>
              <a:t>mišića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tetiva</a:t>
            </a:r>
            <a:r>
              <a:rPr lang="en-US" dirty="0" smtClean="0"/>
              <a:t>;</a:t>
            </a:r>
          </a:p>
          <a:p>
            <a:pPr lvl="0"/>
            <a:r>
              <a:rPr lang="en-US" dirty="0" err="1" smtClean="0"/>
              <a:t>Sekcija</a:t>
            </a:r>
            <a:r>
              <a:rPr lang="en-US" dirty="0" smtClean="0"/>
              <a:t> </a:t>
            </a:r>
            <a:r>
              <a:rPr lang="en-US" dirty="0" err="1" smtClean="0"/>
              <a:t>tetiva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endParaRPr lang="en-US" dirty="0" smtClean="0"/>
          </a:p>
          <a:p>
            <a:pPr lvl="0"/>
            <a:r>
              <a:rPr lang="en-US" dirty="0" err="1" smtClean="0"/>
              <a:t>Luksacije</a:t>
            </a:r>
            <a:r>
              <a:rPr lang="en-US" dirty="0" smtClean="0"/>
              <a:t> </a:t>
            </a:r>
            <a:r>
              <a:rPr lang="en-US" dirty="0" err="1" smtClean="0"/>
              <a:t>zglobova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914400" y="533400"/>
            <a:ext cx="7239000" cy="61722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002060"/>
                </a:solidFill>
              </a:rPr>
              <a:t>W O L F </a:t>
            </a:r>
            <a:r>
              <a:rPr lang="en-US" dirty="0" err="1">
                <a:solidFill>
                  <a:srgbClr val="002060"/>
                </a:solidFill>
              </a:rPr>
              <a:t>ističe</a:t>
            </a:r>
            <a:r>
              <a:rPr lang="en-US" dirty="0">
                <a:solidFill>
                  <a:srgbClr val="002060"/>
                </a:solidFill>
              </a:rPr>
              <a:t> da </a:t>
            </a:r>
            <a:r>
              <a:rPr lang="en-US" dirty="0" err="1">
                <a:solidFill>
                  <a:srgbClr val="002060"/>
                </a:solidFill>
              </a:rPr>
              <a:t>pretreniranost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nastaje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kod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sportista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izraženim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neurovegetativnim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hipertireotičnim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predispozicijama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kod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sportista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snage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brzine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kod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rane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specijalizacije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mladih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sportista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koji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nemaju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rekreativne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sportske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aktivnosti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kod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ambicioznih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učenika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velike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preopterćenosti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školskim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obavezama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željom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postizanjem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vrhunskih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rezultata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kod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neadekvatne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ishrane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uzimanja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gaziranih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napitaka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prekomernog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degustiranja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kofeina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putem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kafe</a:t>
            </a:r>
            <a:r>
              <a:rPr lang="en-US" dirty="0">
                <a:solidFill>
                  <a:srgbClr val="002060"/>
                </a:solidFill>
              </a:rPr>
              <a:t>. </a:t>
            </a:r>
          </a:p>
          <a:p>
            <a:pPr marL="0" indent="0" algn="just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002060"/>
                </a:solidFill>
              </a:rPr>
              <a:t>N O K E R </a:t>
            </a:r>
            <a:r>
              <a:rPr lang="en-US" dirty="0">
                <a:solidFill>
                  <a:srgbClr val="002060"/>
                </a:solidFill>
              </a:rPr>
              <a:t>u </a:t>
            </a:r>
            <a:r>
              <a:rPr lang="en-US" dirty="0" err="1">
                <a:solidFill>
                  <a:srgbClr val="002060"/>
                </a:solidFill>
              </a:rPr>
              <a:t>prvi</a:t>
            </a:r>
            <a:r>
              <a:rPr lang="en-US" dirty="0">
                <a:solidFill>
                  <a:srgbClr val="002060"/>
                </a:solidFill>
              </a:rPr>
              <a:t> plan </a:t>
            </a:r>
            <a:r>
              <a:rPr lang="en-US" dirty="0" err="1">
                <a:solidFill>
                  <a:srgbClr val="002060"/>
                </a:solidFill>
              </a:rPr>
              <a:t>ističe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pravilan</a:t>
            </a:r>
            <a:r>
              <a:rPr lang="en-US" dirty="0">
                <a:solidFill>
                  <a:srgbClr val="002060"/>
                </a:solidFill>
              </a:rPr>
              <a:t> plan </a:t>
            </a:r>
            <a:r>
              <a:rPr lang="en-US" dirty="0" err="1">
                <a:solidFill>
                  <a:srgbClr val="002060"/>
                </a:solidFill>
              </a:rPr>
              <a:t>trenažnog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procesa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duži</a:t>
            </a:r>
            <a:r>
              <a:rPr lang="en-US" dirty="0">
                <a:solidFill>
                  <a:srgbClr val="002060"/>
                </a:solidFill>
              </a:rPr>
              <a:t> period. </a:t>
            </a:r>
            <a:r>
              <a:rPr lang="en-US" dirty="0" err="1">
                <a:solidFill>
                  <a:srgbClr val="002060"/>
                </a:solidFill>
              </a:rPr>
              <a:t>Nagli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usponi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povećanje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funkcionalne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sposobnosti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sobom</a:t>
            </a:r>
            <a:r>
              <a:rPr lang="en-US" dirty="0">
                <a:solidFill>
                  <a:srgbClr val="002060"/>
                </a:solidFill>
              </a:rPr>
              <a:t> nose </a:t>
            </a:r>
            <a:r>
              <a:rPr lang="en-US" dirty="0" err="1">
                <a:solidFill>
                  <a:srgbClr val="002060"/>
                </a:solidFill>
              </a:rPr>
              <a:t>veliku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opasnost</a:t>
            </a:r>
            <a:r>
              <a:rPr lang="en-US" dirty="0">
                <a:solidFill>
                  <a:srgbClr val="002060"/>
                </a:solidFill>
              </a:rPr>
              <a:t> od </a:t>
            </a:r>
            <a:r>
              <a:rPr lang="en-US" dirty="0" err="1" smtClean="0">
                <a:solidFill>
                  <a:srgbClr val="002060"/>
                </a:solidFill>
              </a:rPr>
              <a:t>pretreniranosti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002060"/>
                </a:solidFill>
              </a:rPr>
              <a:t>Temperament je </a:t>
            </a:r>
            <a:r>
              <a:rPr lang="en-US" b="1" dirty="0" err="1" smtClean="0">
                <a:solidFill>
                  <a:srgbClr val="002060"/>
                </a:solidFill>
              </a:rPr>
              <a:t>kod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sportista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bitan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kada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analiziramo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pojavu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pretreniranosti</a:t>
            </a:r>
            <a:r>
              <a:rPr lang="en-US" b="1" dirty="0" smtClean="0">
                <a:solidFill>
                  <a:srgbClr val="002060"/>
                </a:solidFill>
              </a:rPr>
              <a:t>. </a:t>
            </a:r>
            <a:r>
              <a:rPr lang="en-US" b="1" dirty="0" err="1" smtClean="0">
                <a:solidFill>
                  <a:srgbClr val="002060"/>
                </a:solidFill>
              </a:rPr>
              <a:t>Flegmatični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tipovi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sporije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ulaze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vrhunsku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formu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odnosu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kolerične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tipove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koji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brzo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postižu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formu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jer</a:t>
            </a:r>
            <a:r>
              <a:rPr lang="en-US" dirty="0">
                <a:solidFill>
                  <a:srgbClr val="002060"/>
                </a:solidFill>
              </a:rPr>
              <a:t> je </a:t>
            </a:r>
            <a:r>
              <a:rPr lang="en-US" dirty="0" err="1">
                <a:solidFill>
                  <a:srgbClr val="002060"/>
                </a:solidFill>
              </a:rPr>
              <a:t>njihov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nervni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sistem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jako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osetljiv</a:t>
            </a:r>
            <a:r>
              <a:rPr lang="en-US" dirty="0">
                <a:solidFill>
                  <a:srgbClr val="002060"/>
                </a:solidFill>
              </a:rPr>
              <a:t>, pa </a:t>
            </a:r>
            <a:r>
              <a:rPr lang="en-US" dirty="0" err="1">
                <a:solidFill>
                  <a:srgbClr val="002060"/>
                </a:solidFill>
              </a:rPr>
              <a:t>samim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tim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opasnost</a:t>
            </a:r>
            <a:r>
              <a:rPr lang="en-US" dirty="0">
                <a:solidFill>
                  <a:srgbClr val="002060"/>
                </a:solidFill>
              </a:rPr>
              <a:t> od </a:t>
            </a:r>
            <a:r>
              <a:rPr lang="en-US" dirty="0" err="1">
                <a:solidFill>
                  <a:srgbClr val="002060"/>
                </a:solidFill>
              </a:rPr>
              <a:t>pretreniranosti</a:t>
            </a:r>
            <a:r>
              <a:rPr lang="en-US" dirty="0">
                <a:solidFill>
                  <a:srgbClr val="002060"/>
                </a:solidFill>
              </a:rPr>
              <a:t> je </a:t>
            </a:r>
            <a:r>
              <a:rPr lang="en-US" dirty="0" err="1">
                <a:solidFill>
                  <a:srgbClr val="002060"/>
                </a:solidFill>
              </a:rPr>
              <a:t>veća</a:t>
            </a:r>
            <a:r>
              <a:rPr lang="en-US" dirty="0">
                <a:solidFill>
                  <a:srgbClr val="002060"/>
                </a:solidFill>
              </a:rPr>
              <a:t>. </a:t>
            </a: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CF86-9AD9-4959-AB9A-6D1F83A7C87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79117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533400" y="2362200"/>
            <a:ext cx="7239000" cy="2438400"/>
          </a:xfrm>
          <a:ln>
            <a:solidFill>
              <a:schemeClr val="accent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25000" dir="5400000" rotWithShape="0">
              <a:schemeClr val="accent2">
                <a:shade val="30000"/>
                <a:satMod val="150000"/>
                <a:alpha val="38000"/>
              </a:scheme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 A Z E D O V A , </a:t>
            </a:r>
            <a:r>
              <a:rPr lang="en-US" b="1" dirty="0" err="1">
                <a:solidFill>
                  <a:srgbClr val="002060"/>
                </a:solidFill>
              </a:rPr>
              <a:t>simpatička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pretreniranost</a:t>
            </a:r>
            <a:r>
              <a:rPr lang="sr-Latn-RS" b="1" dirty="0" smtClean="0">
                <a:solidFill>
                  <a:srgbClr val="002060"/>
                </a:solidFill>
              </a:rPr>
              <a:t> (</a:t>
            </a:r>
            <a:r>
              <a:rPr lang="en-US" sz="1900" b="1" dirty="0" err="1">
                <a:solidFill>
                  <a:srgbClr val="002060"/>
                </a:solidFill>
              </a:rPr>
              <a:t>Pretreniranost</a:t>
            </a:r>
            <a:r>
              <a:rPr lang="en-US" sz="1900" b="1" dirty="0">
                <a:solidFill>
                  <a:srgbClr val="002060"/>
                </a:solidFill>
              </a:rPr>
              <a:t> </a:t>
            </a:r>
            <a:r>
              <a:rPr lang="sr-Latn-RS" sz="1900" b="1" dirty="0" smtClean="0">
                <a:solidFill>
                  <a:srgbClr val="002060"/>
                </a:solidFill>
              </a:rPr>
              <a:t>prvog</a:t>
            </a:r>
            <a:r>
              <a:rPr lang="en-US" sz="1900" b="1" dirty="0" smtClean="0">
                <a:solidFill>
                  <a:srgbClr val="002060"/>
                </a:solidFill>
              </a:rPr>
              <a:t> </a:t>
            </a:r>
            <a:r>
              <a:rPr lang="en-US" sz="1900" b="1" dirty="0" err="1">
                <a:solidFill>
                  <a:srgbClr val="002060"/>
                </a:solidFill>
              </a:rPr>
              <a:t>tipa</a:t>
            </a:r>
            <a:r>
              <a:rPr lang="sr-Latn-RS" sz="2800" b="1" dirty="0" smtClean="0">
                <a:solidFill>
                  <a:srgbClr val="002060"/>
                </a:solidFill>
              </a:rPr>
              <a:t>)</a:t>
            </a:r>
            <a:endParaRPr lang="sr-Latn-R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1200" b="1" dirty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A D I S O N I Z A M</a:t>
            </a:r>
            <a:r>
              <a:rPr lang="sr-Latn-RS" b="1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parasimpatikotonija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– </a:t>
            </a:r>
            <a:r>
              <a:rPr lang="sr-Latn-RS" b="1" dirty="0" smtClean="0">
                <a:solidFill>
                  <a:srgbClr val="002060"/>
                </a:solidFill>
              </a:rPr>
              <a:t>(</a:t>
            </a:r>
            <a:r>
              <a:rPr lang="en-US" sz="2000" b="1" dirty="0" err="1" smtClean="0">
                <a:solidFill>
                  <a:srgbClr val="002060"/>
                </a:solidFill>
              </a:rPr>
              <a:t>Pretreniranost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drugog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tipa</a:t>
            </a:r>
            <a:r>
              <a:rPr lang="sr-Latn-RS" sz="2000" b="1" dirty="0" smtClean="0">
                <a:solidFill>
                  <a:srgbClr val="002060"/>
                </a:solidFill>
              </a:rPr>
              <a:t>)</a:t>
            </a: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CF86-9AD9-4959-AB9A-6D1F83A7C87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239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</a:rPr>
              <a:t>U </a:t>
            </a:r>
            <a:r>
              <a:rPr lang="en-US" sz="4000" dirty="0" err="1" smtClean="0">
                <a:solidFill>
                  <a:srgbClr val="002060"/>
                </a:solidFill>
              </a:rPr>
              <a:t>sportsko</a:t>
            </a:r>
            <a:r>
              <a:rPr lang="en-US" sz="4000" dirty="0" smtClean="0">
                <a:solidFill>
                  <a:srgbClr val="002060"/>
                </a:solidFill>
              </a:rPr>
              <a:t> - </a:t>
            </a:r>
            <a:r>
              <a:rPr lang="en-US" sz="4000" dirty="0" err="1" smtClean="0">
                <a:solidFill>
                  <a:srgbClr val="002060"/>
                </a:solidFill>
              </a:rPr>
              <a:t>medicinskoj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>
                <a:solidFill>
                  <a:srgbClr val="002060"/>
                </a:solidFill>
              </a:rPr>
              <a:t>praksi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dirty="0" err="1">
                <a:solidFill>
                  <a:srgbClr val="002060"/>
                </a:solidFill>
              </a:rPr>
              <a:t>razlikujemo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dirty="0" err="1">
                <a:solidFill>
                  <a:srgbClr val="002060"/>
                </a:solidFill>
              </a:rPr>
              <a:t>dva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dirty="0" err="1">
                <a:solidFill>
                  <a:srgbClr val="002060"/>
                </a:solidFill>
              </a:rPr>
              <a:t>tipa</a:t>
            </a:r>
            <a:r>
              <a:rPr lang="en-US" sz="4000" dirty="0">
                <a:solidFill>
                  <a:srgbClr val="002060"/>
                </a:solidFill>
              </a:rPr>
              <a:t> </a:t>
            </a:r>
            <a:r>
              <a:rPr lang="en-US" sz="4000" dirty="0" err="1">
                <a:solidFill>
                  <a:srgbClr val="002060"/>
                </a:solidFill>
              </a:rPr>
              <a:t>pretreniranosti</a:t>
            </a:r>
            <a:r>
              <a:rPr lang="en-US" sz="4000" dirty="0" smtClean="0">
                <a:solidFill>
                  <a:srgbClr val="002060"/>
                </a:solidFill>
              </a:rPr>
              <a:t>:</a:t>
            </a:r>
            <a:endParaRPr lang="en-US" sz="4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Резултат слика за pretrenirano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061402"/>
            <a:ext cx="2209800" cy="1496962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Резултат слика за pretrenirano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031377"/>
            <a:ext cx="2247900" cy="1496963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Слика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061402"/>
            <a:ext cx="2133600" cy="1466938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="" xmlns:p14="http://schemas.microsoft.com/office/powerpoint/2010/main" val="182945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9618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u="sng" dirty="0" err="1" smtClean="0">
                <a:solidFill>
                  <a:srgbClr val="002060"/>
                </a:solidFill>
              </a:rPr>
              <a:t>Dominantnost</a:t>
            </a:r>
            <a:r>
              <a:rPr lang="en-US" b="1" u="sng" dirty="0" smtClean="0">
                <a:solidFill>
                  <a:srgbClr val="002060"/>
                </a:solidFill>
              </a:rPr>
              <a:t> </a:t>
            </a:r>
            <a:r>
              <a:rPr lang="en-US" b="1" u="sng" dirty="0" err="1">
                <a:solidFill>
                  <a:srgbClr val="002060"/>
                </a:solidFill>
              </a:rPr>
              <a:t>čini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b="1" u="sng" dirty="0" err="1">
                <a:solidFill>
                  <a:srgbClr val="002060"/>
                </a:solidFill>
              </a:rPr>
              <a:t>kompleks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b="1" u="sng" dirty="0" err="1">
                <a:solidFill>
                  <a:srgbClr val="002060"/>
                </a:solidFill>
              </a:rPr>
              <a:t>kliničkih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b="1" u="sng" dirty="0" err="1">
                <a:solidFill>
                  <a:srgbClr val="002060"/>
                </a:solidFill>
              </a:rPr>
              <a:t>simptoma</a:t>
            </a:r>
            <a:r>
              <a:rPr lang="en-US" b="1" u="sng" dirty="0">
                <a:solidFill>
                  <a:srgbClr val="002060"/>
                </a:solidFill>
              </a:rPr>
              <a:t> i to: </a:t>
            </a:r>
          </a:p>
          <a:p>
            <a:pPr marL="0" lvl="0" indent="0" algn="just">
              <a:buNone/>
            </a:pPr>
            <a:r>
              <a:rPr lang="en-US" dirty="0" err="1">
                <a:solidFill>
                  <a:srgbClr val="002060"/>
                </a:solidFill>
              </a:rPr>
              <a:t>lako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zamaranje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poreme</a:t>
            </a:r>
            <a:r>
              <a:rPr lang="sr-Latn-RS" b="1" dirty="0" err="1" smtClean="0">
                <a:solidFill>
                  <a:srgbClr val="002060"/>
                </a:solidFill>
              </a:rPr>
              <a:t>ćaj</a:t>
            </a:r>
            <a:r>
              <a:rPr lang="sr-Latn-RS" b="1" dirty="0" smtClean="0">
                <a:solidFill>
                  <a:srgbClr val="002060"/>
                </a:solidFill>
              </a:rPr>
              <a:t> sna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razdražljivost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sr-Latn-RS" b="1" dirty="0" smtClean="0">
                <a:solidFill>
                  <a:srgbClr val="002060"/>
                </a:solidFill>
              </a:rPr>
              <a:t>smanjenje telesne mase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sr-Latn-RS" b="1" dirty="0" smtClean="0">
                <a:solidFill>
                  <a:srgbClr val="002060"/>
                </a:solidFill>
              </a:rPr>
              <a:t>slabiji apetit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razne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vrste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znojenja</a:t>
            </a:r>
            <a:r>
              <a:rPr lang="en-US" dirty="0">
                <a:solidFill>
                  <a:srgbClr val="002060"/>
                </a:solidFill>
              </a:rPr>
              <a:t> (</a:t>
            </a:r>
            <a:r>
              <a:rPr lang="en-US" dirty="0" err="1">
                <a:solidFill>
                  <a:srgbClr val="002060"/>
                </a:solidFill>
              </a:rPr>
              <a:t>noćno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znojenje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znojenje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ruku</a:t>
            </a:r>
            <a:r>
              <a:rPr lang="en-US" dirty="0">
                <a:solidFill>
                  <a:srgbClr val="002060"/>
                </a:solidFill>
              </a:rPr>
              <a:t>) </a:t>
            </a:r>
            <a:r>
              <a:rPr lang="en-US" dirty="0" smtClean="0">
                <a:solidFill>
                  <a:srgbClr val="002060"/>
                </a:solidFill>
              </a:rPr>
              <a:t>,</a:t>
            </a:r>
            <a:r>
              <a:rPr lang="sr-Latn-RS" b="1" dirty="0" smtClean="0">
                <a:solidFill>
                  <a:srgbClr val="002060"/>
                </a:solidFill>
              </a:rPr>
              <a:t>glavobolja 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bledilo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pojava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podočnjaka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lupanje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srca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nelagodnost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u </a:t>
            </a:r>
            <a:r>
              <a:rPr lang="en-US" dirty="0" err="1">
                <a:solidFill>
                  <a:srgbClr val="002060"/>
                </a:solidFill>
              </a:rPr>
              <a:t>predelu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srca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praćena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probodima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promene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ritma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srca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ubrazani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puls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povećeni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bazalni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metabolizam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blago</a:t>
            </a:r>
            <a:r>
              <a:rPr lang="en-US" dirty="0">
                <a:solidFill>
                  <a:srgbClr val="002060"/>
                </a:solidFill>
              </a:rPr>
              <a:t> </a:t>
            </a:r>
            <a:r>
              <a:rPr lang="sr-Latn-RS" b="1" dirty="0" smtClean="0">
                <a:solidFill>
                  <a:srgbClr val="002060"/>
                </a:solidFill>
              </a:rPr>
              <a:t>povećanje temperature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promene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koži</a:t>
            </a:r>
            <a:r>
              <a:rPr lang="en-US" dirty="0">
                <a:solidFill>
                  <a:srgbClr val="002060"/>
                </a:solidFill>
              </a:rPr>
              <a:t> (</a:t>
            </a:r>
            <a:r>
              <a:rPr lang="en-US" dirty="0" err="1">
                <a:solidFill>
                  <a:srgbClr val="002060"/>
                </a:solidFill>
              </a:rPr>
              <a:t>jasno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crvenilo</a:t>
            </a:r>
            <a:r>
              <a:rPr lang="en-US" dirty="0" smtClean="0">
                <a:solidFill>
                  <a:srgbClr val="002060"/>
                </a:solidFill>
              </a:rPr>
              <a:t>).</a:t>
            </a:r>
            <a:endParaRPr lang="en-US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002060"/>
                </a:solidFill>
              </a:rPr>
              <a:t>Ova </a:t>
            </a:r>
            <a:r>
              <a:rPr lang="en-US" dirty="0" err="1">
                <a:solidFill>
                  <a:srgbClr val="002060"/>
                </a:solidFill>
              </a:rPr>
              <a:t>pretreniranost</a:t>
            </a:r>
            <a:r>
              <a:rPr lang="en-US" dirty="0">
                <a:solidFill>
                  <a:srgbClr val="002060"/>
                </a:solidFill>
              </a:rPr>
              <a:t> se </a:t>
            </a:r>
            <a:r>
              <a:rPr lang="en-US" dirty="0" err="1">
                <a:solidFill>
                  <a:srgbClr val="002060"/>
                </a:solidFill>
              </a:rPr>
              <a:t>zove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još</a:t>
            </a:r>
            <a:r>
              <a:rPr lang="en-US" dirty="0">
                <a:solidFill>
                  <a:srgbClr val="002060"/>
                </a:solidFill>
              </a:rPr>
              <a:t> i </a:t>
            </a:r>
            <a:r>
              <a:rPr lang="en-US" b="1" i="1" dirty="0" err="1">
                <a:solidFill>
                  <a:srgbClr val="002060"/>
                </a:solidFill>
              </a:rPr>
              <a:t>pretreniranost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prvog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tipa</a:t>
            </a:r>
            <a:r>
              <a:rPr lang="en-US" dirty="0">
                <a:solidFill>
                  <a:srgbClr val="002060"/>
                </a:solidFill>
              </a:rPr>
              <a:t> </a:t>
            </a:r>
            <a:r>
              <a:rPr lang="en-US" dirty="0" err="1">
                <a:solidFill>
                  <a:srgbClr val="002060"/>
                </a:solidFill>
              </a:rPr>
              <a:t>gde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dominira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napetost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simpatičkog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nervnog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sistema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pojavom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agitacionog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kompleksa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koji</a:t>
            </a:r>
            <a:r>
              <a:rPr lang="en-US" dirty="0">
                <a:solidFill>
                  <a:srgbClr val="002060"/>
                </a:solidFill>
              </a:rPr>
              <a:t> se </a:t>
            </a:r>
            <a:r>
              <a:rPr lang="en-US" dirty="0" err="1">
                <a:solidFill>
                  <a:srgbClr val="002060"/>
                </a:solidFill>
              </a:rPr>
              <a:t>manifestuje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nedovoljnim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uzdržavanjem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en-US" dirty="0" err="1">
                <a:solidFill>
                  <a:srgbClr val="002060"/>
                </a:solidFill>
              </a:rPr>
              <a:t>Dominiraju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nekontrolisane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reakcije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slušne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sadržaje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pojava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nekontrolisanih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pogrešnih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reakcija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kao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skraćeno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vreme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reakcije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en-US" dirty="0" err="1">
                <a:solidFill>
                  <a:srgbClr val="002060"/>
                </a:solidFill>
              </a:rPr>
              <a:t>Posle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opterećenja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dolazi</a:t>
            </a:r>
            <a:r>
              <a:rPr lang="en-US" dirty="0">
                <a:solidFill>
                  <a:srgbClr val="002060"/>
                </a:solidFill>
              </a:rPr>
              <a:t> do </a:t>
            </a:r>
            <a:r>
              <a:rPr lang="en-US" dirty="0" err="1">
                <a:solidFill>
                  <a:srgbClr val="002060"/>
                </a:solidFill>
              </a:rPr>
              <a:t>laganog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vraćanja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pulsa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normalne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vrednosti</a:t>
            </a:r>
            <a:r>
              <a:rPr lang="en-US" dirty="0">
                <a:solidFill>
                  <a:srgbClr val="002060"/>
                </a:solidFill>
              </a:rPr>
              <a:t>. </a:t>
            </a:r>
            <a:endParaRPr lang="sr-Latn-RS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Ovaj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tip </a:t>
            </a:r>
            <a:r>
              <a:rPr lang="en-US" b="1" dirty="0" err="1">
                <a:solidFill>
                  <a:srgbClr val="002060"/>
                </a:solidFill>
              </a:rPr>
              <a:t>pretreniranosti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karakterističan</a:t>
            </a:r>
            <a:r>
              <a:rPr lang="en-US" b="1" dirty="0">
                <a:solidFill>
                  <a:srgbClr val="002060"/>
                </a:solidFill>
              </a:rPr>
              <a:t> je </a:t>
            </a:r>
            <a:r>
              <a:rPr lang="en-US" b="1" dirty="0" err="1">
                <a:solidFill>
                  <a:srgbClr val="002060"/>
                </a:solidFill>
              </a:rPr>
              <a:t>po</a:t>
            </a:r>
            <a:r>
              <a:rPr lang="en-US" b="1" dirty="0">
                <a:solidFill>
                  <a:srgbClr val="002060"/>
                </a:solidFill>
              </a:rPr>
              <a:t> tome </a:t>
            </a:r>
            <a:r>
              <a:rPr lang="en-US" b="1" dirty="0" err="1">
                <a:solidFill>
                  <a:srgbClr val="002060"/>
                </a:solidFill>
              </a:rPr>
              <a:t>što</a:t>
            </a:r>
            <a:r>
              <a:rPr lang="en-US" b="1" dirty="0">
                <a:solidFill>
                  <a:srgbClr val="002060"/>
                </a:solidFill>
              </a:rPr>
              <a:t> se </a:t>
            </a:r>
            <a:r>
              <a:rPr lang="en-US" b="1" dirty="0" err="1">
                <a:solidFill>
                  <a:srgbClr val="002060"/>
                </a:solidFill>
              </a:rPr>
              <a:t>sportista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oseća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bolesnim</a:t>
            </a:r>
            <a:r>
              <a:rPr lang="en-US" b="1" dirty="0">
                <a:solidFill>
                  <a:srgbClr val="002060"/>
                </a:solidFill>
              </a:rPr>
              <a:t> i </a:t>
            </a:r>
            <a:r>
              <a:rPr lang="en-US" b="1" dirty="0" err="1">
                <a:solidFill>
                  <a:srgbClr val="002060"/>
                </a:solidFill>
              </a:rPr>
              <a:t>nesposobnim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za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trenažni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proces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CF86-9AD9-4959-AB9A-6D1F83A7C87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solidFill>
                  <a:srgbClr val="002060"/>
                </a:solidFill>
              </a:rPr>
              <a:t>Bazedova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simpatička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pretreniranost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0388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609416"/>
            <a:ext cx="7467600" cy="484632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Kod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ovog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tipa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simtomi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nisu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tako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jasni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kao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kod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prvog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tipa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en-US" dirty="0" err="1">
                <a:solidFill>
                  <a:srgbClr val="002060"/>
                </a:solidFill>
              </a:rPr>
              <a:t>Sportista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kod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mirovanja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pri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lakšem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opterećenju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gotovo</a:t>
            </a:r>
            <a:r>
              <a:rPr lang="en-US" dirty="0">
                <a:solidFill>
                  <a:srgbClr val="002060"/>
                </a:solidFill>
              </a:rPr>
              <a:t> i ne </a:t>
            </a:r>
            <a:r>
              <a:rPr lang="en-US" dirty="0" err="1">
                <a:solidFill>
                  <a:srgbClr val="002060"/>
                </a:solidFill>
              </a:rPr>
              <a:t>primećuje</a:t>
            </a:r>
            <a:r>
              <a:rPr lang="en-US" dirty="0">
                <a:solidFill>
                  <a:srgbClr val="002060"/>
                </a:solidFill>
              </a:rPr>
              <a:t>. U </a:t>
            </a:r>
            <a:r>
              <a:rPr lang="en-US" dirty="0" err="1">
                <a:solidFill>
                  <a:srgbClr val="002060"/>
                </a:solidFill>
              </a:rPr>
              <a:t>ovom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stadijumu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karakteristično</a:t>
            </a:r>
            <a:r>
              <a:rPr lang="en-US" dirty="0">
                <a:solidFill>
                  <a:srgbClr val="002060"/>
                </a:solidFill>
              </a:rPr>
              <a:t> je da i pored </a:t>
            </a:r>
            <a:r>
              <a:rPr lang="en-US" dirty="0" err="1">
                <a:solidFill>
                  <a:srgbClr val="002060"/>
                </a:solidFill>
              </a:rPr>
              <a:t>forsiranog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treninga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dolazi</a:t>
            </a:r>
            <a:r>
              <a:rPr lang="en-US" dirty="0">
                <a:solidFill>
                  <a:srgbClr val="002060"/>
                </a:solidFill>
              </a:rPr>
              <a:t> do </a:t>
            </a:r>
            <a:r>
              <a:rPr lang="en-US" dirty="0" err="1">
                <a:solidFill>
                  <a:srgbClr val="002060"/>
                </a:solidFill>
              </a:rPr>
              <a:t>stagnacije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opadanja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rezultata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sr-Latn-RS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sr-Latn-RS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Simptomi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su</a:t>
            </a:r>
            <a:r>
              <a:rPr lang="en-US" b="1" dirty="0">
                <a:solidFill>
                  <a:srgbClr val="002060"/>
                </a:solidFill>
              </a:rPr>
              <a:t>:</a:t>
            </a:r>
            <a:r>
              <a:rPr lang="en-US" dirty="0">
                <a:solidFill>
                  <a:srgbClr val="002060"/>
                </a:solidFill>
              </a:rPr>
              <a:t> </a:t>
            </a:r>
          </a:p>
          <a:p>
            <a:pPr lvl="0" algn="just"/>
            <a:r>
              <a:rPr lang="en-US" dirty="0" err="1">
                <a:solidFill>
                  <a:srgbClr val="002060"/>
                </a:solidFill>
              </a:rPr>
              <a:t>vrlo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izraženo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brzo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zamaranje</a:t>
            </a:r>
            <a:endParaRPr lang="en-US" dirty="0">
              <a:solidFill>
                <a:srgbClr val="002060"/>
              </a:solidFill>
            </a:endParaRPr>
          </a:p>
          <a:p>
            <a:pPr lvl="0" algn="just"/>
            <a:r>
              <a:rPr lang="en-US" dirty="0" err="1">
                <a:solidFill>
                  <a:srgbClr val="002060"/>
                </a:solidFill>
              </a:rPr>
              <a:t>normalan</a:t>
            </a:r>
            <a:r>
              <a:rPr lang="en-US" dirty="0">
                <a:solidFill>
                  <a:srgbClr val="002060"/>
                </a:solidFill>
              </a:rPr>
              <a:t> san i </a:t>
            </a:r>
            <a:r>
              <a:rPr lang="en-US" dirty="0" err="1">
                <a:solidFill>
                  <a:srgbClr val="002060"/>
                </a:solidFill>
              </a:rPr>
              <a:t>apetit</a:t>
            </a:r>
            <a:endParaRPr lang="en-US" dirty="0">
              <a:solidFill>
                <a:srgbClr val="002060"/>
              </a:solidFill>
            </a:endParaRPr>
          </a:p>
          <a:p>
            <a:pPr lvl="0" algn="just"/>
            <a:r>
              <a:rPr lang="en-US" dirty="0" err="1">
                <a:solidFill>
                  <a:srgbClr val="002060"/>
                </a:solidFill>
              </a:rPr>
              <a:t>telesna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masa</a:t>
            </a:r>
            <a:endParaRPr lang="en-US" dirty="0">
              <a:solidFill>
                <a:srgbClr val="002060"/>
              </a:solidFill>
            </a:endParaRPr>
          </a:p>
          <a:p>
            <a:pPr lvl="0" algn="just"/>
            <a:r>
              <a:rPr lang="en-US" dirty="0" err="1">
                <a:solidFill>
                  <a:srgbClr val="002060"/>
                </a:solidFill>
              </a:rPr>
              <a:t>bazalni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metabolizam</a:t>
            </a:r>
            <a:endParaRPr lang="en-US" dirty="0">
              <a:solidFill>
                <a:srgbClr val="002060"/>
              </a:solidFill>
            </a:endParaRPr>
          </a:p>
          <a:p>
            <a:pPr lvl="0" algn="just"/>
            <a:r>
              <a:rPr lang="en-US" dirty="0" err="1">
                <a:solidFill>
                  <a:srgbClr val="002060"/>
                </a:solidFill>
              </a:rPr>
              <a:t>teperatura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tela</a:t>
            </a:r>
            <a:r>
              <a:rPr lang="en-US" dirty="0">
                <a:solidFill>
                  <a:srgbClr val="002060"/>
                </a:solidFill>
              </a:rPr>
              <a:t> se ne </a:t>
            </a:r>
            <a:r>
              <a:rPr lang="en-US" dirty="0" err="1">
                <a:solidFill>
                  <a:srgbClr val="002060"/>
                </a:solidFill>
              </a:rPr>
              <a:t>menjaju</a:t>
            </a:r>
            <a:endParaRPr lang="en-US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sr-Latn-RS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sr-Latn-RS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Javljaju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se </a:t>
            </a:r>
            <a:r>
              <a:rPr lang="en-US" dirty="0" err="1">
                <a:solidFill>
                  <a:srgbClr val="002060"/>
                </a:solidFill>
              </a:rPr>
              <a:t>blage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promene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dijastolnog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pritiska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dok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neuro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mišićne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reakcije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normalne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ili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blago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produžene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en-US" dirty="0" err="1">
                <a:solidFill>
                  <a:srgbClr val="002060"/>
                </a:solidFill>
              </a:rPr>
              <a:t>Česte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prehlade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zbog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oslabljenog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imunološkog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statusa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organizma</a:t>
            </a:r>
            <a:r>
              <a:rPr lang="en-US" dirty="0">
                <a:solidFill>
                  <a:srgbClr val="002060"/>
                </a:solidFill>
              </a:rPr>
              <a:t>. 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CF86-9AD9-4959-AB9A-6D1F83A7C87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FF0000"/>
                </a:solidFill>
              </a:rPr>
              <a:t>Adisonizam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dirty="0" err="1">
                <a:solidFill>
                  <a:srgbClr val="FF0000"/>
                </a:solidFill>
              </a:rPr>
              <a:t>parasimpatikotonija</a:t>
            </a:r>
            <a:r>
              <a:rPr lang="en-US" sz="3200" dirty="0">
                <a:solidFill>
                  <a:srgbClr val="FF0000"/>
                </a:solidFill>
              </a:rPr>
              <a:t> - </a:t>
            </a:r>
            <a:r>
              <a:rPr lang="en-US" sz="3200" dirty="0" err="1">
                <a:solidFill>
                  <a:srgbClr val="FF0000"/>
                </a:solidFill>
              </a:rPr>
              <a:t>Pretreniranost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drugog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tipa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5" name="Слика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895600"/>
            <a:ext cx="3962400" cy="2399081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="" xmlns:p14="http://schemas.microsoft.com/office/powerpoint/2010/main" val="33168846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609600" y="1143000"/>
            <a:ext cx="7239000" cy="5486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Fiziologija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fizičkog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napora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sportiste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veoma</a:t>
            </a:r>
            <a:r>
              <a:rPr lang="en-US" b="1" dirty="0" smtClean="0">
                <a:solidFill>
                  <a:srgbClr val="002060"/>
                </a:solidFill>
              </a:rPr>
              <a:t> je </a:t>
            </a:r>
            <a:r>
              <a:rPr lang="en-US" b="1" dirty="0" err="1" smtClean="0">
                <a:solidFill>
                  <a:srgbClr val="002060"/>
                </a:solidFill>
              </a:rPr>
              <a:t>kompleksna</a:t>
            </a:r>
            <a:r>
              <a:rPr lang="sr-Latn-RS" b="1" dirty="0" smtClean="0">
                <a:solidFill>
                  <a:srgbClr val="002060"/>
                </a:solidFill>
              </a:rPr>
              <a:t>!!!</a:t>
            </a: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Običan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čovek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kod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normalnog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fizičkog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napora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angažuje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oko</a:t>
            </a:r>
            <a:r>
              <a:rPr lang="en-US" dirty="0" smtClean="0">
                <a:solidFill>
                  <a:srgbClr val="002060"/>
                </a:solidFill>
              </a:rPr>
              <a:t> 10 – 20% </a:t>
            </a:r>
            <a:r>
              <a:rPr lang="en-US" dirty="0" err="1" smtClean="0">
                <a:solidFill>
                  <a:srgbClr val="002060"/>
                </a:solidFill>
              </a:rPr>
              <a:t>svojih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maksimalnih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mogućnosti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dok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kod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najtežih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fizičkih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naprezanja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angažuje</a:t>
            </a:r>
            <a:r>
              <a:rPr lang="en-US" dirty="0" smtClean="0">
                <a:solidFill>
                  <a:srgbClr val="002060"/>
                </a:solidFill>
              </a:rPr>
              <a:t> 35 – 40%.</a:t>
            </a:r>
            <a:endParaRPr lang="sr-Latn-RS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Znajući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ove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parametre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prema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nekim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našim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istraživanjima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kod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sportiste</a:t>
            </a:r>
            <a:r>
              <a:rPr lang="en-US" dirty="0" smtClean="0">
                <a:solidFill>
                  <a:srgbClr val="002060"/>
                </a:solidFill>
              </a:rPr>
              <a:t> se </a:t>
            </a:r>
            <a:r>
              <a:rPr lang="en-US" dirty="0" err="1" smtClean="0">
                <a:solidFill>
                  <a:srgbClr val="002060"/>
                </a:solidFill>
              </a:rPr>
              <a:t>najčešće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koristi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opterećenje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između</a:t>
            </a:r>
            <a:r>
              <a:rPr lang="en-US" dirty="0" smtClean="0">
                <a:solidFill>
                  <a:srgbClr val="002060"/>
                </a:solidFill>
              </a:rPr>
              <a:t> 40 – 60% u </a:t>
            </a:r>
            <a:r>
              <a:rPr lang="en-US" dirty="0" err="1" smtClean="0">
                <a:solidFill>
                  <a:srgbClr val="002060"/>
                </a:solidFill>
              </a:rPr>
              <a:t>trenažnom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procesu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dok</a:t>
            </a:r>
            <a:r>
              <a:rPr lang="en-US" dirty="0" smtClean="0">
                <a:solidFill>
                  <a:srgbClr val="002060"/>
                </a:solidFill>
              </a:rPr>
              <a:t> u </a:t>
            </a:r>
            <a:r>
              <a:rPr lang="en-US" dirty="0" err="1" smtClean="0">
                <a:solidFill>
                  <a:srgbClr val="002060"/>
                </a:solidFill>
              </a:rPr>
              <a:t>takmičarskom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delu</a:t>
            </a:r>
            <a:r>
              <a:rPr lang="en-US" dirty="0" smtClean="0">
                <a:solidFill>
                  <a:srgbClr val="002060"/>
                </a:solidFill>
              </a:rPr>
              <a:t> ova </a:t>
            </a:r>
            <a:r>
              <a:rPr lang="en-US" dirty="0" err="1" smtClean="0">
                <a:solidFill>
                  <a:srgbClr val="002060"/>
                </a:solidFill>
              </a:rPr>
              <a:t>potrošnja</a:t>
            </a:r>
            <a:r>
              <a:rPr lang="en-US" dirty="0" smtClean="0">
                <a:solidFill>
                  <a:srgbClr val="002060"/>
                </a:solidFill>
              </a:rPr>
              <a:t> se </a:t>
            </a:r>
            <a:r>
              <a:rPr lang="en-US" dirty="0" err="1" smtClean="0">
                <a:solidFill>
                  <a:srgbClr val="002060"/>
                </a:solidFill>
              </a:rPr>
              <a:t>maksimalno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kreće</a:t>
            </a:r>
            <a:r>
              <a:rPr lang="en-US" dirty="0" smtClean="0">
                <a:solidFill>
                  <a:srgbClr val="002060"/>
                </a:solidFill>
              </a:rPr>
              <a:t> do 80% </a:t>
            </a:r>
            <a:r>
              <a:rPr lang="en-US" dirty="0" err="1" smtClean="0">
                <a:solidFill>
                  <a:srgbClr val="002060"/>
                </a:solidFill>
              </a:rPr>
              <a:t>kod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postizanja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vrhunskih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rezultata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endParaRPr lang="sr-Latn-RS" dirty="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</a:rPr>
              <a:t>Po </a:t>
            </a:r>
            <a:r>
              <a:rPr lang="en-US" dirty="0" err="1" smtClean="0">
                <a:solidFill>
                  <a:srgbClr val="002060"/>
                </a:solidFill>
              </a:rPr>
              <a:t>nekim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autorima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opterećenje</a:t>
            </a:r>
            <a:r>
              <a:rPr lang="en-US" dirty="0" smtClean="0">
                <a:solidFill>
                  <a:srgbClr val="002060"/>
                </a:solidFill>
              </a:rPr>
              <a:t> od 90% i </a:t>
            </a:r>
            <a:r>
              <a:rPr lang="en-US" dirty="0" err="1" smtClean="0">
                <a:solidFill>
                  <a:srgbClr val="002060"/>
                </a:solidFill>
              </a:rPr>
              <a:t>više</a:t>
            </a:r>
            <a:r>
              <a:rPr lang="en-US" dirty="0" smtClean="0">
                <a:solidFill>
                  <a:srgbClr val="002060"/>
                </a:solidFill>
              </a:rPr>
              <a:t> se </a:t>
            </a:r>
            <a:r>
              <a:rPr lang="en-US" dirty="0" err="1" smtClean="0">
                <a:solidFill>
                  <a:srgbClr val="002060"/>
                </a:solidFill>
              </a:rPr>
              <a:t>smatra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nefiziološkim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stanjem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en-US" dirty="0" err="1" smtClean="0">
                <a:solidFill>
                  <a:srgbClr val="002060"/>
                </a:solidFill>
              </a:rPr>
              <a:t>patološkim</a:t>
            </a:r>
            <a:r>
              <a:rPr lang="en-US" dirty="0" smtClean="0">
                <a:solidFill>
                  <a:srgbClr val="002060"/>
                </a:solidFill>
              </a:rPr>
              <a:t>). Ova </a:t>
            </a:r>
            <a:r>
              <a:rPr lang="en-US" dirty="0" err="1" smtClean="0">
                <a:solidFill>
                  <a:srgbClr val="002060"/>
                </a:solidFill>
              </a:rPr>
              <a:t>opterećenja</a:t>
            </a:r>
            <a:r>
              <a:rPr lang="en-US" dirty="0" smtClean="0">
                <a:solidFill>
                  <a:srgbClr val="002060"/>
                </a:solidFill>
              </a:rPr>
              <a:t> u </a:t>
            </a:r>
            <a:r>
              <a:rPr lang="en-US" dirty="0" err="1" smtClean="0">
                <a:solidFill>
                  <a:srgbClr val="002060"/>
                </a:solidFill>
              </a:rPr>
              <a:t>sportu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moguća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samo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uz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uzimanje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stimulativnih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sredstava</a:t>
            </a:r>
            <a:r>
              <a:rPr lang="en-US" dirty="0" smtClean="0">
                <a:solidFill>
                  <a:srgbClr val="002060"/>
                </a:solidFill>
              </a:rPr>
              <a:t>, </a:t>
            </a:r>
            <a:r>
              <a:rPr lang="sr-Latn-RS" dirty="0" smtClean="0">
                <a:solidFill>
                  <a:srgbClr val="002060"/>
                </a:solidFill>
              </a:rPr>
              <a:t>doping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koja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veštački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način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otklanjaju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umor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kod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sportista</a:t>
            </a:r>
            <a:r>
              <a:rPr lang="en-US" dirty="0" smtClean="0">
                <a:solidFill>
                  <a:srgbClr val="002060"/>
                </a:solidFill>
              </a:rPr>
              <a:t> i </a:t>
            </a:r>
            <a:r>
              <a:rPr lang="en-US" dirty="0" err="1" smtClean="0">
                <a:solidFill>
                  <a:srgbClr val="002060"/>
                </a:solidFill>
              </a:rPr>
              <a:t>teraju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ga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napore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koji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nekada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imaju</a:t>
            </a:r>
            <a:r>
              <a:rPr lang="en-US" dirty="0" smtClean="0">
                <a:solidFill>
                  <a:srgbClr val="002060"/>
                </a:solidFill>
              </a:rPr>
              <a:t> i </a:t>
            </a:r>
            <a:r>
              <a:rPr lang="en-US" dirty="0" err="1" smtClean="0">
                <a:solidFill>
                  <a:srgbClr val="002060"/>
                </a:solidFill>
              </a:rPr>
              <a:t>letalan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završetak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sr-Latn-RS" dirty="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sr-Latn-RS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Opisani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slučajevi</a:t>
            </a:r>
            <a:r>
              <a:rPr lang="en-US" dirty="0" smtClean="0">
                <a:solidFill>
                  <a:srgbClr val="002060"/>
                </a:solidFill>
              </a:rPr>
              <a:t> da </a:t>
            </a:r>
            <a:r>
              <a:rPr lang="en-US" dirty="0" err="1" smtClean="0">
                <a:solidFill>
                  <a:srgbClr val="002060"/>
                </a:solidFill>
              </a:rPr>
              <a:t>kod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iskorišćenja</a:t>
            </a:r>
            <a:r>
              <a:rPr lang="en-US" dirty="0" smtClean="0">
                <a:solidFill>
                  <a:srgbClr val="002060"/>
                </a:solidFill>
              </a:rPr>
              <a:t> 100%  </a:t>
            </a:r>
            <a:r>
              <a:rPr lang="en-US" dirty="0" err="1" smtClean="0">
                <a:solidFill>
                  <a:srgbClr val="002060"/>
                </a:solidFill>
              </a:rPr>
              <a:t>fizičkih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mogućnosti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en-US" dirty="0" err="1" smtClean="0">
                <a:solidFill>
                  <a:srgbClr val="002060"/>
                </a:solidFill>
              </a:rPr>
              <a:t>spasavanje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iz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ledene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vode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ili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visokih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planina</a:t>
            </a:r>
            <a:r>
              <a:rPr lang="en-US" dirty="0" smtClean="0">
                <a:solidFill>
                  <a:srgbClr val="002060"/>
                </a:solidFill>
              </a:rPr>
              <a:t>), </a:t>
            </a:r>
            <a:r>
              <a:rPr lang="en-US" dirty="0" err="1" smtClean="0">
                <a:solidFill>
                  <a:srgbClr val="002060"/>
                </a:solidFill>
              </a:rPr>
              <a:t>gde</a:t>
            </a:r>
            <a:r>
              <a:rPr lang="en-US" dirty="0" smtClean="0">
                <a:solidFill>
                  <a:srgbClr val="002060"/>
                </a:solidFill>
              </a:rPr>
              <a:t> je </a:t>
            </a:r>
            <a:r>
              <a:rPr lang="en-US" dirty="0" err="1" smtClean="0">
                <a:solidFill>
                  <a:srgbClr val="002060"/>
                </a:solidFill>
              </a:rPr>
              <a:t>snaga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potpuno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iscrpljena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dolazi</a:t>
            </a:r>
            <a:r>
              <a:rPr lang="en-US" dirty="0" smtClean="0">
                <a:solidFill>
                  <a:srgbClr val="002060"/>
                </a:solidFill>
              </a:rPr>
              <a:t> do </a:t>
            </a:r>
            <a:r>
              <a:rPr lang="en-US" dirty="0" err="1" smtClean="0">
                <a:solidFill>
                  <a:srgbClr val="002060"/>
                </a:solidFill>
              </a:rPr>
              <a:t>fatalnog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završetka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zbog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popuštanja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mehanizma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stres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reakcija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organizma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en-US" dirty="0" err="1" smtClean="0">
                <a:solidFill>
                  <a:srgbClr val="002060"/>
                </a:solidFill>
              </a:rPr>
              <a:t>nakon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nekoliko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minuta</a:t>
            </a:r>
            <a:r>
              <a:rPr lang="en-US" dirty="0" smtClean="0">
                <a:solidFill>
                  <a:srgbClr val="002060"/>
                </a:solidFill>
              </a:rPr>
              <a:t> od </a:t>
            </a:r>
            <a:r>
              <a:rPr lang="en-US" dirty="0" err="1" smtClean="0">
                <a:solidFill>
                  <a:srgbClr val="002060"/>
                </a:solidFill>
              </a:rPr>
              <a:t>spasavanja</a:t>
            </a:r>
            <a:r>
              <a:rPr lang="en-US" dirty="0" smtClean="0">
                <a:solidFill>
                  <a:srgbClr val="002060"/>
                </a:solidFill>
              </a:rPr>
              <a:t>). 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CF86-9AD9-4959-AB9A-6D1F83A7C87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543800" cy="914400"/>
          </a:xfrm>
        </p:spPr>
        <p:txBody>
          <a:bodyPr>
            <a:no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</a:rPr>
              <a:t>Fiziologija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fizičkog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napora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sportiste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98667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>
                <a:solidFill>
                  <a:srgbClr val="002060"/>
                </a:solidFill>
              </a:rPr>
              <a:t>Najbitnije</a:t>
            </a:r>
            <a:r>
              <a:rPr lang="en-US" dirty="0">
                <a:solidFill>
                  <a:srgbClr val="002060"/>
                </a:solidFill>
              </a:rPr>
              <a:t> je </a:t>
            </a:r>
            <a:r>
              <a:rPr lang="en-US" dirty="0" err="1">
                <a:solidFill>
                  <a:srgbClr val="002060"/>
                </a:solidFill>
              </a:rPr>
              <a:t>konstatovati</a:t>
            </a:r>
            <a:r>
              <a:rPr lang="en-US" dirty="0">
                <a:solidFill>
                  <a:srgbClr val="002060"/>
                </a:solidFill>
              </a:rPr>
              <a:t> da </a:t>
            </a:r>
            <a:r>
              <a:rPr lang="sr-Latn-RS" b="1" dirty="0" smtClean="0">
                <a:solidFill>
                  <a:srgbClr val="002060"/>
                </a:solidFill>
              </a:rPr>
              <a:t>PRAVILNO DOZIRANIM </a:t>
            </a:r>
            <a:r>
              <a:rPr lang="en-US" dirty="0" err="1" smtClean="0">
                <a:solidFill>
                  <a:srgbClr val="002060"/>
                </a:solidFill>
              </a:rPr>
              <a:t>treningom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kod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zdravog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utreniranog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sportiste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apsolutno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sr-Latn-RS" dirty="0" smtClean="0">
                <a:solidFill>
                  <a:srgbClr val="002060"/>
                </a:solidFill>
              </a:rPr>
              <a:t>NE MOŽE DOĆI DO SMRTI.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Uzimanje</a:t>
            </a:r>
            <a:r>
              <a:rPr lang="en-US" dirty="0">
                <a:solidFill>
                  <a:srgbClr val="002060"/>
                </a:solidFill>
              </a:rPr>
              <a:t> doping </a:t>
            </a:r>
            <a:r>
              <a:rPr lang="en-US" dirty="0" err="1">
                <a:solidFill>
                  <a:srgbClr val="002060"/>
                </a:solidFill>
              </a:rPr>
              <a:t>sredstava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kao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faktori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iscrpljenja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organizma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kombinaciji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vrućinom</a:t>
            </a:r>
            <a:r>
              <a:rPr lang="en-US" dirty="0">
                <a:solidFill>
                  <a:srgbClr val="002060"/>
                </a:solidFill>
              </a:rPr>
              <a:t> (</a:t>
            </a:r>
            <a:r>
              <a:rPr lang="en-US" dirty="0" err="1">
                <a:solidFill>
                  <a:srgbClr val="002060"/>
                </a:solidFill>
              </a:rPr>
              <a:t>toplotni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udar</a:t>
            </a:r>
            <a:r>
              <a:rPr lang="en-US" dirty="0">
                <a:solidFill>
                  <a:srgbClr val="002060"/>
                </a:solidFill>
              </a:rPr>
              <a:t>), </a:t>
            </a:r>
            <a:r>
              <a:rPr lang="en-US" dirty="0" err="1">
                <a:solidFill>
                  <a:srgbClr val="002060"/>
                </a:solidFill>
              </a:rPr>
              <a:t>napor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kombinaciji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hladnoćom</a:t>
            </a:r>
            <a:r>
              <a:rPr lang="en-US" dirty="0">
                <a:solidFill>
                  <a:srgbClr val="002060"/>
                </a:solidFill>
              </a:rPr>
              <a:t> (</a:t>
            </a:r>
            <a:r>
              <a:rPr lang="en-US" dirty="0" err="1">
                <a:solidFill>
                  <a:srgbClr val="002060"/>
                </a:solidFill>
              </a:rPr>
              <a:t>alergijski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kolaps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hladnoću</a:t>
            </a:r>
            <a:r>
              <a:rPr lang="en-US" dirty="0">
                <a:solidFill>
                  <a:srgbClr val="002060"/>
                </a:solidFill>
              </a:rPr>
              <a:t>), </a:t>
            </a:r>
            <a:r>
              <a:rPr lang="en-US" dirty="0" err="1">
                <a:solidFill>
                  <a:srgbClr val="002060"/>
                </a:solidFill>
              </a:rPr>
              <a:t>napor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kombinaciji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smanjenom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koncentracijom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kiseonika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visokim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planinama</a:t>
            </a:r>
            <a:r>
              <a:rPr lang="en-US" dirty="0">
                <a:solidFill>
                  <a:srgbClr val="002060"/>
                </a:solidFill>
              </a:rPr>
              <a:t> (</a:t>
            </a:r>
            <a:r>
              <a:rPr lang="en-US" dirty="0" err="1">
                <a:solidFill>
                  <a:srgbClr val="002060"/>
                </a:solidFill>
              </a:rPr>
              <a:t>ortostatski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kolaps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visokim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planinama</a:t>
            </a:r>
            <a:r>
              <a:rPr lang="en-US" dirty="0">
                <a:solidFill>
                  <a:srgbClr val="002060"/>
                </a:solidFill>
              </a:rPr>
              <a:t>) </a:t>
            </a:r>
            <a:r>
              <a:rPr lang="en-US" b="1" dirty="0" err="1">
                <a:solidFill>
                  <a:srgbClr val="002060"/>
                </a:solidFill>
              </a:rPr>
              <a:t>može</a:t>
            </a:r>
            <a:r>
              <a:rPr lang="en-US" b="1" dirty="0">
                <a:solidFill>
                  <a:srgbClr val="002060"/>
                </a:solidFill>
              </a:rPr>
              <a:t> da </a:t>
            </a:r>
            <a:r>
              <a:rPr lang="en-US" b="1" dirty="0" err="1">
                <a:solidFill>
                  <a:srgbClr val="002060"/>
                </a:solidFill>
              </a:rPr>
              <a:t>izazove</a:t>
            </a:r>
            <a:r>
              <a:rPr lang="en-US" b="1" dirty="0">
                <a:solidFill>
                  <a:srgbClr val="002060"/>
                </a:solidFill>
              </a:rPr>
              <a:t> i </a:t>
            </a:r>
            <a:r>
              <a:rPr lang="en-US" b="1" dirty="0" err="1">
                <a:solidFill>
                  <a:srgbClr val="002060"/>
                </a:solidFill>
              </a:rPr>
              <a:t>smrt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kao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kod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davanja</a:t>
            </a:r>
            <a:r>
              <a:rPr lang="en-US" b="1" dirty="0">
                <a:solidFill>
                  <a:srgbClr val="002060"/>
                </a:solidFill>
              </a:rPr>
              <a:t> doping </a:t>
            </a:r>
            <a:r>
              <a:rPr lang="en-US" b="1" dirty="0" err="1" smtClean="0">
                <a:solidFill>
                  <a:srgbClr val="002060"/>
                </a:solidFill>
              </a:rPr>
              <a:t>sredstava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endParaRPr lang="sr-Latn-RS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sr-Latn-RS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Poznate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promene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organizma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nastale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usled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nefiziološkog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napora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izazivaju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kolapse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različitih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etiologija</a:t>
            </a:r>
            <a:r>
              <a:rPr lang="en-US" dirty="0">
                <a:solidFill>
                  <a:srgbClr val="002060"/>
                </a:solidFill>
              </a:rPr>
              <a:t> i to: </a:t>
            </a:r>
            <a:r>
              <a:rPr lang="en-US" b="1" dirty="0" err="1">
                <a:solidFill>
                  <a:srgbClr val="002060"/>
                </a:solidFill>
              </a:rPr>
              <a:t>kolaps</a:t>
            </a:r>
            <a:r>
              <a:rPr lang="en-US" b="1" dirty="0">
                <a:solidFill>
                  <a:srgbClr val="002060"/>
                </a:solidFill>
              </a:rPr>
              <a:t> od </a:t>
            </a:r>
            <a:r>
              <a:rPr lang="en-US" b="1" dirty="0" err="1">
                <a:solidFill>
                  <a:srgbClr val="002060"/>
                </a:solidFill>
              </a:rPr>
              <a:t>iscrpljenosti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(</a:t>
            </a:r>
            <a:r>
              <a:rPr lang="en-US" dirty="0" err="1">
                <a:solidFill>
                  <a:srgbClr val="002060"/>
                </a:solidFill>
              </a:rPr>
              <a:t>dolazi</a:t>
            </a:r>
            <a:r>
              <a:rPr lang="en-US" dirty="0">
                <a:solidFill>
                  <a:srgbClr val="002060"/>
                </a:solidFill>
              </a:rPr>
              <a:t> do </a:t>
            </a:r>
            <a:r>
              <a:rPr lang="en-US" dirty="0" err="1">
                <a:solidFill>
                  <a:srgbClr val="002060"/>
                </a:solidFill>
              </a:rPr>
              <a:t>potpune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iscrpljenosti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glikogena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mišićima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jetri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srčanim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mišićima</a:t>
            </a:r>
            <a:r>
              <a:rPr lang="en-US" dirty="0">
                <a:solidFill>
                  <a:srgbClr val="002060"/>
                </a:solidFill>
              </a:rPr>
              <a:t>. </a:t>
            </a:r>
            <a:endParaRPr lang="sr-Latn-RS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sr-Latn-RS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Kod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vrhunskih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sportista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ređe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srećemo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ove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pojave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zbog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povećane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funkcionalne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sposobnosti</a:t>
            </a:r>
            <a:r>
              <a:rPr lang="en-US" dirty="0">
                <a:solidFill>
                  <a:srgbClr val="002060"/>
                </a:solidFill>
              </a:rPr>
              <a:t>, a </a:t>
            </a:r>
            <a:r>
              <a:rPr lang="en-US" dirty="0" err="1">
                <a:solidFill>
                  <a:srgbClr val="002060"/>
                </a:solidFill>
              </a:rPr>
              <a:t>imaju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povećanu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produkciju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nekih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hormona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fermenata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kao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npr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en-US" dirty="0" err="1">
                <a:solidFill>
                  <a:srgbClr val="002060"/>
                </a:solidFill>
              </a:rPr>
              <a:t>stimulacija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nadbubrežne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žlezde</a:t>
            </a:r>
            <a:r>
              <a:rPr lang="en-US" dirty="0">
                <a:solidFill>
                  <a:srgbClr val="002060"/>
                </a:solidFill>
              </a:rPr>
              <a:t> od </a:t>
            </a:r>
            <a:r>
              <a:rPr lang="en-US" dirty="0" err="1">
                <a:solidFill>
                  <a:srgbClr val="002060"/>
                </a:solidFill>
              </a:rPr>
              <a:t>strane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prednjeg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režnja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hipofize</a:t>
            </a:r>
            <a:r>
              <a:rPr lang="en-US" dirty="0" smtClean="0">
                <a:solidFill>
                  <a:srgbClr val="002060"/>
                </a:solidFill>
              </a:rPr>
              <a:t>).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CF86-9AD9-4959-AB9A-6D1F83A7C87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304800" y="32657"/>
            <a:ext cx="74676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</a:rPr>
              <a:t>Fiziologija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fizičkog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napora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sportiste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566060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>
                <a:solidFill>
                  <a:srgbClr val="002060"/>
                </a:solidFill>
              </a:rPr>
              <a:t>Kod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slabo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neredovno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treniranog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sportiste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često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srećemo</a:t>
            </a:r>
            <a:r>
              <a:rPr lang="en-US" dirty="0">
                <a:solidFill>
                  <a:srgbClr val="002060"/>
                </a:solidFill>
              </a:rPr>
              <a:t> </a:t>
            </a:r>
            <a:r>
              <a:rPr lang="sr-Latn-RS" b="1" u="sng" dirty="0" smtClean="0">
                <a:solidFill>
                  <a:srgbClr val="002060"/>
                </a:solidFill>
              </a:rPr>
              <a:t>kolaps</a:t>
            </a:r>
            <a:r>
              <a:rPr lang="en-US" dirty="0">
                <a:solidFill>
                  <a:srgbClr val="002060"/>
                </a:solidFill>
              </a:rPr>
              <a:t> </a:t>
            </a:r>
            <a:r>
              <a:rPr lang="en-US" dirty="0" err="1" smtClean="0">
                <a:solidFill>
                  <a:srgbClr val="002060"/>
                </a:solidFill>
              </a:rPr>
              <a:t>iscrpljenosti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kolaps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zbog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presunga</a:t>
            </a:r>
            <a:r>
              <a:rPr lang="en-US" dirty="0">
                <a:solidFill>
                  <a:srgbClr val="002060"/>
                </a:solidFill>
              </a:rPr>
              <a:t> (</a:t>
            </a:r>
            <a:r>
              <a:rPr lang="en-US" dirty="0" err="1">
                <a:solidFill>
                  <a:srgbClr val="002060"/>
                </a:solidFill>
              </a:rPr>
              <a:t>srećemo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kod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ronilaca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bez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aparata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plivača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usled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jakog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napora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muskulature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povišenog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intratorakalnog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pritiska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ekspirijumu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pojave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smanjene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saturacije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krvi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kiseonika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što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najčešće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dovodi</a:t>
            </a:r>
            <a:r>
              <a:rPr lang="en-US" dirty="0">
                <a:solidFill>
                  <a:srgbClr val="002060"/>
                </a:solidFill>
              </a:rPr>
              <a:t> do </a:t>
            </a:r>
            <a:r>
              <a:rPr lang="en-US" dirty="0" err="1">
                <a:solidFill>
                  <a:srgbClr val="002060"/>
                </a:solidFill>
              </a:rPr>
              <a:t>gubitka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svesti</a:t>
            </a:r>
            <a:r>
              <a:rPr lang="en-US" dirty="0">
                <a:solidFill>
                  <a:srgbClr val="002060"/>
                </a:solidFill>
              </a:rPr>
              <a:t> pa i </a:t>
            </a:r>
            <a:r>
              <a:rPr lang="en-US" dirty="0" err="1">
                <a:solidFill>
                  <a:srgbClr val="002060"/>
                </a:solidFill>
              </a:rPr>
              <a:t>smrtnog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ishoda</a:t>
            </a:r>
            <a:r>
              <a:rPr lang="en-US" dirty="0">
                <a:solidFill>
                  <a:srgbClr val="002060"/>
                </a:solidFill>
              </a:rPr>
              <a:t>). U </a:t>
            </a:r>
            <a:r>
              <a:rPr lang="en-US" dirty="0" err="1">
                <a:solidFill>
                  <a:srgbClr val="002060"/>
                </a:solidFill>
              </a:rPr>
              <a:t>literaturi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opisani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kolapsi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usled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hipoglikemije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kao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vazomotorni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kolaps</a:t>
            </a:r>
            <a:r>
              <a:rPr lang="en-US" dirty="0">
                <a:solidFill>
                  <a:srgbClr val="002060"/>
                </a:solidFill>
              </a:rPr>
              <a:t>. 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 err="1">
                <a:solidFill>
                  <a:srgbClr val="002060"/>
                </a:solidFill>
              </a:rPr>
              <a:t>Pretreniranost</a:t>
            </a:r>
            <a:r>
              <a:rPr lang="en-US" dirty="0">
                <a:solidFill>
                  <a:srgbClr val="002060"/>
                </a:solidFill>
              </a:rPr>
              <a:t>, </a:t>
            </a:r>
            <a:r>
              <a:rPr lang="sr-Latn-RS" b="1" u="sng" dirty="0" smtClean="0">
                <a:solidFill>
                  <a:srgbClr val="002060"/>
                </a:solidFill>
              </a:rPr>
              <a:t>hronični umor</a:t>
            </a:r>
            <a:r>
              <a:rPr lang="en-US" dirty="0">
                <a:solidFill>
                  <a:srgbClr val="002060"/>
                </a:solidFill>
              </a:rPr>
              <a:t> i </a:t>
            </a:r>
            <a:r>
              <a:rPr lang="en-US" dirty="0" err="1">
                <a:solidFill>
                  <a:srgbClr val="002060"/>
                </a:solidFill>
              </a:rPr>
              <a:t>kompleksno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stanje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akutne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slabosti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ruski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autori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opisuju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kao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sportsku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bolest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koja</a:t>
            </a:r>
            <a:r>
              <a:rPr lang="en-US" dirty="0">
                <a:solidFill>
                  <a:srgbClr val="002060"/>
                </a:solidFill>
              </a:rPr>
              <a:t> se </a:t>
            </a:r>
            <a:r>
              <a:rPr lang="en-US" dirty="0" err="1">
                <a:solidFill>
                  <a:srgbClr val="002060"/>
                </a:solidFill>
              </a:rPr>
              <a:t>pojavljuje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iznenada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akutnog</a:t>
            </a:r>
            <a:r>
              <a:rPr lang="en-US" dirty="0">
                <a:solidFill>
                  <a:srgbClr val="002060"/>
                </a:solidFill>
              </a:rPr>
              <a:t> je </a:t>
            </a:r>
            <a:r>
              <a:rPr lang="en-US" dirty="0" err="1">
                <a:solidFill>
                  <a:srgbClr val="002060"/>
                </a:solidFill>
              </a:rPr>
              <a:t>toka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en-US" dirty="0" err="1">
                <a:solidFill>
                  <a:srgbClr val="002060"/>
                </a:solidFill>
              </a:rPr>
              <a:t>Javlja</a:t>
            </a:r>
            <a:r>
              <a:rPr lang="en-US" dirty="0">
                <a:solidFill>
                  <a:srgbClr val="002060"/>
                </a:solidFill>
              </a:rPr>
              <a:t> se </a:t>
            </a:r>
            <a:r>
              <a:rPr lang="en-US" dirty="0" err="1">
                <a:solidFill>
                  <a:srgbClr val="002060"/>
                </a:solidFill>
              </a:rPr>
              <a:t>kod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neutreniranih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sportista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kod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kojih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kod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većih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fizičkih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napora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može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zajednički</a:t>
            </a:r>
            <a:r>
              <a:rPr lang="en-US" dirty="0">
                <a:solidFill>
                  <a:srgbClr val="002060"/>
                </a:solidFill>
              </a:rPr>
              <a:t> da </a:t>
            </a:r>
            <a:r>
              <a:rPr lang="en-US" dirty="0" err="1">
                <a:solidFill>
                  <a:srgbClr val="002060"/>
                </a:solidFill>
              </a:rPr>
              <a:t>izazove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hipoksiju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hipoksemiju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hipoglikemiju</a:t>
            </a:r>
            <a:r>
              <a:rPr lang="en-US" dirty="0">
                <a:solidFill>
                  <a:srgbClr val="002060"/>
                </a:solidFill>
              </a:rPr>
              <a:t>, a </a:t>
            </a:r>
            <a:r>
              <a:rPr lang="en-US" dirty="0" err="1">
                <a:solidFill>
                  <a:srgbClr val="002060"/>
                </a:solidFill>
              </a:rPr>
              <a:t>kao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simptomi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javljaju</a:t>
            </a:r>
            <a:r>
              <a:rPr lang="en-US" dirty="0">
                <a:solidFill>
                  <a:srgbClr val="002060"/>
                </a:solidFill>
              </a:rPr>
              <a:t> se: </a:t>
            </a:r>
            <a:r>
              <a:rPr lang="en-US" b="1" dirty="0" err="1">
                <a:solidFill>
                  <a:srgbClr val="002060"/>
                </a:solidFill>
              </a:rPr>
              <a:t>vrtoglavica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akutna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slabost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nesiguran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hod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mučnina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bledilo</a:t>
            </a:r>
            <a:r>
              <a:rPr lang="en-US" b="1" dirty="0">
                <a:solidFill>
                  <a:srgbClr val="002060"/>
                </a:solidFill>
              </a:rPr>
              <a:t> i </a:t>
            </a:r>
            <a:r>
              <a:rPr lang="en-US" b="1" dirty="0" err="1">
                <a:solidFill>
                  <a:srgbClr val="002060"/>
                </a:solidFill>
              </a:rPr>
              <a:t>povraćanje</a:t>
            </a:r>
            <a:r>
              <a:rPr lang="en-US" b="1" dirty="0">
                <a:solidFill>
                  <a:srgbClr val="002060"/>
                </a:solidFill>
              </a:rPr>
              <a:t>. </a:t>
            </a:r>
            <a:r>
              <a:rPr lang="en-US" b="1" dirty="0" err="1">
                <a:solidFill>
                  <a:srgbClr val="002060"/>
                </a:solidFill>
              </a:rPr>
              <a:t>Ove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pojave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zavisnosti</a:t>
            </a:r>
            <a:r>
              <a:rPr lang="en-US" b="1" dirty="0">
                <a:solidFill>
                  <a:srgbClr val="002060"/>
                </a:solidFill>
              </a:rPr>
              <a:t> od </a:t>
            </a:r>
            <a:r>
              <a:rPr lang="en-US" b="1" dirty="0" err="1">
                <a:solidFill>
                  <a:srgbClr val="002060"/>
                </a:solidFill>
              </a:rPr>
              <a:t>iscrpljenosti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traju</a:t>
            </a:r>
            <a:r>
              <a:rPr lang="en-US" b="1" dirty="0">
                <a:solidFill>
                  <a:srgbClr val="002060"/>
                </a:solidFill>
              </a:rPr>
              <a:t> od </a:t>
            </a:r>
            <a:r>
              <a:rPr lang="en-US" b="1" dirty="0" err="1">
                <a:solidFill>
                  <a:srgbClr val="002060"/>
                </a:solidFill>
              </a:rPr>
              <a:t>nekoliko</a:t>
            </a:r>
            <a:r>
              <a:rPr lang="en-US" b="1" dirty="0">
                <a:solidFill>
                  <a:srgbClr val="002060"/>
                </a:solidFill>
              </a:rPr>
              <a:t> sati do </a:t>
            </a:r>
            <a:r>
              <a:rPr lang="en-US" b="1" dirty="0" err="1">
                <a:solidFill>
                  <a:srgbClr val="002060"/>
                </a:solidFill>
              </a:rPr>
              <a:t>dva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ili</a:t>
            </a:r>
            <a:r>
              <a:rPr lang="en-US" b="1" dirty="0">
                <a:solidFill>
                  <a:srgbClr val="002060"/>
                </a:solidFill>
              </a:rPr>
              <a:t> tri </a:t>
            </a:r>
            <a:r>
              <a:rPr lang="en-US" b="1" dirty="0" err="1">
                <a:solidFill>
                  <a:srgbClr val="002060"/>
                </a:solidFill>
              </a:rPr>
              <a:t>dana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CF86-9AD9-4959-AB9A-6D1F83A7C87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39000" cy="77724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Fiziologija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fizičkog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napora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sportiste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19812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533400" y="1828800"/>
            <a:ext cx="7239000" cy="5236536"/>
          </a:xfrm>
        </p:spPr>
        <p:txBody>
          <a:bodyPr>
            <a:noAutofit/>
          </a:bodyPr>
          <a:lstStyle/>
          <a:p>
            <a:pPr lvl="0" algn="just"/>
            <a:r>
              <a:rPr lang="sr-Latn-RS" sz="1600" b="1" dirty="0" smtClean="0">
                <a:solidFill>
                  <a:srgbClr val="002060"/>
                </a:solidFill>
              </a:rPr>
              <a:t>SELEKCIJA SPORTISTA</a:t>
            </a:r>
            <a:r>
              <a:rPr lang="en-US" sz="1600" dirty="0">
                <a:solidFill>
                  <a:srgbClr val="002060"/>
                </a:solidFill>
              </a:rPr>
              <a:t> u </a:t>
            </a:r>
            <a:r>
              <a:rPr lang="en-US" sz="1600" dirty="0" err="1">
                <a:solidFill>
                  <a:srgbClr val="002060"/>
                </a:solidFill>
              </a:rPr>
              <a:t>najmlađem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uzrastu</a:t>
            </a:r>
            <a:r>
              <a:rPr lang="en-US" sz="1600" dirty="0">
                <a:solidFill>
                  <a:srgbClr val="002060"/>
                </a:solidFill>
              </a:rPr>
              <a:t> i </a:t>
            </a:r>
            <a:r>
              <a:rPr lang="en-US" sz="1600" dirty="0" err="1">
                <a:solidFill>
                  <a:srgbClr val="002060"/>
                </a:solidFill>
              </a:rPr>
              <a:t>pravo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usmerenje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prema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sportu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koji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najviše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odgovara</a:t>
            </a:r>
            <a:r>
              <a:rPr lang="en-US" sz="1600" dirty="0">
                <a:solidFill>
                  <a:srgbClr val="002060"/>
                </a:solidFill>
              </a:rPr>
              <a:t> (</a:t>
            </a:r>
            <a:r>
              <a:rPr lang="en-US" sz="1600" dirty="0" err="1">
                <a:solidFill>
                  <a:srgbClr val="002060"/>
                </a:solidFill>
              </a:rPr>
              <a:t>neophodna</a:t>
            </a:r>
            <a:r>
              <a:rPr lang="en-US" sz="1600" dirty="0">
                <a:solidFill>
                  <a:srgbClr val="002060"/>
                </a:solidFill>
              </a:rPr>
              <a:t>  </a:t>
            </a:r>
            <a:r>
              <a:rPr lang="en-US" sz="1600" dirty="0" err="1">
                <a:solidFill>
                  <a:srgbClr val="002060"/>
                </a:solidFill>
              </a:rPr>
              <a:t>konsultacija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sportskog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lekara</a:t>
            </a:r>
            <a:r>
              <a:rPr lang="en-US" sz="1600" dirty="0">
                <a:solidFill>
                  <a:srgbClr val="002060"/>
                </a:solidFill>
              </a:rPr>
              <a:t> i </a:t>
            </a:r>
            <a:r>
              <a:rPr lang="en-US" sz="1600" dirty="0" err="1">
                <a:solidFill>
                  <a:srgbClr val="002060"/>
                </a:solidFill>
              </a:rPr>
              <a:t>celog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tima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stručnjaka</a:t>
            </a:r>
            <a:r>
              <a:rPr lang="en-US" sz="1600" dirty="0">
                <a:solidFill>
                  <a:srgbClr val="002060"/>
                </a:solidFill>
              </a:rPr>
              <a:t>, </a:t>
            </a:r>
            <a:r>
              <a:rPr lang="en-US" sz="1600" dirty="0" err="1">
                <a:solidFill>
                  <a:srgbClr val="002060"/>
                </a:solidFill>
              </a:rPr>
              <a:t>jer</a:t>
            </a:r>
            <a:r>
              <a:rPr lang="en-US" sz="1600" dirty="0">
                <a:solidFill>
                  <a:srgbClr val="002060"/>
                </a:solidFill>
              </a:rPr>
              <a:t> je to </a:t>
            </a:r>
            <a:r>
              <a:rPr lang="en-US" sz="1600" dirty="0" err="1">
                <a:solidFill>
                  <a:srgbClr val="002060"/>
                </a:solidFill>
              </a:rPr>
              <a:t>osnov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budućih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uspeha</a:t>
            </a:r>
            <a:r>
              <a:rPr lang="en-US" sz="1600" dirty="0">
                <a:solidFill>
                  <a:srgbClr val="002060"/>
                </a:solidFill>
              </a:rPr>
              <a:t> i </a:t>
            </a:r>
            <a:r>
              <a:rPr lang="en-US" sz="1600" dirty="0" err="1">
                <a:solidFill>
                  <a:srgbClr val="002060"/>
                </a:solidFill>
              </a:rPr>
              <a:t>neuspeha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sportiste</a:t>
            </a:r>
            <a:r>
              <a:rPr lang="en-US" sz="1600" dirty="0">
                <a:solidFill>
                  <a:srgbClr val="002060"/>
                </a:solidFill>
              </a:rPr>
              <a:t>)</a:t>
            </a:r>
          </a:p>
          <a:p>
            <a:pPr lvl="0" algn="just"/>
            <a:r>
              <a:rPr lang="sr-Latn-RS" sz="1600" b="1" dirty="0" smtClean="0">
                <a:solidFill>
                  <a:srgbClr val="002060"/>
                </a:solidFill>
              </a:rPr>
              <a:t>FORMIRANJE STRUČNOG TIMA</a:t>
            </a:r>
            <a:r>
              <a:rPr lang="en-US" sz="1600" b="1" dirty="0" smtClean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koji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će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voditi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trenažni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proces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sportiste</a:t>
            </a:r>
            <a:r>
              <a:rPr lang="en-US" sz="1600" dirty="0">
                <a:solidFill>
                  <a:srgbClr val="002060"/>
                </a:solidFill>
              </a:rPr>
              <a:t>, </a:t>
            </a:r>
            <a:r>
              <a:rPr lang="en-US" sz="1600" dirty="0" err="1">
                <a:solidFill>
                  <a:srgbClr val="002060"/>
                </a:solidFill>
              </a:rPr>
              <a:t>odnosno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ekipe</a:t>
            </a:r>
            <a:r>
              <a:rPr lang="en-US" sz="1600" dirty="0">
                <a:solidFill>
                  <a:srgbClr val="002060"/>
                </a:solidFill>
              </a:rPr>
              <a:t> (</a:t>
            </a:r>
            <a:r>
              <a:rPr lang="en-US" sz="1600" dirty="0" err="1">
                <a:solidFill>
                  <a:srgbClr val="002060"/>
                </a:solidFill>
              </a:rPr>
              <a:t>trener</a:t>
            </a:r>
            <a:r>
              <a:rPr lang="en-US" sz="1600" dirty="0">
                <a:solidFill>
                  <a:srgbClr val="002060"/>
                </a:solidFill>
              </a:rPr>
              <a:t>, </a:t>
            </a:r>
            <a:r>
              <a:rPr lang="en-US" sz="1600" dirty="0" err="1">
                <a:solidFill>
                  <a:srgbClr val="002060"/>
                </a:solidFill>
              </a:rPr>
              <a:t>sportski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lekar</a:t>
            </a:r>
            <a:r>
              <a:rPr lang="en-US" sz="1600" dirty="0">
                <a:solidFill>
                  <a:srgbClr val="002060"/>
                </a:solidFill>
              </a:rPr>
              <a:t>, maser, </a:t>
            </a:r>
            <a:r>
              <a:rPr lang="en-US" sz="1600" dirty="0" err="1">
                <a:solidFill>
                  <a:srgbClr val="002060"/>
                </a:solidFill>
              </a:rPr>
              <a:t>kondicioni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trener</a:t>
            </a:r>
            <a:r>
              <a:rPr lang="en-US" sz="1600" dirty="0">
                <a:solidFill>
                  <a:srgbClr val="002060"/>
                </a:solidFill>
              </a:rPr>
              <a:t>)</a:t>
            </a:r>
          </a:p>
          <a:p>
            <a:pPr lvl="0" algn="just"/>
            <a:r>
              <a:rPr lang="sr-Latn-RS" sz="1600" b="1" dirty="0" smtClean="0">
                <a:solidFill>
                  <a:srgbClr val="002060"/>
                </a:solidFill>
              </a:rPr>
              <a:t>SAGLEDAVANJE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individualnih</a:t>
            </a:r>
            <a:r>
              <a:rPr lang="en-US" sz="1600" dirty="0">
                <a:solidFill>
                  <a:srgbClr val="002060"/>
                </a:solidFill>
              </a:rPr>
              <a:t> i </a:t>
            </a:r>
            <a:r>
              <a:rPr lang="en-US" sz="1600" dirty="0" err="1">
                <a:solidFill>
                  <a:srgbClr val="002060"/>
                </a:solidFill>
              </a:rPr>
              <a:t>ekipnih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sportova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sa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posebnog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aspekta</a:t>
            </a:r>
            <a:endParaRPr lang="en-US" sz="1600" dirty="0">
              <a:solidFill>
                <a:srgbClr val="002060"/>
              </a:solidFill>
            </a:endParaRPr>
          </a:p>
          <a:p>
            <a:pPr lvl="0" algn="just"/>
            <a:r>
              <a:rPr lang="sr-Latn-RS" sz="1600" b="1" dirty="0" smtClean="0">
                <a:solidFill>
                  <a:srgbClr val="002060"/>
                </a:solidFill>
              </a:rPr>
              <a:t>PRIPREMA PROGRAMA </a:t>
            </a:r>
            <a:r>
              <a:rPr lang="en-US" sz="1600" dirty="0" err="1" smtClean="0">
                <a:solidFill>
                  <a:srgbClr val="002060"/>
                </a:solidFill>
              </a:rPr>
              <a:t>dnevnog</a:t>
            </a:r>
            <a:r>
              <a:rPr lang="en-US" sz="1600" dirty="0">
                <a:solidFill>
                  <a:srgbClr val="002060"/>
                </a:solidFill>
              </a:rPr>
              <a:t>, </a:t>
            </a:r>
            <a:r>
              <a:rPr lang="en-US" sz="1600" dirty="0" err="1">
                <a:solidFill>
                  <a:srgbClr val="002060"/>
                </a:solidFill>
              </a:rPr>
              <a:t>nedeljnog</a:t>
            </a:r>
            <a:r>
              <a:rPr lang="en-US" sz="1600" dirty="0">
                <a:solidFill>
                  <a:srgbClr val="002060"/>
                </a:solidFill>
              </a:rPr>
              <a:t>, </a:t>
            </a:r>
            <a:r>
              <a:rPr lang="en-US" sz="1600" dirty="0" err="1">
                <a:solidFill>
                  <a:srgbClr val="002060"/>
                </a:solidFill>
              </a:rPr>
              <a:t>mesečnog</a:t>
            </a:r>
            <a:r>
              <a:rPr lang="en-US" sz="1600" dirty="0">
                <a:solidFill>
                  <a:srgbClr val="002060"/>
                </a:solidFill>
              </a:rPr>
              <a:t> i </a:t>
            </a:r>
            <a:r>
              <a:rPr lang="en-US" sz="1600" dirty="0" err="1">
                <a:solidFill>
                  <a:srgbClr val="002060"/>
                </a:solidFill>
              </a:rPr>
              <a:t>godišnjeg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treninga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koji</a:t>
            </a:r>
            <a:r>
              <a:rPr lang="en-US" sz="1600" dirty="0">
                <a:solidFill>
                  <a:srgbClr val="002060"/>
                </a:solidFill>
              </a:rPr>
              <a:t> je </a:t>
            </a:r>
            <a:r>
              <a:rPr lang="en-US" sz="1600" dirty="0" err="1">
                <a:solidFill>
                  <a:srgbClr val="002060"/>
                </a:solidFill>
              </a:rPr>
              <a:t>kompatibilan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sa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takmičarskim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kalendarom</a:t>
            </a:r>
            <a:endParaRPr lang="en-US" sz="1600" dirty="0">
              <a:solidFill>
                <a:srgbClr val="002060"/>
              </a:solidFill>
            </a:endParaRPr>
          </a:p>
          <a:p>
            <a:pPr lvl="0" algn="just"/>
            <a:r>
              <a:rPr lang="sr-Latn-RS" sz="1600" b="1" dirty="0" smtClean="0">
                <a:solidFill>
                  <a:srgbClr val="002060"/>
                </a:solidFill>
              </a:rPr>
              <a:t>TRENING DOZIRATI</a:t>
            </a:r>
            <a:r>
              <a:rPr lang="en-US" sz="1600" dirty="0">
                <a:solidFill>
                  <a:srgbClr val="002060"/>
                </a:solidFill>
              </a:rPr>
              <a:t> (</a:t>
            </a:r>
            <a:r>
              <a:rPr lang="en-US" sz="1600" dirty="0" err="1">
                <a:solidFill>
                  <a:srgbClr val="002060"/>
                </a:solidFill>
              </a:rPr>
              <a:t>kvantitet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treninga</a:t>
            </a:r>
            <a:r>
              <a:rPr lang="en-US" sz="1600" dirty="0">
                <a:solidFill>
                  <a:srgbClr val="002060"/>
                </a:solidFill>
              </a:rPr>
              <a:t>) </a:t>
            </a:r>
            <a:r>
              <a:rPr lang="en-US" sz="1600" dirty="0" err="1">
                <a:solidFill>
                  <a:srgbClr val="002060"/>
                </a:solidFill>
              </a:rPr>
              <a:t>prema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funkcionalnim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potrebama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sporta</a:t>
            </a:r>
            <a:r>
              <a:rPr lang="en-US" sz="1600" dirty="0">
                <a:solidFill>
                  <a:srgbClr val="002060"/>
                </a:solidFill>
              </a:rPr>
              <a:t> (</a:t>
            </a:r>
            <a:r>
              <a:rPr lang="en-US" sz="1600" dirty="0" err="1">
                <a:solidFill>
                  <a:srgbClr val="002060"/>
                </a:solidFill>
              </a:rPr>
              <a:t>aerobni</a:t>
            </a:r>
            <a:r>
              <a:rPr lang="en-US" sz="1600" dirty="0">
                <a:solidFill>
                  <a:srgbClr val="002060"/>
                </a:solidFill>
              </a:rPr>
              <a:t> i </a:t>
            </a:r>
            <a:r>
              <a:rPr lang="en-US" sz="1600" dirty="0" err="1">
                <a:solidFill>
                  <a:srgbClr val="002060"/>
                </a:solidFill>
              </a:rPr>
              <a:t>anaerobni</a:t>
            </a:r>
            <a:r>
              <a:rPr lang="en-US" sz="1600" dirty="0">
                <a:solidFill>
                  <a:srgbClr val="002060"/>
                </a:solidFill>
              </a:rPr>
              <a:t> sport), </a:t>
            </a:r>
            <a:r>
              <a:rPr lang="en-US" sz="1600" dirty="0" err="1">
                <a:solidFill>
                  <a:srgbClr val="002060"/>
                </a:solidFill>
              </a:rPr>
              <a:t>prema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uzrastu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sportista</a:t>
            </a:r>
            <a:r>
              <a:rPr lang="en-US" sz="1600" dirty="0">
                <a:solidFill>
                  <a:srgbClr val="002060"/>
                </a:solidFill>
              </a:rPr>
              <a:t>, </a:t>
            </a:r>
            <a:r>
              <a:rPr lang="en-US" sz="1600" dirty="0" err="1">
                <a:solidFill>
                  <a:srgbClr val="002060"/>
                </a:solidFill>
              </a:rPr>
              <a:t>kao</a:t>
            </a:r>
            <a:r>
              <a:rPr lang="en-US" sz="1600" dirty="0">
                <a:solidFill>
                  <a:srgbClr val="002060"/>
                </a:solidFill>
              </a:rPr>
              <a:t> i </a:t>
            </a:r>
            <a:r>
              <a:rPr lang="en-US" sz="1600" dirty="0" err="1">
                <a:solidFill>
                  <a:srgbClr val="002060"/>
                </a:solidFill>
              </a:rPr>
              <a:t>prema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rangu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takmičenja</a:t>
            </a:r>
            <a:endParaRPr lang="en-US" sz="1600" dirty="0">
              <a:solidFill>
                <a:srgbClr val="002060"/>
              </a:solidFill>
            </a:endParaRPr>
          </a:p>
          <a:p>
            <a:pPr lvl="0" algn="just"/>
            <a:r>
              <a:rPr lang="en-US" sz="1600" dirty="0">
                <a:solidFill>
                  <a:srgbClr val="002060"/>
                </a:solidFill>
              </a:rPr>
              <a:t>U </a:t>
            </a:r>
            <a:r>
              <a:rPr lang="en-US" sz="1600" dirty="0" err="1">
                <a:solidFill>
                  <a:srgbClr val="002060"/>
                </a:solidFill>
              </a:rPr>
              <a:t>toku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kalendarske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godine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sr-Latn-RS" sz="1600" b="1" dirty="0" smtClean="0">
                <a:solidFill>
                  <a:srgbClr val="002060"/>
                </a:solidFill>
              </a:rPr>
              <a:t>ORGANIZOVATI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najmanje</a:t>
            </a:r>
            <a:r>
              <a:rPr lang="en-US" sz="1600" dirty="0">
                <a:solidFill>
                  <a:srgbClr val="002060"/>
                </a:solidFill>
              </a:rPr>
              <a:t> tri </a:t>
            </a:r>
            <a:r>
              <a:rPr lang="en-US" sz="1600" dirty="0" err="1">
                <a:solidFill>
                  <a:srgbClr val="002060"/>
                </a:solidFill>
              </a:rPr>
              <a:t>pregleda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sportista</a:t>
            </a:r>
            <a:r>
              <a:rPr lang="en-US" sz="1600" dirty="0">
                <a:solidFill>
                  <a:srgbClr val="002060"/>
                </a:solidFill>
              </a:rPr>
              <a:t> u </a:t>
            </a:r>
            <a:r>
              <a:rPr lang="en-US" sz="1600" dirty="0" err="1">
                <a:solidFill>
                  <a:srgbClr val="002060"/>
                </a:solidFill>
              </a:rPr>
              <a:t>referentnim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ustanovama</a:t>
            </a:r>
            <a:r>
              <a:rPr lang="en-US" sz="1600" dirty="0">
                <a:solidFill>
                  <a:srgbClr val="002060"/>
                </a:solidFill>
              </a:rPr>
              <a:t> (</a:t>
            </a:r>
            <a:r>
              <a:rPr lang="en-US" sz="1600" dirty="0" err="1">
                <a:solidFill>
                  <a:srgbClr val="002060"/>
                </a:solidFill>
              </a:rPr>
              <a:t>sportskim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dispanzrima</a:t>
            </a:r>
            <a:r>
              <a:rPr lang="en-US" sz="1600" dirty="0">
                <a:solidFill>
                  <a:srgbClr val="002060"/>
                </a:solidFill>
              </a:rPr>
              <a:t>, </a:t>
            </a:r>
            <a:r>
              <a:rPr lang="en-US" sz="1600" dirty="0" err="1">
                <a:solidFill>
                  <a:srgbClr val="002060"/>
                </a:solidFill>
              </a:rPr>
              <a:t>ambulantama</a:t>
            </a:r>
            <a:r>
              <a:rPr lang="en-US" sz="1600" dirty="0">
                <a:solidFill>
                  <a:srgbClr val="002060"/>
                </a:solidFill>
              </a:rPr>
              <a:t> i </a:t>
            </a:r>
            <a:r>
              <a:rPr lang="en-US" sz="1600" dirty="0" err="1">
                <a:solidFill>
                  <a:srgbClr val="002060"/>
                </a:solidFill>
              </a:rPr>
              <a:t>slično</a:t>
            </a:r>
            <a:r>
              <a:rPr lang="en-US" sz="1600" dirty="0">
                <a:solidFill>
                  <a:srgbClr val="002060"/>
                </a:solidFill>
              </a:rPr>
              <a:t>) i to: pre </a:t>
            </a:r>
            <a:r>
              <a:rPr lang="en-US" sz="1600" dirty="0" err="1">
                <a:solidFill>
                  <a:srgbClr val="002060"/>
                </a:solidFill>
              </a:rPr>
              <a:t>početka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zimskih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priprema</a:t>
            </a:r>
            <a:r>
              <a:rPr lang="en-US" sz="1600" dirty="0">
                <a:solidFill>
                  <a:srgbClr val="002060"/>
                </a:solidFill>
              </a:rPr>
              <a:t> (</a:t>
            </a:r>
            <a:r>
              <a:rPr lang="en-US" sz="1600" dirty="0" err="1">
                <a:solidFill>
                  <a:srgbClr val="002060"/>
                </a:solidFill>
              </a:rPr>
              <a:t>decembar</a:t>
            </a:r>
            <a:r>
              <a:rPr lang="en-US" sz="1600" dirty="0">
                <a:solidFill>
                  <a:srgbClr val="002060"/>
                </a:solidFill>
              </a:rPr>
              <a:t>), </a:t>
            </a:r>
            <a:r>
              <a:rPr lang="en-US" sz="1600" dirty="0" err="1">
                <a:solidFill>
                  <a:srgbClr val="002060"/>
                </a:solidFill>
              </a:rPr>
              <a:t>pred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početak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prolećnog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dela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takmičenja</a:t>
            </a:r>
            <a:r>
              <a:rPr lang="en-US" sz="1600" dirty="0">
                <a:solidFill>
                  <a:srgbClr val="002060"/>
                </a:solidFill>
              </a:rPr>
              <a:t> (</a:t>
            </a:r>
            <a:r>
              <a:rPr lang="en-US" sz="1600" dirty="0" err="1">
                <a:solidFill>
                  <a:srgbClr val="002060"/>
                </a:solidFill>
              </a:rPr>
              <a:t>februar</a:t>
            </a:r>
            <a:r>
              <a:rPr lang="en-US" sz="1600" dirty="0">
                <a:solidFill>
                  <a:srgbClr val="002060"/>
                </a:solidFill>
              </a:rPr>
              <a:t>, mart) </a:t>
            </a:r>
            <a:r>
              <a:rPr lang="en-US" sz="1600" dirty="0" err="1">
                <a:solidFill>
                  <a:srgbClr val="002060"/>
                </a:solidFill>
              </a:rPr>
              <a:t>kao</a:t>
            </a:r>
            <a:r>
              <a:rPr lang="en-US" sz="1600" dirty="0">
                <a:solidFill>
                  <a:srgbClr val="002060"/>
                </a:solidFill>
              </a:rPr>
              <a:t> i </a:t>
            </a:r>
            <a:r>
              <a:rPr lang="en-US" sz="1600" dirty="0" err="1">
                <a:solidFill>
                  <a:srgbClr val="002060"/>
                </a:solidFill>
              </a:rPr>
              <a:t>na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kraju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takmičenja</a:t>
            </a:r>
            <a:r>
              <a:rPr lang="en-US" sz="1600" dirty="0">
                <a:solidFill>
                  <a:srgbClr val="002060"/>
                </a:solidFill>
              </a:rPr>
              <a:t> (</a:t>
            </a:r>
            <a:r>
              <a:rPr lang="en-US" sz="1600" dirty="0" err="1">
                <a:solidFill>
                  <a:srgbClr val="002060"/>
                </a:solidFill>
              </a:rPr>
              <a:t>juli</a:t>
            </a:r>
            <a:r>
              <a:rPr lang="en-US" sz="1600" dirty="0">
                <a:solidFill>
                  <a:srgbClr val="002060"/>
                </a:solidFill>
              </a:rPr>
              <a:t> - </a:t>
            </a:r>
            <a:r>
              <a:rPr lang="en-US" sz="1600" dirty="0" err="1">
                <a:solidFill>
                  <a:srgbClr val="002060"/>
                </a:solidFill>
              </a:rPr>
              <a:t>avgust</a:t>
            </a:r>
            <a:r>
              <a:rPr lang="en-US" sz="1600" dirty="0">
                <a:solidFill>
                  <a:srgbClr val="002060"/>
                </a:solidFill>
              </a:rPr>
              <a:t>). U </a:t>
            </a:r>
            <a:r>
              <a:rPr lang="en-US" sz="1600" dirty="0" err="1">
                <a:solidFill>
                  <a:srgbClr val="002060"/>
                </a:solidFill>
              </a:rPr>
              <a:t>individualnim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sportovima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lekarske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preglede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usmeravati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prema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kalendaru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takmičenja</a:t>
            </a:r>
            <a:r>
              <a:rPr lang="en-US" sz="1600" dirty="0">
                <a:solidFill>
                  <a:srgbClr val="002060"/>
                </a:solidFill>
              </a:rPr>
              <a:t> i </a:t>
            </a:r>
            <a:r>
              <a:rPr lang="en-US" sz="1600" dirty="0" err="1">
                <a:solidFill>
                  <a:srgbClr val="002060"/>
                </a:solidFill>
              </a:rPr>
              <a:t>početku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pripremnog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prioda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za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tu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kalendarsku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en-US" sz="1600" dirty="0" err="1">
                <a:solidFill>
                  <a:srgbClr val="002060"/>
                </a:solidFill>
              </a:rPr>
              <a:t>godinu</a:t>
            </a:r>
            <a:endParaRPr lang="en-US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CF86-9AD9-4959-AB9A-6D1F83A7C87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solidFill>
                  <a:srgbClr val="FF3300"/>
                </a:solidFill>
              </a:rPr>
              <a:t>Preventiva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>
                <a:solidFill>
                  <a:srgbClr val="FF3300"/>
                </a:solidFill>
              </a:rPr>
              <a:t>pretreniranosti</a:t>
            </a:r>
            <a:r>
              <a:rPr lang="en-US" dirty="0">
                <a:solidFill>
                  <a:srgbClr val="FF3300"/>
                </a:solidFill>
              </a:rPr>
              <a:t/>
            </a:r>
            <a:br>
              <a:rPr lang="en-US" dirty="0">
                <a:solidFill>
                  <a:srgbClr val="FF3300"/>
                </a:solidFill>
              </a:rPr>
            </a:br>
            <a:endParaRPr lang="en-US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86069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855536"/>
          </a:xfrm>
        </p:spPr>
        <p:txBody>
          <a:bodyPr>
            <a:normAutofit fontScale="70000" lnSpcReduction="20000"/>
          </a:bodyPr>
          <a:lstStyle/>
          <a:p>
            <a:pPr lvl="0" algn="just">
              <a:lnSpc>
                <a:spcPct val="120000"/>
              </a:lnSpc>
            </a:pPr>
            <a:r>
              <a:rPr lang="sr-Latn-RS" b="1" dirty="0" smtClean="0">
                <a:solidFill>
                  <a:srgbClr val="002060"/>
                </a:solidFill>
              </a:rPr>
              <a:t>ISHRANA</a:t>
            </a:r>
            <a:r>
              <a:rPr lang="en-US" dirty="0">
                <a:solidFill>
                  <a:srgbClr val="002060"/>
                </a:solidFill>
              </a:rPr>
              <a:t> se </a:t>
            </a:r>
            <a:r>
              <a:rPr lang="en-US" dirty="0" err="1">
                <a:solidFill>
                  <a:srgbClr val="002060"/>
                </a:solidFill>
              </a:rPr>
              <a:t>određuje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precizno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prema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sportu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prema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individui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sportiste</a:t>
            </a:r>
            <a:r>
              <a:rPr lang="en-US" dirty="0">
                <a:solidFill>
                  <a:srgbClr val="002060"/>
                </a:solidFill>
              </a:rPr>
              <a:t>  </a:t>
            </a:r>
            <a:r>
              <a:rPr lang="en-US" dirty="0" err="1">
                <a:solidFill>
                  <a:srgbClr val="002060"/>
                </a:solidFill>
              </a:rPr>
              <a:t>bilo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individualnom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ili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ekipnom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sportu</a:t>
            </a:r>
            <a:endParaRPr lang="en-US" dirty="0">
              <a:solidFill>
                <a:srgbClr val="002060"/>
              </a:solidFill>
            </a:endParaRPr>
          </a:p>
          <a:p>
            <a:pPr lvl="0" algn="just">
              <a:lnSpc>
                <a:spcPct val="120000"/>
              </a:lnSpc>
            </a:pPr>
            <a:r>
              <a:rPr lang="en-US" dirty="0" err="1">
                <a:solidFill>
                  <a:srgbClr val="002060"/>
                </a:solidFill>
              </a:rPr>
              <a:t>Obavezno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sr-Latn-RS" b="1" dirty="0" smtClean="0">
                <a:solidFill>
                  <a:srgbClr val="002060"/>
                </a:solidFill>
              </a:rPr>
              <a:t>UZIMANJE TEČNOSTI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 smtClean="0">
                <a:solidFill>
                  <a:srgbClr val="002060"/>
                </a:solidFill>
              </a:rPr>
              <a:t>vode</a:t>
            </a:r>
            <a:r>
              <a:rPr lang="en-US" dirty="0">
                <a:solidFill>
                  <a:srgbClr val="002060"/>
                </a:solidFill>
              </a:rPr>
              <a:t>) </a:t>
            </a:r>
            <a:r>
              <a:rPr lang="en-US" dirty="0" err="1">
                <a:solidFill>
                  <a:srgbClr val="002060"/>
                </a:solidFill>
              </a:rPr>
              <a:t>zbog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velikog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značaja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vode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vezivanju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glikogena</a:t>
            </a:r>
            <a:r>
              <a:rPr lang="en-US" dirty="0">
                <a:solidFill>
                  <a:srgbClr val="002060"/>
                </a:solidFill>
              </a:rPr>
              <a:t> -  2,7ml </a:t>
            </a:r>
            <a:r>
              <a:rPr lang="en-US" dirty="0" err="1">
                <a:solidFill>
                  <a:srgbClr val="002060"/>
                </a:solidFill>
              </a:rPr>
              <a:t>vode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vezuje</a:t>
            </a:r>
            <a:r>
              <a:rPr lang="en-US" dirty="0">
                <a:solidFill>
                  <a:srgbClr val="002060"/>
                </a:solidFill>
              </a:rPr>
              <a:t> 1gr </a:t>
            </a:r>
            <a:r>
              <a:rPr lang="en-US" dirty="0" err="1">
                <a:solidFill>
                  <a:srgbClr val="002060"/>
                </a:solidFill>
              </a:rPr>
              <a:t>glikogena</a:t>
            </a:r>
            <a:endParaRPr lang="en-US" dirty="0">
              <a:solidFill>
                <a:srgbClr val="002060"/>
              </a:solidFill>
            </a:endParaRPr>
          </a:p>
          <a:p>
            <a:pPr lvl="0" algn="just">
              <a:lnSpc>
                <a:spcPct val="120000"/>
              </a:lnSpc>
            </a:pPr>
            <a:r>
              <a:rPr lang="en-US" dirty="0" err="1">
                <a:solidFill>
                  <a:srgbClr val="002060"/>
                </a:solidFill>
              </a:rPr>
              <a:t>Dozirano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sr-Latn-RS" b="1" dirty="0" smtClean="0">
                <a:solidFill>
                  <a:srgbClr val="002060"/>
                </a:solidFill>
              </a:rPr>
              <a:t>UZIMANJE VITAMINA I MINERALA </a:t>
            </a:r>
            <a:r>
              <a:rPr lang="en-US" dirty="0" smtClean="0">
                <a:solidFill>
                  <a:srgbClr val="002060"/>
                </a:solidFill>
              </a:rPr>
              <a:t>u </a:t>
            </a:r>
            <a:r>
              <a:rPr lang="en-US" dirty="0" err="1">
                <a:solidFill>
                  <a:srgbClr val="002060"/>
                </a:solidFill>
              </a:rPr>
              <a:t>cilju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vitaminizacije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mineralizacije</a:t>
            </a:r>
            <a:r>
              <a:rPr lang="en-US" dirty="0">
                <a:solidFill>
                  <a:srgbClr val="002060"/>
                </a:solidFill>
              </a:rPr>
              <a:t>, a </a:t>
            </a:r>
            <a:r>
              <a:rPr lang="en-US" dirty="0" err="1">
                <a:solidFill>
                  <a:srgbClr val="002060"/>
                </a:solidFill>
              </a:rPr>
              <a:t>sprečavanje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devitaminizacije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demineralizacije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štetno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deluju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rezultate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zdravlje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sportista</a:t>
            </a:r>
            <a:endParaRPr lang="en-US" dirty="0">
              <a:solidFill>
                <a:srgbClr val="002060"/>
              </a:solidFill>
            </a:endParaRPr>
          </a:p>
          <a:p>
            <a:pPr lvl="0" algn="just">
              <a:lnSpc>
                <a:spcPct val="120000"/>
              </a:lnSpc>
            </a:pPr>
            <a:r>
              <a:rPr lang="sr-Latn-RS" b="1" dirty="0" smtClean="0">
                <a:solidFill>
                  <a:srgbClr val="002060"/>
                </a:solidFill>
              </a:rPr>
              <a:t>ADEKVATNA SPORTSKA OPREMA </a:t>
            </a:r>
            <a:r>
              <a:rPr lang="en-US" dirty="0" err="1" smtClean="0">
                <a:solidFill>
                  <a:srgbClr val="002060"/>
                </a:solidFill>
              </a:rPr>
              <a:t>za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treninge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takmičenje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odnosu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klimatske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faktore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uslove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sportskog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borilišta</a:t>
            </a:r>
            <a:endParaRPr lang="en-US" dirty="0">
              <a:solidFill>
                <a:srgbClr val="002060"/>
              </a:solidFill>
            </a:endParaRPr>
          </a:p>
          <a:p>
            <a:pPr lvl="0" algn="just">
              <a:lnSpc>
                <a:spcPct val="120000"/>
              </a:lnSpc>
            </a:pPr>
            <a:r>
              <a:rPr lang="sr-Latn-RS" b="1" dirty="0" smtClean="0">
                <a:solidFill>
                  <a:srgbClr val="002060"/>
                </a:solidFill>
              </a:rPr>
              <a:t>ADAPTACIONI MEHANIZMI</a:t>
            </a:r>
            <a:r>
              <a:rPr lang="sr-Latn-R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za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takmičenje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drugim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kontinentima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CF86-9AD9-4959-AB9A-6D1F83A7C87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Наслов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39000" cy="8991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solidFill>
                  <a:srgbClr val="FF3300"/>
                </a:solidFill>
              </a:rPr>
              <a:t>Preventiva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>
                <a:solidFill>
                  <a:srgbClr val="FF3300"/>
                </a:solidFill>
              </a:rPr>
              <a:t>pretreniranosti</a:t>
            </a:r>
            <a:r>
              <a:rPr lang="en-US" dirty="0">
                <a:solidFill>
                  <a:srgbClr val="FF3300"/>
                </a:solidFill>
              </a:rPr>
              <a:t/>
            </a:r>
            <a:br>
              <a:rPr lang="en-US" dirty="0">
                <a:solidFill>
                  <a:srgbClr val="FF3300"/>
                </a:solidFill>
              </a:rPr>
            </a:br>
            <a:endParaRPr lang="en-US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94410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51816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pPr algn="just"/>
            <a:r>
              <a:rPr lang="en-US" b="1" dirty="0" err="1">
                <a:solidFill>
                  <a:srgbClr val="002060"/>
                </a:solidFill>
              </a:rPr>
              <a:t>Loša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selekcija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sportiste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na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početku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karijere</a:t>
            </a:r>
            <a:endParaRPr lang="sr-Latn-RS" b="1" dirty="0" smtClean="0">
              <a:solidFill>
                <a:srgbClr val="002060"/>
              </a:solidFill>
            </a:endParaRPr>
          </a:p>
          <a:p>
            <a:pPr algn="just"/>
            <a:endParaRPr lang="en-US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dirty="0" err="1">
                <a:solidFill>
                  <a:srgbClr val="002060"/>
                </a:solidFill>
              </a:rPr>
              <a:t>Deca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koja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b="1" u="sng" dirty="0" err="1">
                <a:solidFill>
                  <a:srgbClr val="002060"/>
                </a:solidFill>
              </a:rPr>
              <a:t>apsolutno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b="1" u="sng" dirty="0" err="1">
                <a:solidFill>
                  <a:srgbClr val="002060"/>
                </a:solidFill>
              </a:rPr>
              <a:t>nemaju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b="1" u="sng" dirty="0" err="1">
                <a:solidFill>
                  <a:srgbClr val="002060"/>
                </a:solidFill>
              </a:rPr>
              <a:t>predispozicije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pojedine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sportove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počinju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treningom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zbog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želje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svojih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roditelja</a:t>
            </a:r>
            <a:r>
              <a:rPr lang="en-US" dirty="0">
                <a:solidFill>
                  <a:srgbClr val="002060"/>
                </a:solidFill>
              </a:rPr>
              <a:t> (</a:t>
            </a:r>
            <a:r>
              <a:rPr lang="en-US" dirty="0" err="1">
                <a:solidFill>
                  <a:srgbClr val="002060"/>
                </a:solidFill>
              </a:rPr>
              <a:t>najčešće</a:t>
            </a:r>
            <a:r>
              <a:rPr lang="en-US" dirty="0">
                <a:solidFill>
                  <a:srgbClr val="002060"/>
                </a:solidFill>
              </a:rPr>
              <a:t>), </a:t>
            </a:r>
            <a:r>
              <a:rPr lang="en-US" dirty="0" err="1">
                <a:solidFill>
                  <a:srgbClr val="002060"/>
                </a:solidFill>
              </a:rPr>
              <a:t>zbog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drugova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iz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škole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slično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en-US" dirty="0" err="1">
                <a:solidFill>
                  <a:srgbClr val="002060"/>
                </a:solidFill>
              </a:rPr>
              <a:t>Posle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izvesnog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perioda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loših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rezultata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prelaze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drugi</a:t>
            </a:r>
            <a:r>
              <a:rPr lang="en-US" dirty="0">
                <a:solidFill>
                  <a:srgbClr val="002060"/>
                </a:solidFill>
              </a:rPr>
              <a:t> sport i </a:t>
            </a:r>
            <a:r>
              <a:rPr lang="en-US" dirty="0" err="1">
                <a:solidFill>
                  <a:srgbClr val="002060"/>
                </a:solidFill>
              </a:rPr>
              <a:t>tako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nedogled</a:t>
            </a:r>
            <a:r>
              <a:rPr lang="en-US" dirty="0">
                <a:solidFill>
                  <a:srgbClr val="002060"/>
                </a:solidFill>
              </a:rPr>
              <a:t>, a </a:t>
            </a:r>
            <a:r>
              <a:rPr lang="en-US" dirty="0" err="1">
                <a:solidFill>
                  <a:srgbClr val="002060"/>
                </a:solidFill>
              </a:rPr>
              <a:t>rezultati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slabi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en-US" dirty="0" err="1">
                <a:solidFill>
                  <a:srgbClr val="002060"/>
                </a:solidFill>
              </a:rPr>
              <a:t>Organizam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nema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sposobnost</a:t>
            </a:r>
            <a:r>
              <a:rPr lang="en-US" dirty="0">
                <a:solidFill>
                  <a:srgbClr val="002060"/>
                </a:solidFill>
              </a:rPr>
              <a:t> da </a:t>
            </a:r>
            <a:r>
              <a:rPr lang="en-US" dirty="0" err="1">
                <a:solidFill>
                  <a:srgbClr val="002060"/>
                </a:solidFill>
              </a:rPr>
              <a:t>apsorbuje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fizičke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napore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kao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završna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faza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javlja</a:t>
            </a:r>
            <a:r>
              <a:rPr lang="en-US" dirty="0">
                <a:solidFill>
                  <a:srgbClr val="002060"/>
                </a:solidFill>
              </a:rPr>
              <a:t> se </a:t>
            </a:r>
            <a:r>
              <a:rPr lang="en-US" dirty="0" err="1">
                <a:solidFill>
                  <a:srgbClr val="002060"/>
                </a:solidFill>
              </a:rPr>
              <a:t>pretreniranost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odlazak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iz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aktivnog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sportskog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života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još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ranoj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mladosti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sr-Latn-RS" dirty="0">
              <a:solidFill>
                <a:srgbClr val="002060"/>
              </a:solidFill>
            </a:endParaRPr>
          </a:p>
          <a:p>
            <a:pPr algn="just"/>
            <a:endParaRPr lang="sr-Latn-RS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b="1" u="sng" dirty="0" smtClean="0">
                <a:solidFill>
                  <a:srgbClr val="002060"/>
                </a:solidFill>
              </a:rPr>
              <a:t>Rani </a:t>
            </a:r>
            <a:r>
              <a:rPr lang="en-US" b="1" u="sng" dirty="0" err="1">
                <a:solidFill>
                  <a:srgbClr val="002060"/>
                </a:solidFill>
              </a:rPr>
              <a:t>početak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b="1" u="sng" dirty="0" err="1">
                <a:solidFill>
                  <a:srgbClr val="002060"/>
                </a:solidFill>
              </a:rPr>
              <a:t>bavljenja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b="1" u="sng" dirty="0" err="1">
                <a:solidFill>
                  <a:srgbClr val="002060"/>
                </a:solidFill>
              </a:rPr>
              <a:t>sportom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(</a:t>
            </a:r>
            <a:r>
              <a:rPr lang="en-US" dirty="0" err="1">
                <a:solidFill>
                  <a:srgbClr val="002060"/>
                </a:solidFill>
              </a:rPr>
              <a:t>obično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između</a:t>
            </a:r>
            <a:r>
              <a:rPr lang="en-US" dirty="0">
                <a:solidFill>
                  <a:srgbClr val="002060"/>
                </a:solidFill>
              </a:rPr>
              <a:t> 5 i 7.godine) i to </a:t>
            </a:r>
            <a:r>
              <a:rPr lang="en-US" dirty="0" err="1">
                <a:solidFill>
                  <a:srgbClr val="002060"/>
                </a:solidFill>
              </a:rPr>
              <a:t>najčešće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tenis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gimnastika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plivanje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fudbal</a:t>
            </a:r>
            <a:r>
              <a:rPr lang="en-US" dirty="0">
                <a:solidFill>
                  <a:srgbClr val="002060"/>
                </a:solidFill>
              </a:rPr>
              <a:t> - </a:t>
            </a:r>
            <a:r>
              <a:rPr lang="en-US" dirty="0" err="1">
                <a:solidFill>
                  <a:srgbClr val="002060"/>
                </a:solidFill>
              </a:rPr>
              <a:t>Kada</a:t>
            </a:r>
            <a:r>
              <a:rPr lang="en-US" dirty="0">
                <a:solidFill>
                  <a:srgbClr val="002060"/>
                </a:solidFill>
              </a:rPr>
              <a:t> bi se </a:t>
            </a:r>
            <a:r>
              <a:rPr lang="en-US" dirty="0" err="1">
                <a:solidFill>
                  <a:srgbClr val="002060"/>
                </a:solidFill>
              </a:rPr>
              <a:t>sve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ovo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shvatilo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kao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igra</a:t>
            </a:r>
            <a:r>
              <a:rPr lang="en-US" dirty="0">
                <a:solidFill>
                  <a:srgbClr val="002060"/>
                </a:solidFill>
              </a:rPr>
              <a:t> ne bi </a:t>
            </a:r>
            <a:r>
              <a:rPr lang="en-US" dirty="0" err="1">
                <a:solidFill>
                  <a:srgbClr val="002060"/>
                </a:solidFill>
              </a:rPr>
              <a:t>bilo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tako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loše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ali</a:t>
            </a:r>
            <a:r>
              <a:rPr lang="en-US" dirty="0">
                <a:solidFill>
                  <a:srgbClr val="002060"/>
                </a:solidFill>
              </a:rPr>
              <a:t> od </a:t>
            </a:r>
            <a:r>
              <a:rPr lang="en-US" dirty="0" err="1">
                <a:solidFill>
                  <a:srgbClr val="002060"/>
                </a:solidFill>
              </a:rPr>
              <a:t>početka</a:t>
            </a:r>
            <a:r>
              <a:rPr lang="en-US" dirty="0">
                <a:solidFill>
                  <a:srgbClr val="002060"/>
                </a:solidFill>
              </a:rPr>
              <a:t> se </a:t>
            </a:r>
            <a:r>
              <a:rPr lang="en-US" dirty="0" err="1">
                <a:solidFill>
                  <a:srgbClr val="002060"/>
                </a:solidFill>
              </a:rPr>
              <a:t>deci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nameću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takve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obaveze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ona</a:t>
            </a:r>
            <a:r>
              <a:rPr lang="en-US" dirty="0">
                <a:solidFill>
                  <a:srgbClr val="002060"/>
                </a:solidFill>
              </a:rPr>
              <a:t> ne </a:t>
            </a:r>
            <a:r>
              <a:rPr lang="en-US" dirty="0" err="1">
                <a:solidFill>
                  <a:srgbClr val="002060"/>
                </a:solidFill>
              </a:rPr>
              <a:t>mogu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fizički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psihički</a:t>
            </a:r>
            <a:r>
              <a:rPr lang="en-US" dirty="0">
                <a:solidFill>
                  <a:srgbClr val="002060"/>
                </a:solidFill>
              </a:rPr>
              <a:t> da </a:t>
            </a:r>
            <a:r>
              <a:rPr lang="en-US" dirty="0" err="1">
                <a:solidFill>
                  <a:srgbClr val="002060"/>
                </a:solidFill>
              </a:rPr>
              <a:t>izdrže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sa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početkom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aktivnog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takmičenja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prestaju</a:t>
            </a:r>
            <a:r>
              <a:rPr lang="en-US" dirty="0">
                <a:solidFill>
                  <a:srgbClr val="002060"/>
                </a:solidFill>
              </a:rPr>
              <a:t> da se </a:t>
            </a:r>
            <a:r>
              <a:rPr lang="en-US" dirty="0" err="1">
                <a:solidFill>
                  <a:srgbClr val="002060"/>
                </a:solidFill>
              </a:rPr>
              <a:t>bavlje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sportom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kada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duboko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uđu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fazu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pretreniranosti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klasičnim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kliničkim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sr-Latn-RS" dirty="0" smtClean="0">
                <a:solidFill>
                  <a:srgbClr val="002060"/>
                </a:solidFill>
              </a:rPr>
              <a:t>simptomima.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CF86-9AD9-4959-AB9A-6D1F83A7C87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23900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err="1">
                <a:solidFill>
                  <a:srgbClr val="FF3300"/>
                </a:solidFill>
              </a:rPr>
              <a:t>Pretreniranost</a:t>
            </a:r>
            <a:r>
              <a:rPr lang="en-US" sz="3200" dirty="0">
                <a:solidFill>
                  <a:srgbClr val="FF3300"/>
                </a:solidFill>
              </a:rPr>
              <a:t> </a:t>
            </a:r>
            <a:r>
              <a:rPr lang="en-US" sz="3200" dirty="0" err="1">
                <a:solidFill>
                  <a:srgbClr val="FF3300"/>
                </a:solidFill>
              </a:rPr>
              <a:t>na</a:t>
            </a:r>
            <a:r>
              <a:rPr lang="en-US" sz="3200" dirty="0">
                <a:solidFill>
                  <a:srgbClr val="FF3300"/>
                </a:solidFill>
              </a:rPr>
              <a:t> </a:t>
            </a:r>
            <a:r>
              <a:rPr lang="en-US" sz="3200" dirty="0" err="1">
                <a:solidFill>
                  <a:srgbClr val="FF3300"/>
                </a:solidFill>
              </a:rPr>
              <a:t>osnovu</a:t>
            </a:r>
            <a:r>
              <a:rPr lang="en-US" sz="3200" dirty="0">
                <a:solidFill>
                  <a:srgbClr val="FF3300"/>
                </a:solidFill>
              </a:rPr>
              <a:t> </a:t>
            </a:r>
            <a:r>
              <a:rPr lang="en-US" sz="3200" dirty="0" err="1">
                <a:solidFill>
                  <a:srgbClr val="FF3300"/>
                </a:solidFill>
              </a:rPr>
              <a:t>naših</a:t>
            </a:r>
            <a:r>
              <a:rPr lang="en-US" sz="3200" dirty="0">
                <a:solidFill>
                  <a:srgbClr val="FF3300"/>
                </a:solidFill>
              </a:rPr>
              <a:t> </a:t>
            </a:r>
            <a:r>
              <a:rPr lang="en-US" sz="3200" dirty="0" err="1">
                <a:solidFill>
                  <a:srgbClr val="FF3300"/>
                </a:solidFill>
              </a:rPr>
              <a:t>iskustva</a:t>
            </a:r>
            <a:endParaRPr lang="en-US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5126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POVREDE MEKIH TKIVA- faze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povrede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podeliti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didaktičkih</a:t>
            </a:r>
            <a:r>
              <a:rPr lang="en-US" dirty="0" smtClean="0"/>
              <a:t> </a:t>
            </a:r>
            <a:r>
              <a:rPr lang="en-US" dirty="0" err="1" smtClean="0"/>
              <a:t>razloga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faze:</a:t>
            </a:r>
          </a:p>
          <a:p>
            <a:pPr lvl="0"/>
            <a:r>
              <a:rPr lang="en-US" dirty="0" err="1" smtClean="0"/>
              <a:t>Faza</a:t>
            </a:r>
            <a:r>
              <a:rPr lang="en-US" dirty="0" smtClean="0"/>
              <a:t> </a:t>
            </a:r>
            <a:r>
              <a:rPr lang="en-US" dirty="0" err="1" smtClean="0"/>
              <a:t>zapaljenja</a:t>
            </a:r>
            <a:endParaRPr lang="en-US" dirty="0" smtClean="0"/>
          </a:p>
          <a:p>
            <a:pPr lvl="0"/>
            <a:r>
              <a:rPr lang="en-US" dirty="0" err="1" smtClean="0"/>
              <a:t>Faza</a:t>
            </a:r>
            <a:r>
              <a:rPr lang="en-US" dirty="0" smtClean="0"/>
              <a:t> </a:t>
            </a:r>
            <a:r>
              <a:rPr lang="en-US" dirty="0" err="1" smtClean="0"/>
              <a:t>reparacije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9618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002060"/>
                </a:solidFill>
              </a:rPr>
              <a:t>U </a:t>
            </a:r>
            <a:r>
              <a:rPr lang="en-US" dirty="0" err="1">
                <a:solidFill>
                  <a:srgbClr val="002060"/>
                </a:solidFill>
              </a:rPr>
              <a:t>samom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startu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nerealno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postavljeni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zahtevi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</a:t>
            </a:r>
            <a:r>
              <a:rPr lang="en-US" dirty="0">
                <a:solidFill>
                  <a:srgbClr val="002060"/>
                </a:solidFill>
              </a:rPr>
              <a:t>  </a:t>
            </a:r>
            <a:r>
              <a:rPr lang="en-US" dirty="0" err="1">
                <a:solidFill>
                  <a:srgbClr val="002060"/>
                </a:solidFill>
              </a:rPr>
              <a:t>postizanje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dobrih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takmičarskih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rezultata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koje</a:t>
            </a:r>
            <a:r>
              <a:rPr lang="en-US" dirty="0">
                <a:solidFill>
                  <a:srgbClr val="002060"/>
                </a:solidFill>
              </a:rPr>
              <a:t> ne </a:t>
            </a:r>
            <a:r>
              <a:rPr lang="en-US" dirty="0" err="1">
                <a:solidFill>
                  <a:srgbClr val="002060"/>
                </a:solidFill>
              </a:rPr>
              <a:t>postoje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realne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funkcionalne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fizičke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osnove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  <a:endParaRPr lang="sr-Latn-RS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rgbClr val="002060"/>
              </a:solidFill>
            </a:endParaRPr>
          </a:p>
          <a:p>
            <a:pPr lvl="0" algn="just"/>
            <a:r>
              <a:rPr lang="en-US" dirty="0" err="1">
                <a:solidFill>
                  <a:srgbClr val="002060"/>
                </a:solidFill>
              </a:rPr>
              <a:t>Loša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doziranost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treninga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odnosu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uzrast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nivo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takmičenja</a:t>
            </a:r>
            <a:endParaRPr lang="en-US" dirty="0">
              <a:solidFill>
                <a:srgbClr val="002060"/>
              </a:solidFill>
            </a:endParaRPr>
          </a:p>
          <a:p>
            <a:pPr lvl="0" algn="just"/>
            <a:r>
              <a:rPr lang="sr-Latn-RS" dirty="0" smtClean="0">
                <a:solidFill>
                  <a:srgbClr val="002060"/>
                </a:solidFill>
              </a:rPr>
              <a:t>Neadekvatna ishrana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 smtClean="0">
                <a:solidFill>
                  <a:srgbClr val="002060"/>
                </a:solidFill>
              </a:rPr>
              <a:t>unos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osnovnih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sastojaka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ugljenih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hidrata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masti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belančevina</a:t>
            </a:r>
            <a:r>
              <a:rPr lang="en-US" dirty="0">
                <a:solidFill>
                  <a:srgbClr val="002060"/>
                </a:solidFill>
              </a:rPr>
              <a:t>), </a:t>
            </a:r>
            <a:r>
              <a:rPr lang="en-US" dirty="0" err="1">
                <a:solidFill>
                  <a:srgbClr val="002060"/>
                </a:solidFill>
              </a:rPr>
              <a:t>kao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nedovoljno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uzimanje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vitamina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minerala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 smtClean="0">
                <a:solidFill>
                  <a:srgbClr val="002060"/>
                </a:solidFill>
              </a:rPr>
              <a:t>tečnosti</a:t>
            </a:r>
            <a:r>
              <a:rPr lang="sr-Latn-RS" dirty="0">
                <a:solidFill>
                  <a:srgbClr val="002060"/>
                </a:solidFill>
              </a:rPr>
              <a:t> </a:t>
            </a:r>
            <a:r>
              <a:rPr lang="sr-Latn-RS" dirty="0" smtClean="0">
                <a:solidFill>
                  <a:srgbClr val="002060"/>
                </a:solidFill>
              </a:rPr>
              <a:t>i n</a:t>
            </a:r>
            <a:r>
              <a:rPr lang="en-US" dirty="0" err="1" smtClean="0">
                <a:solidFill>
                  <a:srgbClr val="002060"/>
                </a:solidFill>
              </a:rPr>
              <a:t>eadekvatni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uslovi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normalno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odvijanje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trenažnog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procesa</a:t>
            </a:r>
            <a:endParaRPr lang="en-US" dirty="0">
              <a:solidFill>
                <a:srgbClr val="002060"/>
              </a:solidFill>
            </a:endParaRPr>
          </a:p>
          <a:p>
            <a:pPr lvl="0" algn="just"/>
            <a:r>
              <a:rPr lang="en-US" dirty="0" err="1">
                <a:solidFill>
                  <a:srgbClr val="002060"/>
                </a:solidFill>
              </a:rPr>
              <a:t>Nesportski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život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izazvan</a:t>
            </a:r>
            <a:r>
              <a:rPr lang="en-US" dirty="0">
                <a:solidFill>
                  <a:srgbClr val="002060"/>
                </a:solidFill>
              </a:rPr>
              <a:t>: </a:t>
            </a:r>
            <a:r>
              <a:rPr lang="en-US" dirty="0" err="1">
                <a:solidFill>
                  <a:srgbClr val="002060"/>
                </a:solidFill>
              </a:rPr>
              <a:t>uzimanjem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alkohola</a:t>
            </a:r>
            <a:r>
              <a:rPr lang="en-US" dirty="0">
                <a:solidFill>
                  <a:srgbClr val="002060"/>
                </a:solidFill>
              </a:rPr>
              <a:t>, </a:t>
            </a:r>
            <a:r>
              <a:rPr lang="sr-Latn-RS" dirty="0" smtClean="0">
                <a:solidFill>
                  <a:srgbClr val="002060"/>
                </a:solidFill>
              </a:rPr>
              <a:t>pušenjem, </a:t>
            </a:r>
            <a:r>
              <a:rPr lang="en-US" dirty="0" err="1" smtClean="0">
                <a:solidFill>
                  <a:srgbClr val="002060"/>
                </a:solidFill>
              </a:rPr>
              <a:t>kasnim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odlaskom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krevet</a:t>
            </a:r>
            <a:endParaRPr lang="en-US" dirty="0">
              <a:solidFill>
                <a:srgbClr val="002060"/>
              </a:solidFill>
            </a:endParaRPr>
          </a:p>
          <a:p>
            <a:pPr lvl="0" algn="just"/>
            <a:r>
              <a:rPr lang="en-US" dirty="0" err="1">
                <a:solidFill>
                  <a:srgbClr val="002060"/>
                </a:solidFill>
              </a:rPr>
              <a:t>Neadekvatni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bioklimatski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faktori</a:t>
            </a:r>
            <a:r>
              <a:rPr lang="en-US" dirty="0">
                <a:solidFill>
                  <a:srgbClr val="002060"/>
                </a:solidFill>
              </a:rPr>
              <a:t> (</a:t>
            </a:r>
            <a:r>
              <a:rPr lang="en-US" dirty="0" err="1">
                <a:solidFill>
                  <a:srgbClr val="002060"/>
                </a:solidFill>
              </a:rPr>
              <a:t>treninzi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uslovima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visokih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temeratura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ili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obrnuto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treninzi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hladnim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uslovima</a:t>
            </a:r>
            <a:r>
              <a:rPr lang="en-US" dirty="0">
                <a:solidFill>
                  <a:srgbClr val="002060"/>
                </a:solidFill>
              </a:rPr>
              <a:t>)</a:t>
            </a:r>
          </a:p>
          <a:p>
            <a:pPr lvl="0" algn="just"/>
            <a:r>
              <a:rPr lang="en-US" dirty="0" err="1">
                <a:solidFill>
                  <a:srgbClr val="002060"/>
                </a:solidFill>
              </a:rPr>
              <a:t>Loš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tajming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slobodnog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vremena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sportiste</a:t>
            </a:r>
            <a:r>
              <a:rPr lang="sr-Latn-RS" dirty="0">
                <a:solidFill>
                  <a:srgbClr val="002060"/>
                </a:solidFill>
              </a:rPr>
              <a:t> </a:t>
            </a:r>
            <a:r>
              <a:rPr lang="sr-Latn-RS" dirty="0" smtClean="0">
                <a:solidFill>
                  <a:srgbClr val="002060"/>
                </a:solidFill>
              </a:rPr>
              <a:t>i </a:t>
            </a:r>
            <a:r>
              <a:rPr lang="sr-Latn-RS" dirty="0">
                <a:solidFill>
                  <a:srgbClr val="002060"/>
                </a:solidFill>
              </a:rPr>
              <a:t>g</a:t>
            </a:r>
            <a:r>
              <a:rPr lang="en-US" dirty="0" err="1" smtClean="0">
                <a:solidFill>
                  <a:srgbClr val="002060"/>
                </a:solidFill>
              </a:rPr>
              <a:t>ubljenje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samopouzdanja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usled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stalnih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gubitaka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utakmica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odnosno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slabih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takmičarskih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rezultata</a:t>
            </a:r>
            <a:endParaRPr lang="en-US" dirty="0">
              <a:solidFill>
                <a:srgbClr val="002060"/>
              </a:solidFill>
            </a:endParaRPr>
          </a:p>
          <a:p>
            <a:pPr lvl="0" algn="just"/>
            <a:r>
              <a:rPr lang="en-US" dirty="0" err="1" smtClean="0">
                <a:solidFill>
                  <a:srgbClr val="002060"/>
                </a:solidFill>
              </a:rPr>
              <a:t>Prehlade</a:t>
            </a:r>
            <a:r>
              <a:rPr lang="sr-Latn-RS" dirty="0">
                <a:solidFill>
                  <a:srgbClr val="002060"/>
                </a:solidFill>
              </a:rPr>
              <a:t> </a:t>
            </a:r>
            <a:r>
              <a:rPr lang="sr-Latn-RS" dirty="0" smtClean="0">
                <a:solidFill>
                  <a:srgbClr val="002060"/>
                </a:solidFill>
              </a:rPr>
              <a:t>i n</a:t>
            </a:r>
            <a:r>
              <a:rPr lang="en-US" dirty="0" err="1" smtClean="0">
                <a:solidFill>
                  <a:srgbClr val="002060"/>
                </a:solidFill>
              </a:rPr>
              <a:t>eadekvatno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vreme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oporavka</a:t>
            </a:r>
            <a:r>
              <a:rPr lang="en-US" dirty="0">
                <a:solidFill>
                  <a:srgbClr val="002060"/>
                </a:solidFill>
              </a:rPr>
              <a:t> od </a:t>
            </a:r>
            <a:r>
              <a:rPr lang="en-US" dirty="0" err="1">
                <a:solidFill>
                  <a:srgbClr val="002060"/>
                </a:solidFill>
              </a:rPr>
              <a:t>prethodnog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treninga</a:t>
            </a:r>
            <a:r>
              <a:rPr lang="en-US" dirty="0">
                <a:solidFill>
                  <a:srgbClr val="002060"/>
                </a:solidFill>
              </a:rPr>
              <a:t> (</a:t>
            </a:r>
            <a:r>
              <a:rPr lang="en-US" dirty="0" err="1">
                <a:solidFill>
                  <a:srgbClr val="002060"/>
                </a:solidFill>
              </a:rPr>
              <a:t>posebno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pripremama</a:t>
            </a:r>
            <a:r>
              <a:rPr lang="en-US" dirty="0">
                <a:solidFill>
                  <a:srgbClr val="002060"/>
                </a:solidFill>
              </a:rPr>
              <a:t>; </a:t>
            </a:r>
            <a:r>
              <a:rPr lang="en-US" dirty="0" err="1">
                <a:solidFill>
                  <a:srgbClr val="002060"/>
                </a:solidFill>
              </a:rPr>
              <a:t>neki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treneri</a:t>
            </a:r>
            <a:r>
              <a:rPr lang="en-US" dirty="0">
                <a:solidFill>
                  <a:srgbClr val="002060"/>
                </a:solidFill>
              </a:rPr>
              <a:t> pored </a:t>
            </a:r>
            <a:r>
              <a:rPr lang="en-US" dirty="0" err="1">
                <a:solidFill>
                  <a:srgbClr val="002060"/>
                </a:solidFill>
              </a:rPr>
              <a:t>dva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treninga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večernjim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časovima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organizuju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teretanu</a:t>
            </a:r>
            <a:r>
              <a:rPr lang="en-US" dirty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CF86-9AD9-4959-AB9A-6D1F83A7C87F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Наслов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FF3300"/>
                </a:solidFill>
              </a:rPr>
              <a:t>Pretreniranost</a:t>
            </a:r>
            <a:r>
              <a:rPr lang="en-US" sz="3200" dirty="0">
                <a:solidFill>
                  <a:srgbClr val="FF3300"/>
                </a:solidFill>
              </a:rPr>
              <a:t> </a:t>
            </a:r>
            <a:r>
              <a:rPr lang="en-US" sz="3200" dirty="0" err="1">
                <a:solidFill>
                  <a:srgbClr val="FF3300"/>
                </a:solidFill>
              </a:rPr>
              <a:t>na</a:t>
            </a:r>
            <a:r>
              <a:rPr lang="en-US" sz="3200" dirty="0">
                <a:solidFill>
                  <a:srgbClr val="FF3300"/>
                </a:solidFill>
              </a:rPr>
              <a:t> </a:t>
            </a:r>
            <a:r>
              <a:rPr lang="en-US" sz="3200" dirty="0" err="1">
                <a:solidFill>
                  <a:srgbClr val="FF3300"/>
                </a:solidFill>
              </a:rPr>
              <a:t>osnovu</a:t>
            </a:r>
            <a:r>
              <a:rPr lang="en-US" sz="3200" dirty="0">
                <a:solidFill>
                  <a:srgbClr val="FF3300"/>
                </a:solidFill>
              </a:rPr>
              <a:t> </a:t>
            </a:r>
            <a:r>
              <a:rPr lang="en-US" sz="3200" dirty="0" err="1">
                <a:solidFill>
                  <a:srgbClr val="FF3300"/>
                </a:solidFill>
              </a:rPr>
              <a:t>naših</a:t>
            </a:r>
            <a:r>
              <a:rPr lang="en-US" sz="3200" dirty="0">
                <a:solidFill>
                  <a:srgbClr val="FF3300"/>
                </a:solidFill>
              </a:rPr>
              <a:t> </a:t>
            </a:r>
            <a:r>
              <a:rPr lang="en-US" sz="3200" dirty="0" err="1">
                <a:solidFill>
                  <a:srgbClr val="FF3300"/>
                </a:solidFill>
              </a:rPr>
              <a:t>iskustva</a:t>
            </a:r>
            <a:endParaRPr lang="en-US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14433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228600" y="1609416"/>
            <a:ext cx="7696200" cy="501998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Najvažnije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je da se </a:t>
            </a:r>
            <a:r>
              <a:rPr lang="en-US" b="1" dirty="0" err="1">
                <a:solidFill>
                  <a:srgbClr val="002060"/>
                </a:solidFill>
              </a:rPr>
              <a:t>na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vreme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otkrije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pretreniranost</a:t>
            </a:r>
            <a:r>
              <a:rPr lang="en-US" b="1" dirty="0">
                <a:solidFill>
                  <a:srgbClr val="002060"/>
                </a:solidFill>
              </a:rPr>
              <a:t> i da se </a:t>
            </a:r>
            <a:r>
              <a:rPr lang="en-US" b="1" dirty="0" err="1">
                <a:solidFill>
                  <a:srgbClr val="002060"/>
                </a:solidFill>
              </a:rPr>
              <a:t>odmah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počne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lečenjem</a:t>
            </a:r>
            <a:r>
              <a:rPr lang="sr-Latn-RS" b="1" dirty="0" smtClean="0">
                <a:solidFill>
                  <a:srgbClr val="002060"/>
                </a:solidFill>
              </a:rPr>
              <a:t>!!!</a:t>
            </a:r>
          </a:p>
          <a:p>
            <a:pPr marL="0" indent="0" algn="just">
              <a:buNone/>
            </a:pPr>
            <a:endParaRPr lang="sr-Latn-RS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Prvi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znakovi</a:t>
            </a:r>
            <a:r>
              <a:rPr lang="en-US" dirty="0">
                <a:solidFill>
                  <a:srgbClr val="002060"/>
                </a:solidFill>
              </a:rPr>
              <a:t> se </a:t>
            </a:r>
            <a:r>
              <a:rPr lang="en-US" dirty="0" err="1">
                <a:solidFill>
                  <a:srgbClr val="002060"/>
                </a:solidFill>
              </a:rPr>
              <a:t>najčešće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sr-Latn-RS" dirty="0" smtClean="0">
                <a:solidFill>
                  <a:srgbClr val="002060"/>
                </a:solidFill>
              </a:rPr>
              <a:t>TEŠKO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otkrivaju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samom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početku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najviše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zahvaljujući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neadekvatnoj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saradnji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samom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stručnom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štabu</a:t>
            </a:r>
            <a:r>
              <a:rPr lang="sr-Latn-RS" dirty="0" smtClean="0">
                <a:solidFill>
                  <a:srgbClr val="002060"/>
                </a:solidFill>
              </a:rPr>
              <a:t>, </a:t>
            </a:r>
            <a:r>
              <a:rPr lang="en-US" dirty="0" smtClean="0">
                <a:solidFill>
                  <a:srgbClr val="002060"/>
                </a:solidFill>
              </a:rPr>
              <a:t>a </a:t>
            </a:r>
            <a:r>
              <a:rPr lang="en-US" dirty="0" err="1">
                <a:solidFill>
                  <a:srgbClr val="002060"/>
                </a:solidFill>
              </a:rPr>
              <a:t>sve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iz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straha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sportiste</a:t>
            </a:r>
            <a:r>
              <a:rPr lang="en-US" dirty="0">
                <a:solidFill>
                  <a:srgbClr val="002060"/>
                </a:solidFill>
              </a:rPr>
              <a:t> da ne </a:t>
            </a:r>
            <a:r>
              <a:rPr lang="en-US" dirty="0" err="1">
                <a:solidFill>
                  <a:srgbClr val="002060"/>
                </a:solidFill>
              </a:rPr>
              <a:t>izgubi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mesto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timu</a:t>
            </a:r>
            <a:r>
              <a:rPr lang="en-US" dirty="0">
                <a:solidFill>
                  <a:srgbClr val="002060"/>
                </a:solidFill>
              </a:rPr>
              <a:t>. </a:t>
            </a:r>
            <a:endParaRPr lang="sr-Latn-RS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Obično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kad</a:t>
            </a:r>
            <a:r>
              <a:rPr lang="en-US" dirty="0">
                <a:solidFill>
                  <a:srgbClr val="002060"/>
                </a:solidFill>
              </a:rPr>
              <a:t> se </a:t>
            </a:r>
            <a:r>
              <a:rPr lang="en-US" dirty="0" err="1">
                <a:solidFill>
                  <a:srgbClr val="002060"/>
                </a:solidFill>
              </a:rPr>
              <a:t>dijagnostikuje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pretreniranost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individualnom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sportu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daleko</a:t>
            </a:r>
            <a:r>
              <a:rPr lang="en-US" dirty="0">
                <a:solidFill>
                  <a:srgbClr val="002060"/>
                </a:solidFill>
              </a:rPr>
              <a:t> je </a:t>
            </a:r>
            <a:r>
              <a:rPr lang="en-US" dirty="0" err="1">
                <a:solidFill>
                  <a:srgbClr val="002060"/>
                </a:solidFill>
              </a:rPr>
              <a:t>lakše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preduzeti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odgovarajuće</a:t>
            </a:r>
            <a:r>
              <a:rPr lang="en-US" dirty="0">
                <a:solidFill>
                  <a:srgbClr val="002060"/>
                </a:solidFill>
              </a:rPr>
              <a:t> mere, a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prvom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mestu</a:t>
            </a:r>
            <a:r>
              <a:rPr lang="en-US" dirty="0">
                <a:solidFill>
                  <a:srgbClr val="002060"/>
                </a:solidFill>
              </a:rPr>
              <a:t> je </a:t>
            </a:r>
            <a:r>
              <a:rPr lang="en-US" dirty="0" err="1">
                <a:solidFill>
                  <a:srgbClr val="002060"/>
                </a:solidFill>
              </a:rPr>
              <a:t>uraditi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određena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medicinska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testiranja</a:t>
            </a:r>
            <a:r>
              <a:rPr lang="en-US" dirty="0">
                <a:solidFill>
                  <a:srgbClr val="002060"/>
                </a:solidFill>
              </a:rPr>
              <a:t>. U </a:t>
            </a:r>
            <a:r>
              <a:rPr lang="en-US" dirty="0" err="1">
                <a:solidFill>
                  <a:srgbClr val="002060"/>
                </a:solidFill>
              </a:rPr>
              <a:t>kolektivnom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opredeliti</a:t>
            </a:r>
            <a:r>
              <a:rPr lang="en-US" dirty="0">
                <a:solidFill>
                  <a:srgbClr val="002060"/>
                </a:solidFill>
              </a:rPr>
              <a:t> se </a:t>
            </a:r>
            <a:r>
              <a:rPr lang="en-US" dirty="0" err="1">
                <a:solidFill>
                  <a:srgbClr val="002060"/>
                </a:solidFill>
              </a:rPr>
              <a:t>za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medicinske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testove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koji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odgovarajući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sportsku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granu</a:t>
            </a:r>
            <a:r>
              <a:rPr lang="en-US" dirty="0">
                <a:solidFill>
                  <a:srgbClr val="002060"/>
                </a:solidFill>
              </a:rPr>
              <a:t> (</a:t>
            </a:r>
            <a:r>
              <a:rPr lang="en-US" dirty="0" err="1">
                <a:solidFill>
                  <a:srgbClr val="002060"/>
                </a:solidFill>
              </a:rPr>
              <a:t>obavezno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istestirati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celu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ekipu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uporediti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rezultate</a:t>
            </a:r>
            <a:r>
              <a:rPr lang="en-US" dirty="0" smtClean="0">
                <a:solidFill>
                  <a:srgbClr val="002060"/>
                </a:solidFill>
              </a:rPr>
              <a:t>).</a:t>
            </a:r>
            <a:endParaRPr lang="sr-Latn-RS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002060"/>
                </a:solidFill>
              </a:rPr>
              <a:t>U </a:t>
            </a:r>
            <a:r>
              <a:rPr lang="en-US" dirty="0" err="1">
                <a:solidFill>
                  <a:srgbClr val="002060"/>
                </a:solidFill>
              </a:rPr>
              <a:t>zavisnosti</a:t>
            </a:r>
            <a:r>
              <a:rPr lang="en-US" dirty="0">
                <a:solidFill>
                  <a:srgbClr val="002060"/>
                </a:solidFill>
              </a:rPr>
              <a:t> od </a:t>
            </a:r>
            <a:r>
              <a:rPr lang="en-US" dirty="0" err="1">
                <a:solidFill>
                  <a:srgbClr val="002060"/>
                </a:solidFill>
              </a:rPr>
              <a:t>pretreniranosti</a:t>
            </a:r>
            <a:r>
              <a:rPr lang="en-US" dirty="0">
                <a:solidFill>
                  <a:srgbClr val="002060"/>
                </a:solidFill>
              </a:rPr>
              <a:t> (</a:t>
            </a:r>
            <a:r>
              <a:rPr lang="en-US" dirty="0" err="1">
                <a:solidFill>
                  <a:srgbClr val="002060"/>
                </a:solidFill>
              </a:rPr>
              <a:t>kojoj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grupi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pripada</a:t>
            </a:r>
            <a:r>
              <a:rPr lang="en-US" dirty="0">
                <a:solidFill>
                  <a:srgbClr val="002060"/>
                </a:solidFill>
              </a:rPr>
              <a:t>) </a:t>
            </a:r>
            <a:r>
              <a:rPr lang="en-US" dirty="0" err="1">
                <a:solidFill>
                  <a:srgbClr val="002060"/>
                </a:solidFill>
              </a:rPr>
              <a:t>obavezno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sr-Latn-RS" b="1" dirty="0" smtClean="0">
                <a:solidFill>
                  <a:srgbClr val="002060"/>
                </a:solidFill>
              </a:rPr>
              <a:t>SMANJITI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intenzitet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treninga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sr-Latn-RS" b="1" dirty="0" smtClean="0">
                <a:solidFill>
                  <a:srgbClr val="002060"/>
                </a:solidFill>
              </a:rPr>
              <a:t>DOZIRATI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ponavljanje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serija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osnovu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pulsa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sportiste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b="1" dirty="0" err="1">
                <a:solidFill>
                  <a:srgbClr val="002060"/>
                </a:solidFill>
              </a:rPr>
              <a:t>praviti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veće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pauze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između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ponavljanja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serija</a:t>
            </a:r>
            <a:r>
              <a:rPr lang="en-US" dirty="0">
                <a:solidFill>
                  <a:srgbClr val="002060"/>
                </a:solidFill>
              </a:rPr>
              <a:t>. </a:t>
            </a:r>
            <a:endParaRPr lang="sr-Latn-RS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Promeniti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vežbe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koje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su</a:t>
            </a:r>
            <a:r>
              <a:rPr lang="en-US" b="1" dirty="0">
                <a:solidFill>
                  <a:srgbClr val="002060"/>
                </a:solidFill>
              </a:rPr>
              <a:t> bile </a:t>
            </a:r>
            <a:r>
              <a:rPr lang="en-US" b="1" dirty="0" err="1">
                <a:solidFill>
                  <a:srgbClr val="002060"/>
                </a:solidFill>
              </a:rPr>
              <a:t>dominantne</a:t>
            </a:r>
            <a:r>
              <a:rPr lang="en-US" b="1" dirty="0">
                <a:solidFill>
                  <a:srgbClr val="002060"/>
                </a:solidFill>
              </a:rPr>
              <a:t> u </a:t>
            </a:r>
            <a:r>
              <a:rPr lang="en-US" b="1" dirty="0" err="1">
                <a:solidFill>
                  <a:srgbClr val="002060"/>
                </a:solidFill>
              </a:rPr>
              <a:t>prethodnom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periodu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izbeći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monotonost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treninga</a:t>
            </a:r>
            <a:r>
              <a:rPr lang="en-US" b="1" dirty="0">
                <a:solidFill>
                  <a:srgbClr val="002060"/>
                </a:solidFill>
              </a:rPr>
              <a:t>.  </a:t>
            </a: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CF86-9AD9-4959-AB9A-6D1F83A7C87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0" y="609600"/>
            <a:ext cx="8044543" cy="838200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rgbClr val="FF3300"/>
                </a:solidFill>
              </a:rPr>
              <a:t>Terapija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>
                <a:solidFill>
                  <a:srgbClr val="FF3300"/>
                </a:solidFill>
              </a:rPr>
              <a:t>lečenja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 smtClean="0">
                <a:solidFill>
                  <a:srgbClr val="FF3300"/>
                </a:solidFill>
              </a:rPr>
              <a:t>pretreniranosti</a:t>
            </a:r>
            <a:endParaRPr lang="en-US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54479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b="1" u="sng" dirty="0" err="1">
                <a:solidFill>
                  <a:srgbClr val="002060"/>
                </a:solidFill>
              </a:rPr>
              <a:t>Ako</a:t>
            </a:r>
            <a:r>
              <a:rPr lang="en-US" b="1" u="sng" dirty="0">
                <a:solidFill>
                  <a:srgbClr val="002060"/>
                </a:solidFill>
              </a:rPr>
              <a:t> je u </a:t>
            </a:r>
            <a:r>
              <a:rPr lang="en-US" b="1" u="sng" dirty="0" err="1">
                <a:solidFill>
                  <a:srgbClr val="002060"/>
                </a:solidFill>
              </a:rPr>
              <a:t>pitanju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b="1" u="sng" dirty="0" err="1">
                <a:solidFill>
                  <a:srgbClr val="002060"/>
                </a:solidFill>
              </a:rPr>
              <a:t>Bazedova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- </a:t>
            </a:r>
            <a:r>
              <a:rPr lang="en-US" dirty="0" err="1">
                <a:solidFill>
                  <a:srgbClr val="002060"/>
                </a:solidFill>
              </a:rPr>
              <a:t>simpatička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pretreniranost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prekinuti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potpuno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treningom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dve</a:t>
            </a:r>
            <a:r>
              <a:rPr lang="en-US" dirty="0">
                <a:solidFill>
                  <a:srgbClr val="002060"/>
                </a:solidFill>
              </a:rPr>
              <a:t> do tri </a:t>
            </a:r>
            <a:r>
              <a:rPr lang="en-US" dirty="0" err="1">
                <a:solidFill>
                  <a:srgbClr val="002060"/>
                </a:solidFill>
              </a:rPr>
              <a:t>nedelje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uz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promenu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mesta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boravka</a:t>
            </a:r>
            <a:r>
              <a:rPr lang="en-US" dirty="0">
                <a:solidFill>
                  <a:srgbClr val="002060"/>
                </a:solidFill>
              </a:rPr>
              <a:t>. </a:t>
            </a:r>
            <a:endParaRPr lang="sr-Latn-RS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Takođe</a:t>
            </a:r>
            <a:r>
              <a:rPr lang="en-US" dirty="0">
                <a:solidFill>
                  <a:srgbClr val="002060"/>
                </a:solidFill>
              </a:rPr>
              <a:t>, dobra je </a:t>
            </a:r>
            <a:r>
              <a:rPr lang="en-US" dirty="0" err="1">
                <a:solidFill>
                  <a:srgbClr val="002060"/>
                </a:solidFill>
              </a:rPr>
              <a:t>varijanta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aktivnim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odmorom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u </a:t>
            </a:r>
            <a:r>
              <a:rPr lang="en-US" dirty="0" err="1">
                <a:solidFill>
                  <a:srgbClr val="002060"/>
                </a:solidFill>
              </a:rPr>
              <a:t>prirodi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planini</a:t>
            </a:r>
            <a:r>
              <a:rPr lang="en-US" dirty="0">
                <a:solidFill>
                  <a:srgbClr val="002060"/>
                </a:solidFill>
              </a:rPr>
              <a:t>, pored </a:t>
            </a:r>
            <a:r>
              <a:rPr lang="en-US" dirty="0" err="1">
                <a:solidFill>
                  <a:srgbClr val="002060"/>
                </a:solidFill>
              </a:rPr>
              <a:t>jezera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reka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slično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en-US" dirty="0" err="1">
                <a:solidFill>
                  <a:srgbClr val="002060"/>
                </a:solidFill>
              </a:rPr>
              <a:t>Koristiti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blage</a:t>
            </a:r>
            <a:r>
              <a:rPr lang="en-US" dirty="0">
                <a:solidFill>
                  <a:srgbClr val="002060"/>
                </a:solidFill>
              </a:rPr>
              <a:t> </a:t>
            </a:r>
            <a:r>
              <a:rPr lang="sr-Latn-RS" dirty="0" smtClean="0">
                <a:solidFill>
                  <a:srgbClr val="002060"/>
                </a:solidFill>
              </a:rPr>
              <a:t>masaže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fizikalne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tretmane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saune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en-US" dirty="0" err="1">
                <a:solidFill>
                  <a:srgbClr val="002060"/>
                </a:solidFill>
              </a:rPr>
              <a:t>Ishranu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obogatiti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esencijalnim</a:t>
            </a:r>
            <a:r>
              <a:rPr lang="en-US" dirty="0">
                <a:solidFill>
                  <a:srgbClr val="002060"/>
                </a:solidFill>
              </a:rPr>
              <a:t> amino - </a:t>
            </a:r>
            <a:r>
              <a:rPr lang="en-US" dirty="0" err="1">
                <a:solidFill>
                  <a:srgbClr val="002060"/>
                </a:solidFill>
              </a:rPr>
              <a:t>kiselinama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posebno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valinom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lecitinom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izolecitinom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en-US" dirty="0" err="1">
                <a:solidFill>
                  <a:srgbClr val="002060"/>
                </a:solidFill>
              </a:rPr>
              <a:t>Uzimati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veće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koncentracije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vitamina</a:t>
            </a:r>
            <a:r>
              <a:rPr lang="en-US" dirty="0">
                <a:solidFill>
                  <a:srgbClr val="002060"/>
                </a:solidFill>
              </a:rPr>
              <a:t> C, </a:t>
            </a:r>
            <a:r>
              <a:rPr lang="en-US" dirty="0" err="1">
                <a:solidFill>
                  <a:srgbClr val="002060"/>
                </a:solidFill>
              </a:rPr>
              <a:t>vitamina</a:t>
            </a:r>
            <a:r>
              <a:rPr lang="en-US" dirty="0">
                <a:solidFill>
                  <a:srgbClr val="002060"/>
                </a:solidFill>
              </a:rPr>
              <a:t> E, B-</a:t>
            </a:r>
            <a:r>
              <a:rPr lang="en-US" dirty="0" err="1">
                <a:solidFill>
                  <a:srgbClr val="002060"/>
                </a:solidFill>
              </a:rPr>
              <a:t>komleksa</a:t>
            </a:r>
            <a:r>
              <a:rPr lang="en-US" dirty="0">
                <a:solidFill>
                  <a:srgbClr val="002060"/>
                </a:solidFill>
              </a:rPr>
              <a:t>, a </a:t>
            </a:r>
            <a:r>
              <a:rPr lang="en-US" dirty="0" err="1">
                <a:solidFill>
                  <a:srgbClr val="002060"/>
                </a:solidFill>
              </a:rPr>
              <a:t>posebno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vitamina</a:t>
            </a:r>
            <a:r>
              <a:rPr lang="en-US" dirty="0">
                <a:solidFill>
                  <a:srgbClr val="002060"/>
                </a:solidFill>
              </a:rPr>
              <a:t> B6. </a:t>
            </a:r>
            <a:r>
              <a:rPr lang="en-US" dirty="0" err="1">
                <a:solidFill>
                  <a:srgbClr val="002060"/>
                </a:solidFill>
              </a:rPr>
              <a:t>Uzimati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minerale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kalcijum</a:t>
            </a:r>
            <a:r>
              <a:rPr lang="en-US" dirty="0">
                <a:solidFill>
                  <a:srgbClr val="002060"/>
                </a:solidFill>
              </a:rPr>
              <a:t> i </a:t>
            </a:r>
            <a:r>
              <a:rPr lang="en-US" dirty="0" err="1">
                <a:solidFill>
                  <a:srgbClr val="002060"/>
                </a:solidFill>
              </a:rPr>
              <a:t>magnezijum</a:t>
            </a:r>
            <a:r>
              <a:rPr lang="en-US" dirty="0">
                <a:solidFill>
                  <a:srgbClr val="002060"/>
                </a:solidFill>
              </a:rPr>
              <a:t> u </a:t>
            </a:r>
            <a:r>
              <a:rPr lang="en-US" dirty="0" err="1">
                <a:solidFill>
                  <a:srgbClr val="002060"/>
                </a:solidFill>
              </a:rPr>
              <a:t>odnosu</a:t>
            </a:r>
            <a:r>
              <a:rPr lang="en-US" dirty="0">
                <a:solidFill>
                  <a:srgbClr val="002060"/>
                </a:solidFill>
              </a:rPr>
              <a:t> 2 </a:t>
            </a:r>
            <a:r>
              <a:rPr lang="en-US" dirty="0" err="1">
                <a:solidFill>
                  <a:srgbClr val="002060"/>
                </a:solidFill>
              </a:rPr>
              <a:t>prema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1.</a:t>
            </a:r>
            <a:endParaRPr lang="sr-Latn-RS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sr-Latn-RS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b="1" dirty="0" err="1" smtClean="0">
                <a:solidFill>
                  <a:srgbClr val="002060"/>
                </a:solidFill>
              </a:rPr>
              <a:t>Ako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je </a:t>
            </a:r>
            <a:r>
              <a:rPr lang="en-US" b="1" dirty="0" err="1">
                <a:solidFill>
                  <a:srgbClr val="002060"/>
                </a:solidFill>
              </a:rPr>
              <a:t>pretreniranost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parasimpatičkog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tipa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oporavak</a:t>
            </a:r>
            <a:r>
              <a:rPr lang="en-US" dirty="0">
                <a:solidFill>
                  <a:srgbClr val="002060"/>
                </a:solidFill>
              </a:rPr>
              <a:t> je </a:t>
            </a:r>
            <a:r>
              <a:rPr lang="en-US" dirty="0" err="1">
                <a:solidFill>
                  <a:srgbClr val="002060"/>
                </a:solidFill>
              </a:rPr>
              <a:t>brži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čak</a:t>
            </a:r>
            <a:r>
              <a:rPr lang="en-US" dirty="0">
                <a:solidFill>
                  <a:srgbClr val="002060"/>
                </a:solidFill>
              </a:rPr>
              <a:t>, u </a:t>
            </a:r>
            <a:r>
              <a:rPr lang="en-US" dirty="0" err="1">
                <a:solidFill>
                  <a:srgbClr val="002060"/>
                </a:solidFill>
              </a:rPr>
              <a:t>nekim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slučajevima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uz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blagu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korekciju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trenažnog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procesa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sportista</a:t>
            </a:r>
            <a:r>
              <a:rPr lang="en-US" dirty="0">
                <a:solidFill>
                  <a:srgbClr val="002060"/>
                </a:solidFill>
              </a:rPr>
              <a:t> se </a:t>
            </a:r>
            <a:r>
              <a:rPr lang="en-US" dirty="0" err="1">
                <a:solidFill>
                  <a:srgbClr val="002060"/>
                </a:solidFill>
              </a:rPr>
              <a:t>vraća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sportskim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aktivnostima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nekoliko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dana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CF86-9AD9-4959-AB9A-6D1F83A7C87F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Наслов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76962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rgbClr val="FF3300"/>
                </a:solidFill>
              </a:rPr>
              <a:t>Terapija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>
                <a:solidFill>
                  <a:srgbClr val="FF3300"/>
                </a:solidFill>
              </a:rPr>
              <a:t>lečenja</a:t>
            </a: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dirty="0" err="1" smtClean="0">
                <a:solidFill>
                  <a:srgbClr val="FF3300"/>
                </a:solidFill>
              </a:rPr>
              <a:t>pretreniranosti</a:t>
            </a:r>
            <a:endParaRPr lang="en-US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3430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угаоник 4"/>
          <p:cNvSpPr/>
          <p:nvPr/>
        </p:nvSpPr>
        <p:spPr>
          <a:xfrm>
            <a:off x="762000" y="798842"/>
            <a:ext cx="7924800" cy="2123658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r-Latn-RS" sz="66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HVALA NA PAŽNJI </a:t>
            </a:r>
            <a:r>
              <a:rPr lang="sr-Latn-RS" sz="6600" b="1" cap="all" dirty="0" smtClean="0">
                <a:ln w="0"/>
                <a:solidFill>
                  <a:srgbClr val="FF3300"/>
                </a:solidFill>
                <a:effectLst>
                  <a:reflection blurRad="12700" stA="50000" endPos="50000" dist="5000" dir="5400000" sy="-100000" rotWithShape="0"/>
                </a:effectLst>
                <a:sym typeface="Wingdings" pitchFamily="2" charset="2"/>
              </a:rPr>
              <a:t></a:t>
            </a:r>
            <a:endParaRPr lang="en-US" sz="6600" b="1" cap="all" dirty="0">
              <a:ln w="0"/>
              <a:solidFill>
                <a:srgbClr val="FF33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Чувар места за број слај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CF86-9AD9-4959-AB9A-6D1F83A7C87F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2052" name="Picture 4" descr="Резултат слика за happy spo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90800"/>
            <a:ext cx="6629400" cy="36004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1762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Faza</a:t>
            </a:r>
            <a:r>
              <a:rPr lang="en-US" dirty="0" smtClean="0"/>
              <a:t> </a:t>
            </a:r>
            <a:r>
              <a:rPr lang="en-US" dirty="0" err="1" smtClean="0"/>
              <a:t>zapaljenja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Faza</a:t>
            </a:r>
            <a:r>
              <a:rPr lang="en-US" dirty="0" smtClean="0"/>
              <a:t> </a:t>
            </a:r>
            <a:r>
              <a:rPr lang="en-US" dirty="0" err="1" smtClean="0"/>
              <a:t>zapaljenja</a:t>
            </a:r>
            <a:r>
              <a:rPr lang="en-US" dirty="0" smtClean="0"/>
              <a:t> je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povreda</a:t>
            </a:r>
            <a:r>
              <a:rPr lang="en-US" dirty="0" smtClean="0"/>
              <a:t> </a:t>
            </a:r>
            <a:r>
              <a:rPr lang="en-US" dirty="0" err="1" smtClean="0"/>
              <a:t>reaktivnog</a:t>
            </a:r>
            <a:r>
              <a:rPr lang="en-US" dirty="0" smtClean="0"/>
              <a:t> </a:t>
            </a:r>
            <a:r>
              <a:rPr lang="en-US" dirty="0" err="1" smtClean="0"/>
              <a:t>tipa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nastali</a:t>
            </a:r>
            <a:r>
              <a:rPr lang="en-US" dirty="0" smtClean="0"/>
              <a:t> </a:t>
            </a:r>
            <a:r>
              <a:rPr lang="en-US" dirty="0" err="1" smtClean="0"/>
              <a:t>prekid</a:t>
            </a:r>
            <a:r>
              <a:rPr lang="en-US" dirty="0" smtClean="0"/>
              <a:t> </a:t>
            </a:r>
            <a:r>
              <a:rPr lang="en-US" dirty="0" err="1" smtClean="0"/>
              <a:t>normalne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. </a:t>
            </a:r>
            <a:r>
              <a:rPr lang="en-US" dirty="0" err="1" smtClean="0"/>
              <a:t>Povreda</a:t>
            </a:r>
            <a:r>
              <a:rPr lang="en-US" dirty="0" smtClean="0"/>
              <a:t> </a:t>
            </a:r>
            <a:r>
              <a:rPr lang="en-US" dirty="0" err="1" smtClean="0"/>
              <a:t>dovodi</a:t>
            </a:r>
            <a:r>
              <a:rPr lang="en-US" dirty="0" smtClean="0"/>
              <a:t> do </a:t>
            </a:r>
            <a:r>
              <a:rPr lang="en-US" dirty="0" err="1" smtClean="0"/>
              <a:t>oštećenja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izumiranja</a:t>
            </a:r>
            <a:r>
              <a:rPr lang="en-US" dirty="0" smtClean="0"/>
              <a:t> </a:t>
            </a:r>
            <a:r>
              <a:rPr lang="en-US" dirty="0" err="1" smtClean="0"/>
              <a:t>ćelija</a:t>
            </a:r>
            <a:r>
              <a:rPr lang="en-US" dirty="0" smtClean="0"/>
              <a:t> </a:t>
            </a:r>
            <a:r>
              <a:rPr lang="en-US" dirty="0" err="1" smtClean="0"/>
              <a:t>povređenog</a:t>
            </a:r>
            <a:r>
              <a:rPr lang="en-US" dirty="0" smtClean="0"/>
              <a:t> </a:t>
            </a:r>
            <a:r>
              <a:rPr lang="en-US" dirty="0" err="1" smtClean="0"/>
              <a:t>tkiva</a:t>
            </a:r>
            <a:r>
              <a:rPr lang="en-US" dirty="0" smtClean="0"/>
              <a:t>.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izumrlih</a:t>
            </a:r>
            <a:r>
              <a:rPr lang="en-US" dirty="0" smtClean="0"/>
              <a:t> </a:t>
            </a:r>
            <a:r>
              <a:rPr lang="en-US" dirty="0" err="1" smtClean="0"/>
              <a:t>ćelija</a:t>
            </a:r>
            <a:r>
              <a:rPr lang="en-US" dirty="0" smtClean="0"/>
              <a:t> </a:t>
            </a:r>
            <a:r>
              <a:rPr lang="en-US" dirty="0" err="1" smtClean="0"/>
              <a:t>izlaze</a:t>
            </a:r>
            <a:r>
              <a:rPr lang="en-US" dirty="0" smtClean="0"/>
              <a:t> </a:t>
            </a:r>
            <a:r>
              <a:rPr lang="en-US" dirty="0" err="1" smtClean="0"/>
              <a:t>lizozomni</a:t>
            </a:r>
            <a:r>
              <a:rPr lang="en-US" dirty="0" smtClean="0"/>
              <a:t> </a:t>
            </a:r>
            <a:r>
              <a:rPr lang="en-US" dirty="0" err="1" smtClean="0"/>
              <a:t>enzimi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dalji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raspadanje</a:t>
            </a:r>
            <a:r>
              <a:rPr lang="en-US" dirty="0" smtClean="0"/>
              <a:t> </a:t>
            </a:r>
            <a:r>
              <a:rPr lang="en-US" dirty="0" err="1" smtClean="0"/>
              <a:t>detritusa</a:t>
            </a:r>
            <a:r>
              <a:rPr lang="en-US" dirty="0" smtClean="0"/>
              <a:t>. </a:t>
            </a:r>
            <a:r>
              <a:rPr lang="en-US" dirty="0" err="1" smtClean="0"/>
              <a:t>Formirani</a:t>
            </a:r>
            <a:r>
              <a:rPr lang="en-US" dirty="0" smtClean="0"/>
              <a:t> </a:t>
            </a:r>
            <a:r>
              <a:rPr lang="en-US" dirty="0" err="1" smtClean="0"/>
              <a:t>hemijski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deluju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okolno</a:t>
            </a:r>
            <a:r>
              <a:rPr lang="en-US" dirty="0" smtClean="0"/>
              <a:t> </a:t>
            </a:r>
            <a:r>
              <a:rPr lang="en-US" dirty="0" err="1" smtClean="0"/>
              <a:t>tkivo</a:t>
            </a:r>
            <a:r>
              <a:rPr lang="en-US" dirty="0" smtClean="0"/>
              <a:t>. </a:t>
            </a:r>
            <a:r>
              <a:rPr lang="en-US" dirty="0" err="1" smtClean="0"/>
              <a:t>Dolazi</a:t>
            </a:r>
            <a:r>
              <a:rPr lang="en-US" dirty="0" smtClean="0"/>
              <a:t> do </a:t>
            </a:r>
            <a:r>
              <a:rPr lang="en-US" dirty="0" err="1" smtClean="0"/>
              <a:t>vazodilatacije</a:t>
            </a:r>
            <a:r>
              <a:rPr lang="en-US" dirty="0" smtClean="0"/>
              <a:t>, </a:t>
            </a:r>
            <a:r>
              <a:rPr lang="en-US" dirty="0" err="1" smtClean="0"/>
              <a:t>ekskudacije</a:t>
            </a:r>
            <a:r>
              <a:rPr lang="en-US" dirty="0" smtClean="0"/>
              <a:t> </a:t>
            </a:r>
            <a:r>
              <a:rPr lang="en-US" dirty="0" err="1" smtClean="0"/>
              <a:t>tečnosti</a:t>
            </a:r>
            <a:r>
              <a:rPr lang="en-US" dirty="0" smtClean="0"/>
              <a:t> u </a:t>
            </a:r>
            <a:r>
              <a:rPr lang="en-US" dirty="0" err="1" smtClean="0"/>
              <a:t>oklno</a:t>
            </a:r>
            <a:r>
              <a:rPr lang="en-US" dirty="0" smtClean="0"/>
              <a:t> </a:t>
            </a:r>
            <a:r>
              <a:rPr lang="en-US" dirty="0" err="1" smtClean="0"/>
              <a:t>tkivo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krvnih</a:t>
            </a:r>
            <a:r>
              <a:rPr lang="en-US" dirty="0" smtClean="0"/>
              <a:t> </a:t>
            </a:r>
            <a:r>
              <a:rPr lang="en-US" dirty="0" err="1" smtClean="0"/>
              <a:t>sudova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limfnog</a:t>
            </a:r>
            <a:r>
              <a:rPr lang="en-US" dirty="0" smtClean="0"/>
              <a:t> </a:t>
            </a:r>
            <a:r>
              <a:rPr lang="en-US" dirty="0" err="1" smtClean="0"/>
              <a:t>toka</a:t>
            </a:r>
            <a:r>
              <a:rPr lang="en-US" dirty="0" smtClean="0"/>
              <a:t>. Ova </a:t>
            </a:r>
            <a:r>
              <a:rPr lang="en-US" dirty="0" err="1" smtClean="0"/>
              <a:t>faza</a:t>
            </a:r>
            <a:r>
              <a:rPr lang="en-US" dirty="0" smtClean="0"/>
              <a:t> </a:t>
            </a:r>
            <a:r>
              <a:rPr lang="en-US" dirty="0" err="1" smtClean="0"/>
              <a:t>traje</a:t>
            </a:r>
            <a:r>
              <a:rPr lang="en-US" dirty="0" smtClean="0"/>
              <a:t>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lakih</a:t>
            </a:r>
            <a:r>
              <a:rPr lang="en-US" dirty="0" smtClean="0"/>
              <a:t> </a:t>
            </a:r>
            <a:r>
              <a:rPr lang="en-US" dirty="0" err="1" smtClean="0"/>
              <a:t>povreda</a:t>
            </a:r>
            <a:r>
              <a:rPr lang="en-US" dirty="0" smtClean="0"/>
              <a:t>, a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težih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trajati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do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nedelje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Faza</a:t>
            </a:r>
            <a:r>
              <a:rPr lang="en-US" dirty="0" smtClean="0"/>
              <a:t> </a:t>
            </a:r>
            <a:r>
              <a:rPr lang="en-US" dirty="0" err="1" smtClean="0"/>
              <a:t>reparacije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 smtClean="0"/>
              <a:t>Druga</a:t>
            </a:r>
            <a:r>
              <a:rPr lang="en-US" dirty="0" smtClean="0"/>
              <a:t> </a:t>
            </a:r>
            <a:r>
              <a:rPr lang="en-US" dirty="0" err="1" smtClean="0"/>
              <a:t>faza</a:t>
            </a:r>
            <a:r>
              <a:rPr lang="en-US" dirty="0" smtClean="0"/>
              <a:t> </a:t>
            </a:r>
            <a:r>
              <a:rPr lang="en-US" dirty="0" err="1" smtClean="0"/>
              <a:t>započinje</a:t>
            </a:r>
            <a:r>
              <a:rPr lang="en-US" dirty="0" smtClean="0"/>
              <a:t> 3 </a:t>
            </a:r>
            <a:r>
              <a:rPr lang="en-US" dirty="0" err="1" smtClean="0"/>
              <a:t>il</a:t>
            </a:r>
            <a:r>
              <a:rPr lang="en-US" dirty="0" smtClean="0"/>
              <a:t> 4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povrede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dolazi</a:t>
            </a:r>
            <a:r>
              <a:rPr lang="en-US" dirty="0" smtClean="0"/>
              <a:t> do </a:t>
            </a:r>
            <a:r>
              <a:rPr lang="en-US" dirty="0" err="1" smtClean="0"/>
              <a:t>arborizacije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krvnih</a:t>
            </a:r>
            <a:r>
              <a:rPr lang="en-US" dirty="0" smtClean="0"/>
              <a:t> </a:t>
            </a:r>
            <a:r>
              <a:rPr lang="en-US" dirty="0" err="1" smtClean="0"/>
              <a:t>sudova</a:t>
            </a:r>
            <a:r>
              <a:rPr lang="en-US" dirty="0" smtClean="0"/>
              <a:t> </a:t>
            </a:r>
            <a:r>
              <a:rPr lang="en-US" dirty="0" err="1" smtClean="0"/>
              <a:t>tj</a:t>
            </a:r>
            <a:r>
              <a:rPr lang="en-US" dirty="0" smtClean="0"/>
              <a:t>. </a:t>
            </a:r>
            <a:r>
              <a:rPr lang="en-US" dirty="0" err="1" smtClean="0"/>
              <a:t>formiranaj</a:t>
            </a:r>
            <a:r>
              <a:rPr lang="en-US" dirty="0" smtClean="0"/>
              <a:t> </a:t>
            </a:r>
            <a:r>
              <a:rPr lang="en-US" dirty="0" err="1" smtClean="0"/>
              <a:t>kapilarnih</a:t>
            </a:r>
            <a:r>
              <a:rPr lang="en-US" dirty="0" smtClean="0"/>
              <a:t> </a:t>
            </a:r>
            <a:r>
              <a:rPr lang="en-US" dirty="0" err="1" smtClean="0"/>
              <a:t>pupoljaka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kanalizuju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formiraju</a:t>
            </a:r>
            <a:r>
              <a:rPr lang="en-US" dirty="0" smtClean="0"/>
              <a:t> </a:t>
            </a:r>
            <a:r>
              <a:rPr lang="en-US" dirty="0" err="1" smtClean="0"/>
              <a:t>novu</a:t>
            </a:r>
            <a:r>
              <a:rPr lang="en-US" dirty="0" smtClean="0"/>
              <a:t> </a:t>
            </a:r>
            <a:r>
              <a:rPr lang="en-US" dirty="0" err="1" smtClean="0"/>
              <a:t>kapiralnu</a:t>
            </a:r>
            <a:r>
              <a:rPr lang="en-US" dirty="0" smtClean="0"/>
              <a:t> </a:t>
            </a:r>
            <a:r>
              <a:rPr lang="en-US" dirty="0" err="1" smtClean="0"/>
              <a:t>mrežu</a:t>
            </a:r>
            <a:r>
              <a:rPr lang="en-US" dirty="0" smtClean="0"/>
              <a:t>. U </a:t>
            </a:r>
            <a:r>
              <a:rPr lang="en-US" dirty="0" err="1" smtClean="0"/>
              <a:t>početku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popustljiviji</a:t>
            </a:r>
            <a:r>
              <a:rPr lang="en-US" dirty="0" smtClean="0"/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obično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toga </a:t>
            </a:r>
            <a:r>
              <a:rPr lang="en-US" dirty="0" err="1" smtClean="0"/>
              <a:t>dolazi</a:t>
            </a:r>
            <a:r>
              <a:rPr lang="en-US" dirty="0" smtClean="0"/>
              <a:t> do </a:t>
            </a:r>
            <a:r>
              <a:rPr lang="en-US" dirty="0" err="1" smtClean="0"/>
              <a:t>lakšeg</a:t>
            </a:r>
            <a:r>
              <a:rPr lang="en-US" dirty="0" smtClean="0"/>
              <a:t> </a:t>
            </a:r>
            <a:r>
              <a:rPr lang="en-US" dirty="0" err="1" smtClean="0"/>
              <a:t>odavanja</a:t>
            </a:r>
            <a:r>
              <a:rPr lang="en-US" dirty="0" smtClean="0"/>
              <a:t> </a:t>
            </a:r>
            <a:r>
              <a:rPr lang="en-US" dirty="0" err="1" smtClean="0"/>
              <a:t>ugroženom</a:t>
            </a:r>
            <a:r>
              <a:rPr lang="en-US" dirty="0" smtClean="0"/>
              <a:t> </a:t>
            </a:r>
            <a:r>
              <a:rPr lang="en-US" dirty="0" err="1" smtClean="0"/>
              <a:t>tkivu</a:t>
            </a:r>
            <a:r>
              <a:rPr lang="en-US" dirty="0" smtClean="0"/>
              <a:t> </a:t>
            </a:r>
            <a:r>
              <a:rPr lang="en-US" dirty="0" err="1" smtClean="0"/>
              <a:t>kiseonika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hranjivih</a:t>
            </a:r>
            <a:r>
              <a:rPr lang="en-US" dirty="0" smtClean="0"/>
              <a:t> </a:t>
            </a:r>
            <a:r>
              <a:rPr lang="en-US" dirty="0" err="1" smtClean="0"/>
              <a:t>materija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novonastalih</a:t>
            </a:r>
            <a:r>
              <a:rPr lang="en-US" dirty="0" smtClean="0"/>
              <a:t> </a:t>
            </a:r>
            <a:r>
              <a:rPr lang="en-US" dirty="0" err="1" smtClean="0"/>
              <a:t>krvnih</a:t>
            </a:r>
            <a:r>
              <a:rPr lang="en-US" dirty="0" smtClean="0"/>
              <a:t> </a:t>
            </a:r>
            <a:r>
              <a:rPr lang="en-US" dirty="0" err="1" smtClean="0"/>
              <a:t>sudov</a:t>
            </a:r>
            <a:r>
              <a:rPr lang="en-US" dirty="0" smtClean="0"/>
              <a:t>. </a:t>
            </a:r>
            <a:r>
              <a:rPr lang="en-US" dirty="0" err="1" smtClean="0"/>
              <a:t>Istovremeno</a:t>
            </a:r>
            <a:r>
              <a:rPr lang="en-US" dirty="0" smtClean="0"/>
              <a:t> </a:t>
            </a:r>
            <a:r>
              <a:rPr lang="en-US" dirty="0" err="1" smtClean="0"/>
              <a:t>počinje</a:t>
            </a:r>
            <a:r>
              <a:rPr lang="en-US" dirty="0" smtClean="0"/>
              <a:t> </a:t>
            </a:r>
            <a:r>
              <a:rPr lang="en-US" dirty="0" err="1" smtClean="0"/>
              <a:t>aktivnost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fibroblasta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polažu</a:t>
            </a:r>
            <a:r>
              <a:rPr lang="en-US" dirty="0" smtClean="0"/>
              <a:t> </a:t>
            </a:r>
            <a:r>
              <a:rPr lang="en-US" dirty="0" err="1" smtClean="0"/>
              <a:t>elastična</a:t>
            </a:r>
            <a:r>
              <a:rPr lang="en-US" dirty="0" smtClean="0"/>
              <a:t> </a:t>
            </a:r>
            <a:r>
              <a:rPr lang="en-US" dirty="0" err="1" smtClean="0"/>
              <a:t>fibriozna</a:t>
            </a:r>
            <a:r>
              <a:rPr lang="en-US" dirty="0" smtClean="0"/>
              <a:t> </a:t>
            </a:r>
            <a:r>
              <a:rPr lang="en-US" dirty="0" err="1" smtClean="0"/>
              <a:t>vlakna</a:t>
            </a:r>
            <a:r>
              <a:rPr lang="en-US" dirty="0" smtClean="0"/>
              <a:t>. Na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počinje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organizuje</a:t>
            </a:r>
            <a:r>
              <a:rPr lang="en-US" dirty="0" smtClean="0"/>
              <a:t> </a:t>
            </a:r>
            <a:r>
              <a:rPr lang="en-US" dirty="0" err="1" smtClean="0"/>
              <a:t>hematom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je u </a:t>
            </a:r>
            <a:r>
              <a:rPr lang="en-US" dirty="0" err="1" smtClean="0"/>
              <a:t>međuvremenu</a:t>
            </a:r>
            <a:r>
              <a:rPr lang="en-US" dirty="0" smtClean="0"/>
              <a:t> </a:t>
            </a:r>
            <a:r>
              <a:rPr lang="en-US" dirty="0" err="1" smtClean="0"/>
              <a:t>fibrozirao</a:t>
            </a:r>
            <a:r>
              <a:rPr lang="en-US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je fibrinogen pod </a:t>
            </a:r>
            <a:r>
              <a:rPr lang="en-US" dirty="0" err="1" smtClean="0"/>
              <a:t>delovanjem</a:t>
            </a:r>
            <a:r>
              <a:rPr lang="en-US" dirty="0" smtClean="0"/>
              <a:t> </a:t>
            </a:r>
            <a:r>
              <a:rPr lang="en-US" dirty="0" err="1" smtClean="0"/>
              <a:t>oslobođenog</a:t>
            </a:r>
            <a:r>
              <a:rPr lang="en-US" dirty="0" smtClean="0"/>
              <a:t> </a:t>
            </a:r>
            <a:r>
              <a:rPr lang="en-US" dirty="0" err="1" smtClean="0"/>
              <a:t>trombina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trombocita</a:t>
            </a:r>
            <a:r>
              <a:rPr lang="en-US" dirty="0" smtClean="0"/>
              <a:t> </a:t>
            </a:r>
            <a:r>
              <a:rPr lang="en-US" dirty="0" err="1" smtClean="0"/>
              <a:t>uslovio</a:t>
            </a:r>
            <a:r>
              <a:rPr lang="en-US" dirty="0" smtClean="0"/>
              <a:t> </a:t>
            </a:r>
            <a:r>
              <a:rPr lang="en-US" dirty="0" err="1" smtClean="0"/>
              <a:t>prelaz</a:t>
            </a:r>
            <a:r>
              <a:rPr lang="en-US" dirty="0" smtClean="0"/>
              <a:t> u fibrin. </a:t>
            </a:r>
            <a:r>
              <a:rPr lang="en-US" dirty="0" err="1" smtClean="0"/>
              <a:t>Takođe</a:t>
            </a:r>
            <a:r>
              <a:rPr lang="en-US" dirty="0" smtClean="0"/>
              <a:t> </a:t>
            </a:r>
            <a:r>
              <a:rPr lang="en-US" dirty="0" err="1" smtClean="0"/>
              <a:t>ovaj</a:t>
            </a:r>
            <a:r>
              <a:rPr lang="en-US" dirty="0" smtClean="0"/>
              <a:t> fibrin je bio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prebojen</a:t>
            </a:r>
            <a:r>
              <a:rPr lang="en-US" dirty="0" smtClean="0"/>
              <a:t> </a:t>
            </a:r>
            <a:r>
              <a:rPr lang="en-US" dirty="0" err="1" smtClean="0"/>
              <a:t>oslobođenim</a:t>
            </a:r>
            <a:r>
              <a:rPr lang="en-US" dirty="0" smtClean="0"/>
              <a:t> </a:t>
            </a:r>
            <a:r>
              <a:rPr lang="en-US" dirty="0" err="1" smtClean="0"/>
              <a:t>hemoglobinom</a:t>
            </a:r>
            <a:r>
              <a:rPr lang="en-US" dirty="0" smtClean="0"/>
              <a:t>. </a:t>
            </a:r>
            <a:r>
              <a:rPr lang="en-US" dirty="0" err="1" smtClean="0"/>
              <a:t>Dolazi</a:t>
            </a:r>
            <a:r>
              <a:rPr lang="en-US" dirty="0" smtClean="0"/>
              <a:t> do </a:t>
            </a:r>
            <a:r>
              <a:rPr lang="en-US" dirty="0" err="1" smtClean="0"/>
              <a:t>menjanja</a:t>
            </a:r>
            <a:r>
              <a:rPr lang="en-US" dirty="0" smtClean="0"/>
              <a:t> </a:t>
            </a:r>
            <a:r>
              <a:rPr lang="en-US" dirty="0" err="1" smtClean="0"/>
              <a:t>boje</a:t>
            </a:r>
            <a:r>
              <a:rPr lang="en-US" dirty="0" smtClean="0"/>
              <a:t> </a:t>
            </a:r>
            <a:r>
              <a:rPr lang="en-US" dirty="0" err="1" smtClean="0"/>
              <a:t>oštećenog</a:t>
            </a:r>
            <a:r>
              <a:rPr lang="en-US" dirty="0" smtClean="0"/>
              <a:t> </a:t>
            </a:r>
            <a:r>
              <a:rPr lang="en-US" dirty="0" err="1" smtClean="0"/>
              <a:t>tkiva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modro</a:t>
            </a:r>
            <a:r>
              <a:rPr lang="en-US" dirty="0" smtClean="0"/>
              <a:t> </a:t>
            </a:r>
            <a:r>
              <a:rPr lang="en-US" dirty="0" err="1" smtClean="0"/>
              <a:t>plave</a:t>
            </a:r>
            <a:r>
              <a:rPr lang="en-US" dirty="0" smtClean="0"/>
              <a:t> do </a:t>
            </a:r>
            <a:r>
              <a:rPr lang="en-US" dirty="0" err="1" smtClean="0"/>
              <a:t>žućkaste</a:t>
            </a:r>
            <a:r>
              <a:rPr lang="en-US" dirty="0" smtClean="0"/>
              <a:t> in a </a:t>
            </a:r>
            <a:r>
              <a:rPr lang="en-US" dirty="0" err="1" smtClean="0"/>
              <a:t>kraju</a:t>
            </a:r>
            <a:r>
              <a:rPr lang="en-US" dirty="0" smtClean="0"/>
              <a:t> do </a:t>
            </a:r>
            <a:r>
              <a:rPr lang="en-US" dirty="0" err="1" smtClean="0"/>
              <a:t>obezbojavanja</a:t>
            </a:r>
            <a:r>
              <a:rPr lang="en-US" dirty="0" smtClean="0"/>
              <a:t>. </a:t>
            </a:r>
            <a:r>
              <a:rPr lang="en-US" dirty="0" err="1" smtClean="0"/>
              <a:t>Formirana</a:t>
            </a:r>
            <a:r>
              <a:rPr lang="en-US" dirty="0" smtClean="0"/>
              <a:t> </a:t>
            </a:r>
            <a:r>
              <a:rPr lang="en-US" dirty="0" err="1" smtClean="0"/>
              <a:t>fibrozna</a:t>
            </a:r>
            <a:r>
              <a:rPr lang="en-US" dirty="0" smtClean="0"/>
              <a:t> </a:t>
            </a:r>
            <a:r>
              <a:rPr lang="en-US" dirty="0" err="1" smtClean="0"/>
              <a:t>vlakna</a:t>
            </a:r>
            <a:r>
              <a:rPr lang="en-US" dirty="0" smtClean="0"/>
              <a:t>,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u </a:t>
            </a:r>
            <a:r>
              <a:rPr lang="en-US" dirty="0" err="1" smtClean="0"/>
              <a:t>početku</a:t>
            </a:r>
            <a:r>
              <a:rPr lang="en-US" dirty="0" smtClean="0"/>
              <a:t> </a:t>
            </a:r>
            <a:r>
              <a:rPr lang="en-US" dirty="0" err="1" smtClean="0"/>
              <a:t>elastična</a:t>
            </a:r>
            <a:r>
              <a:rPr lang="en-US" dirty="0" smtClean="0"/>
              <a:t>, </a:t>
            </a:r>
            <a:r>
              <a:rPr lang="en-US" dirty="0" err="1" smtClean="0"/>
              <a:t>počinju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retrahuju</a:t>
            </a:r>
            <a:r>
              <a:rPr lang="en-US" dirty="0" smtClean="0"/>
              <a:t> </a:t>
            </a:r>
            <a:r>
              <a:rPr lang="en-US" dirty="0" err="1" smtClean="0"/>
              <a:t>zadebljavaju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prelaze</a:t>
            </a:r>
            <a:r>
              <a:rPr lang="en-US" dirty="0" smtClean="0"/>
              <a:t> u </a:t>
            </a:r>
            <a:r>
              <a:rPr lang="en-US" dirty="0" err="1" smtClean="0"/>
              <a:t>kolagena</a:t>
            </a:r>
            <a:r>
              <a:rPr lang="en-US" dirty="0" smtClean="0"/>
              <a:t> </a:t>
            </a:r>
            <a:r>
              <a:rPr lang="en-US" dirty="0" err="1" smtClean="0"/>
              <a:t>vlakna</a:t>
            </a:r>
            <a:r>
              <a:rPr lang="en-US" dirty="0" smtClean="0"/>
              <a:t>. </a:t>
            </a:r>
            <a:r>
              <a:rPr lang="en-US" dirty="0" err="1" smtClean="0"/>
              <a:t>Ceo</a:t>
            </a:r>
            <a:r>
              <a:rPr lang="en-US" dirty="0" smtClean="0"/>
              <a:t> </a:t>
            </a:r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proced</a:t>
            </a:r>
            <a:r>
              <a:rPr lang="en-US" dirty="0" smtClean="0"/>
              <a:t> </a:t>
            </a:r>
            <a:r>
              <a:rPr lang="en-US" dirty="0" err="1" smtClean="0"/>
              <a:t>traje</a:t>
            </a:r>
            <a:r>
              <a:rPr lang="en-US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do tri </a:t>
            </a:r>
            <a:r>
              <a:rPr lang="en-US" dirty="0" err="1" smtClean="0"/>
              <a:t>nedelje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Rehabilitacija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Rehabilitacija</a:t>
            </a:r>
            <a:r>
              <a:rPr lang="en-US" dirty="0" smtClean="0"/>
              <a:t> </a:t>
            </a:r>
            <a:r>
              <a:rPr lang="en-US" dirty="0" err="1" smtClean="0"/>
              <a:t>povreda</a:t>
            </a:r>
            <a:r>
              <a:rPr lang="en-US" dirty="0" smtClean="0"/>
              <a:t> </a:t>
            </a:r>
            <a:r>
              <a:rPr lang="en-US" dirty="0" err="1" smtClean="0"/>
              <a:t>mekih</a:t>
            </a:r>
            <a:r>
              <a:rPr lang="en-US" dirty="0" smtClean="0"/>
              <a:t> </a:t>
            </a:r>
            <a:r>
              <a:rPr lang="en-US" dirty="0" err="1" smtClean="0"/>
              <a:t>tkiva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cilj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spreči</a:t>
            </a:r>
            <a:r>
              <a:rPr lang="en-US" dirty="0" smtClean="0"/>
              <a:t> </a:t>
            </a:r>
            <a:r>
              <a:rPr lang="en-US" dirty="0" err="1" smtClean="0"/>
              <a:t>nastanak</a:t>
            </a:r>
            <a:r>
              <a:rPr lang="en-US" dirty="0" smtClean="0"/>
              <a:t> </a:t>
            </a:r>
            <a:r>
              <a:rPr lang="en-US" dirty="0" err="1" smtClean="0"/>
              <a:t>gurbog</a:t>
            </a:r>
            <a:r>
              <a:rPr lang="en-US" dirty="0" smtClean="0"/>
              <a:t> </a:t>
            </a:r>
            <a:r>
              <a:rPr lang="en-US" dirty="0" err="1" smtClean="0"/>
              <a:t>ožiljnog</a:t>
            </a:r>
            <a:r>
              <a:rPr lang="en-US" dirty="0" smtClean="0"/>
              <a:t> </a:t>
            </a:r>
            <a:r>
              <a:rPr lang="en-US" dirty="0" err="1" smtClean="0"/>
              <a:t>ttkiva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dovesti</a:t>
            </a:r>
            <a:r>
              <a:rPr lang="en-US" dirty="0" smtClean="0"/>
              <a:t> do </a:t>
            </a:r>
            <a:r>
              <a:rPr lang="en-US" dirty="0" err="1" smtClean="0"/>
              <a:t>znatnijeg</a:t>
            </a:r>
            <a:r>
              <a:rPr lang="en-US" dirty="0" smtClean="0"/>
              <a:t> </a:t>
            </a:r>
            <a:r>
              <a:rPr lang="en-US" dirty="0" err="1" smtClean="0"/>
              <a:t>oštećenja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.</a:t>
            </a:r>
          </a:p>
          <a:p>
            <a:r>
              <a:rPr lang="en-US" dirty="0" smtClean="0"/>
              <a:t>	U </a:t>
            </a:r>
            <a:r>
              <a:rPr lang="en-US" dirty="0" err="1" smtClean="0"/>
              <a:t>prvoj</a:t>
            </a:r>
            <a:r>
              <a:rPr lang="en-US" dirty="0" smtClean="0"/>
              <a:t> </a:t>
            </a:r>
            <a:r>
              <a:rPr lang="en-US" dirty="0" err="1" smtClean="0"/>
              <a:t>fazi</a:t>
            </a:r>
            <a:r>
              <a:rPr lang="en-US" dirty="0" smtClean="0"/>
              <a:t> </a:t>
            </a:r>
            <a:r>
              <a:rPr lang="en-US" dirty="0" err="1" smtClean="0"/>
              <a:t>osnovno</a:t>
            </a:r>
            <a:r>
              <a:rPr lang="en-US" dirty="0" smtClean="0"/>
              <a:t> je </a:t>
            </a:r>
            <a:r>
              <a:rPr lang="en-US" dirty="0" err="1" smtClean="0"/>
              <a:t>sprečiti</a:t>
            </a:r>
            <a:r>
              <a:rPr lang="en-US" dirty="0" smtClean="0"/>
              <a:t> </a:t>
            </a:r>
            <a:r>
              <a:rPr lang="en-US" dirty="0" err="1" smtClean="0"/>
              <a:t>krvarenje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edema, a </a:t>
            </a:r>
            <a:r>
              <a:rPr lang="en-US" dirty="0" err="1" smtClean="0"/>
              <a:t>što</a:t>
            </a:r>
            <a:r>
              <a:rPr lang="en-US" dirty="0" smtClean="0"/>
              <a:t> se </a:t>
            </a:r>
            <a:r>
              <a:rPr lang="en-US" dirty="0" err="1" smtClean="0"/>
              <a:t>postiže</a:t>
            </a:r>
            <a:r>
              <a:rPr lang="en-US" dirty="0" smtClean="0"/>
              <a:t> </a:t>
            </a:r>
            <a:r>
              <a:rPr lang="en-US" dirty="0" err="1" smtClean="0"/>
              <a:t>krioterapijom</a:t>
            </a:r>
            <a:r>
              <a:rPr lang="en-US" dirty="0" smtClean="0"/>
              <a:t>, </a:t>
            </a:r>
            <a:r>
              <a:rPr lang="en-US" dirty="0" err="1" smtClean="0"/>
              <a:t>elevacijom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kompresivnim</a:t>
            </a:r>
            <a:r>
              <a:rPr lang="en-US" dirty="0" smtClean="0"/>
              <a:t> </a:t>
            </a:r>
            <a:r>
              <a:rPr lang="en-US" dirty="0" err="1" smtClean="0"/>
              <a:t>zavojem</a:t>
            </a:r>
            <a:r>
              <a:rPr lang="en-US" dirty="0" smtClean="0"/>
              <a:t>. </a:t>
            </a:r>
            <a:r>
              <a:rPr lang="en-US" dirty="0" err="1" smtClean="0"/>
              <a:t>Ovakav</a:t>
            </a:r>
            <a:r>
              <a:rPr lang="en-US" dirty="0" smtClean="0"/>
              <a:t> </a:t>
            </a:r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 smtClean="0"/>
              <a:t>uslovljava</a:t>
            </a:r>
            <a:r>
              <a:rPr lang="en-US" dirty="0" smtClean="0"/>
              <a:t> </a:t>
            </a:r>
            <a:r>
              <a:rPr lang="en-US" dirty="0" err="1" smtClean="0"/>
              <a:t>smanjenje</a:t>
            </a:r>
            <a:r>
              <a:rPr lang="en-US" dirty="0" smtClean="0"/>
              <a:t> bola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spazma</a:t>
            </a:r>
            <a:r>
              <a:rPr lang="en-US" dirty="0" smtClean="0"/>
              <a:t> </a:t>
            </a:r>
            <a:r>
              <a:rPr lang="en-US" dirty="0" err="1" smtClean="0"/>
              <a:t>okolnih</a:t>
            </a:r>
            <a:r>
              <a:rPr lang="en-US" dirty="0" smtClean="0"/>
              <a:t> </a:t>
            </a:r>
            <a:r>
              <a:rPr lang="en-US" dirty="0" err="1" smtClean="0"/>
              <a:t>mišića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Rehabilitacija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Nakon</a:t>
            </a:r>
            <a:r>
              <a:rPr lang="en-US" dirty="0" smtClean="0"/>
              <a:t> 24 – 48 sati </a:t>
            </a:r>
            <a:r>
              <a:rPr lang="en-US" dirty="0" err="1" smtClean="0"/>
              <a:t>posle</a:t>
            </a:r>
            <a:r>
              <a:rPr lang="en-US" dirty="0" smtClean="0"/>
              <a:t> trauma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poboljšati</a:t>
            </a:r>
            <a:r>
              <a:rPr lang="en-US" dirty="0" smtClean="0"/>
              <a:t> </a:t>
            </a:r>
            <a:r>
              <a:rPr lang="en-US" dirty="0" err="1" smtClean="0"/>
              <a:t>perifernu</a:t>
            </a:r>
            <a:r>
              <a:rPr lang="en-US" dirty="0" smtClean="0"/>
              <a:t> </a:t>
            </a:r>
            <a:r>
              <a:rPr lang="en-US" dirty="0" err="1" smtClean="0"/>
              <a:t>cirkulaciju</a:t>
            </a:r>
            <a:r>
              <a:rPr lang="en-US" dirty="0" smtClean="0"/>
              <a:t>, </a:t>
            </a:r>
            <a:r>
              <a:rPr lang="en-US" dirty="0" err="1" smtClean="0"/>
              <a:t>pospešiti</a:t>
            </a:r>
            <a:r>
              <a:rPr lang="en-US" dirty="0" smtClean="0"/>
              <a:t> </a:t>
            </a:r>
            <a:r>
              <a:rPr lang="en-US" dirty="0" err="1" smtClean="0"/>
              <a:t>resorpciju</a:t>
            </a:r>
            <a:r>
              <a:rPr lang="en-US" dirty="0" smtClean="0"/>
              <a:t> </a:t>
            </a:r>
            <a:r>
              <a:rPr lang="en-US" dirty="0" err="1" smtClean="0"/>
              <a:t>ekstravazata</a:t>
            </a:r>
            <a:r>
              <a:rPr lang="en-US" dirty="0" smtClean="0"/>
              <a:t>, </a:t>
            </a:r>
            <a:r>
              <a:rPr lang="en-US" dirty="0" err="1" smtClean="0"/>
              <a:t>smanjiti</a:t>
            </a:r>
            <a:r>
              <a:rPr lang="en-US" dirty="0" smtClean="0"/>
              <a:t> </a:t>
            </a:r>
            <a:r>
              <a:rPr lang="en-US" dirty="0" err="1" smtClean="0"/>
              <a:t>bol</a:t>
            </a:r>
            <a:r>
              <a:rPr lang="en-US" dirty="0" smtClean="0"/>
              <a:t>, </a:t>
            </a:r>
            <a:r>
              <a:rPr lang="en-US" dirty="0" err="1" smtClean="0"/>
              <a:t>uspostavljiti</a:t>
            </a:r>
            <a:r>
              <a:rPr lang="en-US" dirty="0" smtClean="0"/>
              <a:t> </a:t>
            </a:r>
            <a:r>
              <a:rPr lang="en-US" dirty="0" err="1" smtClean="0"/>
              <a:t>fiziološku</a:t>
            </a:r>
            <a:r>
              <a:rPr lang="en-US" dirty="0" smtClean="0"/>
              <a:t> </a:t>
            </a:r>
            <a:r>
              <a:rPr lang="en-US" dirty="0" err="1" smtClean="0"/>
              <a:t>pokretljivosti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poboljšati</a:t>
            </a:r>
            <a:r>
              <a:rPr lang="en-US" dirty="0" smtClean="0"/>
              <a:t> </a:t>
            </a:r>
            <a:r>
              <a:rPr lang="en-US" dirty="0" err="1" smtClean="0"/>
              <a:t>mišićnu</a:t>
            </a:r>
            <a:r>
              <a:rPr lang="en-US" dirty="0" smtClean="0"/>
              <a:t> </a:t>
            </a:r>
            <a:r>
              <a:rPr lang="en-US" dirty="0" err="1" smtClean="0"/>
              <a:t>snagu</a:t>
            </a:r>
            <a:r>
              <a:rPr lang="en-US" dirty="0" smtClean="0"/>
              <a:t>.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fizikalnih</a:t>
            </a:r>
            <a:r>
              <a:rPr lang="en-US" dirty="0" smtClean="0"/>
              <a:t> </a:t>
            </a:r>
            <a:r>
              <a:rPr lang="en-US" dirty="0" err="1" smtClean="0"/>
              <a:t>agenasa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primeniti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povrede</a:t>
            </a:r>
            <a:r>
              <a:rPr lang="en-US" dirty="0" smtClean="0"/>
              <a:t> </a:t>
            </a:r>
            <a:r>
              <a:rPr lang="en-US" dirty="0" err="1" smtClean="0"/>
              <a:t>mekih</a:t>
            </a:r>
            <a:r>
              <a:rPr lang="en-US" dirty="0" smtClean="0"/>
              <a:t> </a:t>
            </a:r>
            <a:r>
              <a:rPr lang="en-US" dirty="0" err="1" smtClean="0"/>
              <a:t>tkiva</a:t>
            </a:r>
            <a:r>
              <a:rPr lang="en-US" dirty="0" smtClean="0"/>
              <a:t> </a:t>
            </a:r>
            <a:r>
              <a:rPr lang="en-US" dirty="0" err="1" smtClean="0"/>
              <a:t>koristimo</a:t>
            </a:r>
            <a:r>
              <a:rPr lang="en-US" dirty="0" smtClean="0"/>
              <a:t> </a:t>
            </a:r>
            <a:r>
              <a:rPr lang="en-US" dirty="0" err="1" smtClean="0"/>
              <a:t>sledeće</a:t>
            </a:r>
            <a:r>
              <a:rPr lang="en-US" dirty="0" smtClean="0"/>
              <a:t>: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Najpristupačniji</a:t>
            </a:r>
            <a:r>
              <a:rPr lang="en-US" dirty="0" smtClean="0"/>
              <a:t> </a:t>
            </a:r>
            <a:r>
              <a:rPr lang="en-US" dirty="0" err="1" smtClean="0"/>
              <a:t>pregledje</a:t>
            </a:r>
            <a:r>
              <a:rPr lang="en-US" dirty="0" smtClean="0"/>
              <a:t> </a:t>
            </a:r>
            <a:r>
              <a:rPr lang="en-US" dirty="0" err="1" smtClean="0"/>
              <a:t>dao</a:t>
            </a:r>
            <a:r>
              <a:rPr lang="en-US" dirty="0" smtClean="0"/>
              <a:t> </a:t>
            </a:r>
            <a:r>
              <a:rPr lang="en-US" dirty="0" err="1" smtClean="0"/>
              <a:t>Conić</a:t>
            </a:r>
            <a:r>
              <a:rPr lang="en-US" dirty="0" smtClean="0"/>
              <a:t> (1980) u </a:t>
            </a:r>
            <a:r>
              <a:rPr lang="en-US" dirty="0" err="1" smtClean="0"/>
              <a:t>tabelarnom</a:t>
            </a:r>
            <a:r>
              <a:rPr lang="en-US" dirty="0" smtClean="0"/>
              <a:t> </a:t>
            </a:r>
            <a:r>
              <a:rPr lang="en-US" dirty="0" err="1" smtClean="0"/>
              <a:t>prikazu</a:t>
            </a:r>
            <a:r>
              <a:rPr lang="en-US" dirty="0" smtClean="0"/>
              <a:t> </a:t>
            </a:r>
            <a:r>
              <a:rPr lang="en-US" dirty="0" err="1" smtClean="0"/>
              <a:t>prezentiranom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narednoj</a:t>
            </a:r>
            <a:r>
              <a:rPr lang="en-US" dirty="0" smtClean="0"/>
              <a:t> </a:t>
            </a:r>
            <a:r>
              <a:rPr lang="en-US" dirty="0" err="1" smtClean="0"/>
              <a:t>stranici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dirty="0" err="1" smtClean="0"/>
              <a:t>Tabela</a:t>
            </a:r>
            <a:r>
              <a:rPr lang="en-US" sz="2400" i="1" dirty="0" smtClean="0"/>
              <a:t> 16. </a:t>
            </a:r>
            <a:r>
              <a:rPr lang="en-US" sz="2400" i="1" dirty="0" err="1" smtClean="0"/>
              <a:t>Izbor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fizikalnih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mera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kod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povreda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mekih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tkiva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057400"/>
          <a:ext cx="8077200" cy="4401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319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/>
                        <a:t>Dijagnoza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Fizikalne mere</a:t>
                      </a: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192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/>
                        <a:t>Kontuzija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 err="1"/>
                        <a:t>dijadinamične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struje</a:t>
                      </a:r>
                      <a:endParaRPr lang="en-US" sz="14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 err="1"/>
                        <a:t>krioterapija</a:t>
                      </a:r>
                      <a:endParaRPr lang="en-US" sz="14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 err="1"/>
                        <a:t>elevacija</a:t>
                      </a:r>
                      <a:endParaRPr lang="en-US" sz="14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 err="1"/>
                        <a:t>ef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novokaina</a:t>
                      </a:r>
                      <a:endParaRPr lang="en-US" sz="14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/>
                        <a:t>ultra </a:t>
                      </a:r>
                      <a:r>
                        <a:rPr lang="en-US" sz="1400" dirty="0" err="1"/>
                        <a:t>zvuk</a:t>
                      </a:r>
                      <a:endParaRPr lang="en-US" sz="14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/>
                        <a:t>ifs/</a:t>
                      </a:r>
                      <a:r>
                        <a:rPr lang="en-US" sz="1400" dirty="0" err="1"/>
                        <a:t>intereferentne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struje</a:t>
                      </a:r>
                      <a:endParaRPr lang="en-US" sz="14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 err="1"/>
                        <a:t>podvodni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tuš</a:t>
                      </a:r>
                      <a:endParaRPr lang="en-US" sz="14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 err="1"/>
                        <a:t>kineziterapija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216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/>
                        <a:t>Distenzija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 err="1"/>
                        <a:t>krioterapija</a:t>
                      </a:r>
                      <a:endParaRPr lang="en-US" sz="14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 err="1"/>
                        <a:t>elevacija</a:t>
                      </a:r>
                      <a:endParaRPr lang="en-US" sz="14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 err="1"/>
                        <a:t>anodna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galvanizacija</a:t>
                      </a:r>
                      <a:endParaRPr lang="en-US" sz="14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 err="1"/>
                        <a:t>dds</a:t>
                      </a:r>
                      <a:endParaRPr lang="en-US" sz="14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 err="1"/>
                        <a:t>elektrostimulacija</a:t>
                      </a:r>
                      <a:r>
                        <a:rPr lang="en-US" sz="1400" dirty="0"/>
                        <a:t>/sp </a:t>
                      </a:r>
                      <a:r>
                        <a:rPr lang="en-US" sz="1400" dirty="0" err="1"/>
                        <a:t>oblik</a:t>
                      </a:r>
                      <a:endParaRPr lang="en-US" sz="14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/>
                        <a:t>ifs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 err="1"/>
                        <a:t>ef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novocaina</a:t>
                      </a:r>
                      <a:endParaRPr lang="en-US" sz="1400" dirty="0"/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 err="1"/>
                        <a:t>kineziterapija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i="1" dirty="0" err="1" smtClean="0"/>
              <a:t>Tabela</a:t>
            </a:r>
            <a:r>
              <a:rPr lang="en-US" sz="2700" i="1" dirty="0" smtClean="0"/>
              <a:t> 16. </a:t>
            </a:r>
            <a:r>
              <a:rPr lang="en-US" sz="2700" i="1" dirty="0" err="1" smtClean="0"/>
              <a:t>Izbor</a:t>
            </a:r>
            <a:r>
              <a:rPr lang="en-US" sz="2700" i="1" dirty="0" smtClean="0"/>
              <a:t> </a:t>
            </a:r>
            <a:r>
              <a:rPr lang="en-US" sz="2700" i="1" dirty="0" err="1" smtClean="0"/>
              <a:t>fizikalnih</a:t>
            </a:r>
            <a:r>
              <a:rPr lang="en-US" sz="2700" i="1" dirty="0" smtClean="0"/>
              <a:t> </a:t>
            </a:r>
            <a:r>
              <a:rPr lang="en-US" sz="2700" i="1" dirty="0" err="1" smtClean="0"/>
              <a:t>mera</a:t>
            </a:r>
            <a:r>
              <a:rPr lang="en-US" sz="2700" i="1" dirty="0" smtClean="0"/>
              <a:t> </a:t>
            </a:r>
            <a:r>
              <a:rPr lang="en-US" sz="2700" i="1" dirty="0" err="1" smtClean="0"/>
              <a:t>kod</a:t>
            </a:r>
            <a:r>
              <a:rPr lang="en-US" sz="2700" i="1" dirty="0" smtClean="0"/>
              <a:t> </a:t>
            </a:r>
            <a:r>
              <a:rPr lang="en-US" sz="2700" i="1" dirty="0" err="1" smtClean="0"/>
              <a:t>povreda</a:t>
            </a:r>
            <a:r>
              <a:rPr lang="en-US" sz="2700" i="1" dirty="0" smtClean="0"/>
              <a:t> </a:t>
            </a:r>
            <a:r>
              <a:rPr lang="en-US" sz="2700" i="1" dirty="0" err="1" smtClean="0"/>
              <a:t>mekih</a:t>
            </a:r>
            <a:r>
              <a:rPr lang="en-US" sz="2700" i="1" dirty="0" smtClean="0"/>
              <a:t> </a:t>
            </a:r>
            <a:r>
              <a:rPr lang="en-US" sz="2700" i="1" dirty="0" err="1" smtClean="0"/>
              <a:t>tkiva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680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Distorzija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krioterapija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parafino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terapija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u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kasnijoj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fazi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hidrokineziterapija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virtložne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naizmenične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kupke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ultra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zvuk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ef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novokaina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Thimucasae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vazodilatatori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kj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ifs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kineziterapija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Luksacija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/st.post/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hidroterapija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bazen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ili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kupke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elektrostimulacija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/sp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oblik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ef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novocaina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kj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dds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oligotermičke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doze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ktd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terapija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radom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magnoterapija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kineziterapija</a:t>
                      </a: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88</TotalTime>
  <Words>1556</Words>
  <Application>Microsoft Office PowerPoint</Application>
  <PresentationFormat>On-screen Show (4:3)</PresentationFormat>
  <Paragraphs>271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Urban</vt:lpstr>
      <vt:lpstr> </vt:lpstr>
      <vt:lpstr>Sportske povrede mekih tkiva</vt:lpstr>
      <vt:lpstr>POVREDE MEKIH TKIVA- faze </vt:lpstr>
      <vt:lpstr>Faza zapaljenja</vt:lpstr>
      <vt:lpstr>Faza reparacije</vt:lpstr>
      <vt:lpstr>Rehabilitacija</vt:lpstr>
      <vt:lpstr>Rehabilitacija</vt:lpstr>
      <vt:lpstr>Tabela 16. Izbor fizikalnih mera kod povreda mekih tkiva </vt:lpstr>
      <vt:lpstr>Tabela 16. Izbor fizikalnih mera kod povreda mekih tkiva </vt:lpstr>
      <vt:lpstr>Tabela 17. Izbor fizikalnim mera kod komplikacija povreda mekih tkiva</vt:lpstr>
      <vt:lpstr>Rehabilitacija povreda mekih tkiva</vt:lpstr>
      <vt:lpstr>Sportske povrede mekih tkiva</vt:lpstr>
      <vt:lpstr>Slika – Hlađenje, kompresija, elevacija, mirovanje</vt:lpstr>
      <vt:lpstr>PRETRENIRANOST KOD SPORTISTA</vt:lpstr>
      <vt:lpstr>Pretreniranost kod sportista</vt:lpstr>
      <vt:lpstr>Pretreniranost kod sportista</vt:lpstr>
      <vt:lpstr>Pretreniranost kod sportista</vt:lpstr>
      <vt:lpstr>Simptomi koji su karakteristični za pretreniranost (poznati u literaturi)</vt:lpstr>
      <vt:lpstr>Simptomi koji su karakteristični za pretreniranost (poznati u literaturi)</vt:lpstr>
      <vt:lpstr>Slide 20</vt:lpstr>
      <vt:lpstr>U sportsko - medicinskoj praksi razlikujemo dva tipa pretreniranosti:</vt:lpstr>
      <vt:lpstr>Bazedova, simpatička pretreniranost</vt:lpstr>
      <vt:lpstr>Adisonizam, parasimpatikotonija - Pretreniranost drugog tipa</vt:lpstr>
      <vt:lpstr>Fiziologija fizičkog napora sportiste</vt:lpstr>
      <vt:lpstr>Fiziologija fizičkog napora sportiste</vt:lpstr>
      <vt:lpstr>Fiziologija fizičkog napora sportiste</vt:lpstr>
      <vt:lpstr>Preventiva pretreniranosti </vt:lpstr>
      <vt:lpstr>Preventiva pretreniranosti </vt:lpstr>
      <vt:lpstr>Pretreniranost na osnovu naših iskustva</vt:lpstr>
      <vt:lpstr>Pretreniranost na osnovu naših iskustva</vt:lpstr>
      <vt:lpstr>Terapija lečenja pretreniranosti</vt:lpstr>
      <vt:lpstr>Terapija lečenja pretreniranosti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 dr Milorad Jerkan</dc:creator>
  <cp:lastModifiedBy>Prof dr Milorad Jerkan</cp:lastModifiedBy>
  <cp:revision>19</cp:revision>
  <dcterms:created xsi:type="dcterms:W3CDTF">2006-08-16T00:00:00Z</dcterms:created>
  <dcterms:modified xsi:type="dcterms:W3CDTF">2018-03-13T07:03:48Z</dcterms:modified>
</cp:coreProperties>
</file>