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98" r:id="rId4"/>
    <p:sldId id="259" r:id="rId5"/>
    <p:sldId id="299" r:id="rId6"/>
    <p:sldId id="300" r:id="rId7"/>
    <p:sldId id="260" r:id="rId8"/>
    <p:sldId id="261" r:id="rId9"/>
    <p:sldId id="301" r:id="rId10"/>
    <p:sldId id="262" r:id="rId11"/>
    <p:sldId id="302" r:id="rId12"/>
    <p:sldId id="263" r:id="rId13"/>
    <p:sldId id="264" r:id="rId14"/>
    <p:sldId id="303" r:id="rId15"/>
    <p:sldId id="265" r:id="rId16"/>
    <p:sldId id="304" r:id="rId17"/>
    <p:sldId id="266" r:id="rId18"/>
    <p:sldId id="267" r:id="rId19"/>
    <p:sldId id="268" r:id="rId20"/>
    <p:sldId id="305" r:id="rId21"/>
    <p:sldId id="306" r:id="rId22"/>
    <p:sldId id="269" r:id="rId23"/>
    <p:sldId id="307" r:id="rId24"/>
    <p:sldId id="270" r:id="rId25"/>
    <p:sldId id="271" r:id="rId26"/>
    <p:sldId id="272" r:id="rId27"/>
    <p:sldId id="274" r:id="rId28"/>
    <p:sldId id="273" r:id="rId29"/>
    <p:sldId id="276" r:id="rId30"/>
    <p:sldId id="308" r:id="rId31"/>
    <p:sldId id="277" r:id="rId32"/>
    <p:sldId id="309" r:id="rId33"/>
    <p:sldId id="278" r:id="rId34"/>
    <p:sldId id="279" r:id="rId35"/>
    <p:sldId id="280" r:id="rId36"/>
    <p:sldId id="281" r:id="rId37"/>
    <p:sldId id="28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31ADA-73DE-4D91-845B-E812CC112F06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9A10F-3705-40C0-A34C-A8C74032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87F44-0083-4CD0-B742-CFA13A4FB3A2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53125-6C69-4388-AC0F-F35F28105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69EF6-14E4-4364-AA6D-4863E2D452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8229600" cy="14700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276600" y="48006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          </a:t>
            </a:r>
            <a:r>
              <a:rPr lang="en-US" b="1" dirty="0" smtClean="0">
                <a:solidFill>
                  <a:schemeClr val="tx1"/>
                </a:solidFill>
              </a:rPr>
              <a:t>Prof </a:t>
            </a:r>
            <a:r>
              <a:rPr lang="en-US" b="1" dirty="0" err="1" smtClean="0">
                <a:solidFill>
                  <a:schemeClr val="tx1"/>
                </a:solidFill>
              </a:rPr>
              <a:t>dr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Milorad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Jerkan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219201"/>
            <a:ext cx="7315200" cy="1323439"/>
          </a:xfrm>
          <a:prstGeom prst="rect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NASTAVNI PREDMET-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REHABILITACIJA U SPORTU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3340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direktor\Desktop\vms cuprija 1 - Copy\1.Kineziologija 2 moja predavanja\s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0"/>
            <a:ext cx="4286250" cy="10287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572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438401"/>
            <a:ext cx="6705600" cy="27699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b="1" dirty="0" smtClean="0"/>
              <a:t>IV PREDAVANJE</a:t>
            </a:r>
          </a:p>
          <a:p>
            <a:r>
              <a:rPr lang="en-US" sz="2400" b="1" dirty="0" smtClean="0"/>
              <a:t>-PRINCIPI I METODE REHABILITACIJE U SPORTU</a:t>
            </a:r>
          </a:p>
          <a:p>
            <a:endParaRPr lang="en-US" sz="24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  <p:pic>
        <p:nvPicPr>
          <p:cNvPr id="12" name="Picture 11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4495800"/>
            <a:ext cx="2705100" cy="1685925"/>
          </a:xfrm>
          <a:prstGeom prst="ellipse">
            <a:avLst/>
          </a:prstGeom>
          <a:ln w="1905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hr-HR" b="1" dirty="0" smtClean="0"/>
              <a:t>Principi rehabilita</a:t>
            </a:r>
            <a:r>
              <a:rPr lang="en-US" b="1" dirty="0" err="1" smtClean="0"/>
              <a:t>cije</a:t>
            </a:r>
            <a:r>
              <a:rPr lang="hr-HR" b="1" dirty="0" smtClean="0"/>
              <a:t>  u sportu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r-Latn-CS" dirty="0"/>
              <a:t>c) Sprečiti smanjenje amplitude pokreta, održaavati amplitudu pokreta ili povećati u slučaju da je u toku lečenja došlo do smanjenje amplitude ili došlo do kontrakture u zglobu;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slika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114800"/>
            <a:ext cx="2524125" cy="176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>
              <a:buNone/>
            </a:pPr>
            <a:r>
              <a:rPr lang="sr-Latn-CS" dirty="0" smtClean="0"/>
              <a:t>d) Održati snagu mišićne kontrakcije ili je povećati ukoliko je došlo do hipotrofije mišića;</a:t>
            </a:r>
            <a:endParaRPr lang="en-US" dirty="0" smtClean="0"/>
          </a:p>
          <a:p>
            <a:pPr>
              <a:buNone/>
            </a:pPr>
            <a:r>
              <a:rPr lang="sr-Latn-CS" dirty="0" smtClean="0"/>
              <a:t>e) Održati ili povećati izdržljivot lokomotornog sistema, a ukoliko je došlo do sanjenja dovesti ga do nivoa pre povrede;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hr-HR" b="1" dirty="0" smtClean="0"/>
              <a:t>Principi rehabilita</a:t>
            </a:r>
            <a:r>
              <a:rPr lang="en-US" b="1" dirty="0" err="1" smtClean="0"/>
              <a:t>cije</a:t>
            </a:r>
            <a:r>
              <a:rPr lang="hr-HR" b="1" dirty="0" smtClean="0"/>
              <a:t>  u sportu</a:t>
            </a:r>
            <a:endParaRPr lang="en-US" dirty="0"/>
          </a:p>
        </p:txBody>
      </p:sp>
      <p:pic>
        <p:nvPicPr>
          <p:cNvPr id="5" name="Picture 4" descr="slika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724400"/>
            <a:ext cx="3419475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hr-HR" b="1" dirty="0" smtClean="0"/>
              <a:t>Principi rehabilita</a:t>
            </a:r>
            <a:r>
              <a:rPr lang="en-US" b="1" dirty="0" err="1" smtClean="0"/>
              <a:t>cije</a:t>
            </a:r>
            <a:r>
              <a:rPr lang="hr-HR" b="1" dirty="0" smtClean="0"/>
              <a:t>  u sportu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/>
              <a:t>f) Održati ili povećati funkcionalne mogućnosti povređenog dovodeći ih na nivo pre povrede ili veći nivo;</a:t>
            </a:r>
            <a:endParaRPr lang="en-US" dirty="0"/>
          </a:p>
          <a:p>
            <a:r>
              <a:rPr lang="sr-Latn-CS" dirty="0"/>
              <a:t>g) Izbeći razvoj maladaptivne kompenzatorne šeme pokreta, a ukoliko je došlo do takvih pokreta vratiti ih u šemu koja odgovara pokretima sporta u kojem se sportista takmiči.</a:t>
            </a:r>
            <a:endParaRPr lang="en-US" dirty="0"/>
          </a:p>
        </p:txBody>
      </p:sp>
      <p:pic>
        <p:nvPicPr>
          <p:cNvPr id="4" name="Picture 3" descr="slika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105400"/>
            <a:ext cx="3419475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GB" b="1" dirty="0" err="1" smtClean="0"/>
              <a:t>Metode</a:t>
            </a:r>
            <a:r>
              <a:rPr lang="en-GB" b="1" dirty="0" smtClean="0"/>
              <a:t> </a:t>
            </a:r>
            <a:r>
              <a:rPr lang="en-GB" b="1" dirty="0" err="1" smtClean="0"/>
              <a:t>fizikalne</a:t>
            </a:r>
            <a:r>
              <a:rPr lang="en-GB" b="1" dirty="0" smtClean="0"/>
              <a:t> </a:t>
            </a:r>
            <a:r>
              <a:rPr lang="en-GB" b="1" dirty="0" err="1" smtClean="0"/>
              <a:t>terapije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sr-Latn-CS" dirty="0"/>
              <a:t>Veliki broj procedura </a:t>
            </a:r>
            <a:r>
              <a:rPr lang="sr-Latn-CS" dirty="0" smtClean="0"/>
              <a:t>fizik</a:t>
            </a:r>
            <a:r>
              <a:rPr lang="en-US" dirty="0" smtClean="0"/>
              <a:t>a</a:t>
            </a:r>
            <a:r>
              <a:rPr lang="sr-Latn-CS" dirty="0" smtClean="0"/>
              <a:t>lne </a:t>
            </a:r>
            <a:r>
              <a:rPr lang="sr-Latn-CS" dirty="0"/>
              <a:t>terpije se koriste u lečenju povreda koje nastaju u toku </a:t>
            </a:r>
            <a:r>
              <a:rPr lang="sr-Latn-CS" dirty="0" smtClean="0"/>
              <a:t>sportsk</a:t>
            </a:r>
            <a:r>
              <a:rPr lang="en-US" dirty="0" smtClean="0"/>
              <a:t>o</a:t>
            </a:r>
            <a:r>
              <a:rPr lang="sr-Latn-CS" dirty="0" smtClean="0"/>
              <a:t>g </a:t>
            </a:r>
            <a:r>
              <a:rPr lang="sr-Latn-CS" dirty="0"/>
              <a:t>treninga, takmičenja, nastave fizičkog vaspitanja i rekreativnih fizičkih aktivnosti. </a:t>
            </a:r>
            <a:endParaRPr lang="en-US" dirty="0" smtClean="0"/>
          </a:p>
        </p:txBody>
      </p:sp>
      <p:pic>
        <p:nvPicPr>
          <p:cNvPr id="4" name="Picture 3" descr="slika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4196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 smtClean="0"/>
              <a:t>Glavna karateristike primene fizikalne terapije u lečenju povreda je smanjenje težine povrede i skraćivanje vremena odsustvovanja od sportskih i drugih fizičkih aktivnosti. Primenom metoda fizikalne terapije ubrzavamo smanjenje bola i otoka (edema) kao i ubrzavanje sanacije povrede.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GB" b="1" dirty="0" err="1" smtClean="0"/>
              <a:t>Metode</a:t>
            </a:r>
            <a:r>
              <a:rPr lang="en-GB" b="1" dirty="0" smtClean="0"/>
              <a:t> </a:t>
            </a:r>
            <a:r>
              <a:rPr lang="en-GB" b="1" dirty="0" err="1" smtClean="0"/>
              <a:t>fizikalne</a:t>
            </a:r>
            <a:r>
              <a:rPr lang="en-GB" b="1" dirty="0" smtClean="0"/>
              <a:t> </a:t>
            </a:r>
            <a:r>
              <a:rPr lang="en-GB" b="1" dirty="0" err="1" smtClean="0"/>
              <a:t>terapije</a:t>
            </a:r>
            <a:endParaRPr lang="en-US" dirty="0"/>
          </a:p>
        </p:txBody>
      </p:sp>
      <p:pic>
        <p:nvPicPr>
          <p:cNvPr id="5" name="Picture 4" descr="slika 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953000"/>
            <a:ext cx="2800350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b="1" dirty="0" err="1" smtClean="0"/>
              <a:t>Metode</a:t>
            </a:r>
            <a:r>
              <a:rPr lang="en-GB" b="1" dirty="0" smtClean="0"/>
              <a:t> </a:t>
            </a:r>
            <a:r>
              <a:rPr lang="en-GB" b="1" dirty="0" err="1" smtClean="0"/>
              <a:t>fizikalne</a:t>
            </a:r>
            <a:r>
              <a:rPr lang="en-GB" b="1" dirty="0" smtClean="0"/>
              <a:t> </a:t>
            </a:r>
            <a:r>
              <a:rPr lang="en-GB" b="1" dirty="0" err="1" smtClean="0"/>
              <a:t>terapije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dirty="0"/>
              <a:t>Primenjene procedure fizikalne </a:t>
            </a:r>
            <a:r>
              <a:rPr lang="sr-Latn-CS" dirty="0" smtClean="0"/>
              <a:t>terapije </a:t>
            </a:r>
            <a:r>
              <a:rPr lang="sr-Latn-CS" dirty="0"/>
              <a:t>ne mogu da zamene pokret (fizičku aktivnost i vežbe) u rehabilitacionom tretmanu sportista. Upoznavanje trenera, pedagoga fizičke kulture, rekreatora sa procedurama fizikalne terapije ima za cilj edukacije</a:t>
            </a:r>
            <a:r>
              <a:rPr lang="sr-Latn-C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lika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267200"/>
            <a:ext cx="2524125" cy="176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 smtClean="0"/>
              <a:t>Pojedina procedure zahtevaju direktno praćenje primene od strane specijaliste fizikalne medicine, pojedine mogu kontrlisati fizioterapeuti, određeni broj treneri, a manji broj mogu primenjivati sami sportisti.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b="1" dirty="0" err="1" smtClean="0"/>
              <a:t>Metode</a:t>
            </a:r>
            <a:r>
              <a:rPr lang="en-GB" b="1" dirty="0" smtClean="0"/>
              <a:t> </a:t>
            </a:r>
            <a:r>
              <a:rPr lang="en-GB" b="1" dirty="0" err="1" smtClean="0"/>
              <a:t>fizikalne</a:t>
            </a:r>
            <a:r>
              <a:rPr lang="en-GB" b="1" dirty="0" smtClean="0"/>
              <a:t> </a:t>
            </a:r>
            <a:r>
              <a:rPr lang="en-GB" b="1" dirty="0" err="1" smtClean="0"/>
              <a:t>terapije</a:t>
            </a:r>
            <a:endParaRPr lang="en-US" dirty="0"/>
          </a:p>
        </p:txBody>
      </p:sp>
      <p:pic>
        <p:nvPicPr>
          <p:cNvPr id="5" name="Picture 4" descr="SL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4958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b="1" dirty="0" err="1" smtClean="0"/>
              <a:t>Metode</a:t>
            </a:r>
            <a:r>
              <a:rPr lang="en-GB" b="1" dirty="0" smtClean="0"/>
              <a:t> </a:t>
            </a:r>
            <a:r>
              <a:rPr lang="en-GB" b="1" dirty="0" err="1" smtClean="0"/>
              <a:t>fizikalne</a:t>
            </a:r>
            <a:r>
              <a:rPr lang="en-GB" b="1" dirty="0" smtClean="0"/>
              <a:t> </a:t>
            </a:r>
            <a:r>
              <a:rPr lang="en-GB" b="1" dirty="0" err="1" smtClean="0"/>
              <a:t>terapije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/>
              <a:t>Podela metoda fizikalne terpije može biti sagledana sa više aspekata, mi navodimo sledeću podelu:</a:t>
            </a:r>
            <a:endParaRPr lang="en-US" dirty="0"/>
          </a:p>
          <a:p>
            <a:pPr lvl="0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fizikalne</a:t>
            </a:r>
            <a:r>
              <a:rPr lang="en-US" dirty="0"/>
              <a:t> </a:t>
            </a:r>
            <a:r>
              <a:rPr lang="en-US" dirty="0" err="1"/>
              <a:t>terpije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hladnoću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fizikalne</a:t>
            </a:r>
            <a:r>
              <a:rPr lang="en-US" dirty="0"/>
              <a:t> </a:t>
            </a:r>
            <a:r>
              <a:rPr lang="en-US" dirty="0" err="1"/>
              <a:t>terapije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toplotu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fizikalne</a:t>
            </a:r>
            <a:r>
              <a:rPr lang="en-US" dirty="0"/>
              <a:t> </a:t>
            </a:r>
            <a:r>
              <a:rPr lang="en-US" dirty="0" err="1"/>
              <a:t>terapije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struju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2050" name="Picture 2" descr="fizikalne vezbe 49 st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029200"/>
            <a:ext cx="21621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hr-HR" b="1" dirty="0" smtClean="0"/>
              <a:t>Metode fizikalne terapije koje koriste hladnoću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sr-Latn-CS" sz="2400" dirty="0" smtClean="0"/>
              <a:t>Ovo </a:t>
            </a:r>
            <a:r>
              <a:rPr lang="sr-Latn-CS" sz="2400" dirty="0"/>
              <a:t>je vrlo jednostavno primenjljiva i korisna metoda koja se primenjuje u </a:t>
            </a:r>
            <a:r>
              <a:rPr lang="sr-Latn-CS" sz="2400" dirty="0" smtClean="0"/>
              <a:t>sport</a:t>
            </a:r>
            <a:r>
              <a:rPr lang="en-US" sz="2400" dirty="0" smtClean="0"/>
              <a:t>s</a:t>
            </a:r>
            <a:r>
              <a:rPr lang="sr-Latn-CS" sz="2400" dirty="0" smtClean="0"/>
              <a:t>koj </a:t>
            </a:r>
            <a:r>
              <a:rPr lang="sr-Latn-CS" sz="2400" dirty="0"/>
              <a:t>medicini. U stručnoj literaturi se primenjuje termin krioterapija što označava da se radi o primeni hlađenja u terapijske svrhe. </a:t>
            </a:r>
            <a:endParaRPr lang="en-US" sz="2400" dirty="0" smtClean="0"/>
          </a:p>
        </p:txBody>
      </p:sp>
      <p:pic>
        <p:nvPicPr>
          <p:cNvPr id="1026" name="Picture 2" descr="terapija ledom 45 str"/>
          <p:cNvPicPr>
            <a:picLocks noChangeAspect="1" noChangeArrowheads="1"/>
          </p:cNvPicPr>
          <p:nvPr/>
        </p:nvPicPr>
        <p:blipFill>
          <a:blip r:embed="rId2"/>
          <a:srcRect t="7335" b="8754"/>
          <a:stretch>
            <a:fillRect/>
          </a:stretch>
        </p:blipFill>
        <p:spPr bwMode="auto">
          <a:xfrm>
            <a:off x="1143000" y="3200400"/>
            <a:ext cx="2543175" cy="320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267200"/>
            <a:ext cx="3669248" cy="18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hr-HR" b="1" dirty="0" smtClean="0"/>
              <a:t>Metode fizikalne terapije koje koriste hladnoću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dirty="0" smtClean="0"/>
              <a:t>Brojne mogućnosti su primene hladnoće od kojih navodime sledeće: direktna masaža kockicama leda na predeo zapaljenog tkiva u vremenskom trajanju 5-10 minuta. U ovom slučaju kombinujemo efekte hlađenja i masaže. </a:t>
            </a:r>
            <a:endParaRPr lang="en-US" dirty="0" smtClean="0"/>
          </a:p>
        </p:txBody>
      </p:sp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495800"/>
            <a:ext cx="2447925" cy="1401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hr-HR" b="1" dirty="0" smtClean="0"/>
              <a:t>Principi rehabilita</a:t>
            </a:r>
            <a:r>
              <a:rPr lang="en-US" b="1" dirty="0" err="1" smtClean="0"/>
              <a:t>cije</a:t>
            </a:r>
            <a:r>
              <a:rPr lang="hr-HR" b="1" dirty="0" smtClean="0"/>
              <a:t>  u sportu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7162800" cy="182880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hr-HR" dirty="0"/>
              <a:t>U </a:t>
            </a:r>
            <a:r>
              <a:rPr lang="hr-HR" dirty="0" smtClean="0"/>
              <a:t>sp</a:t>
            </a:r>
            <a:r>
              <a:rPr lang="en-US" dirty="0" smtClean="0"/>
              <a:t>o</a:t>
            </a:r>
            <a:r>
              <a:rPr lang="hr-HR" dirty="0" smtClean="0"/>
              <a:t>rtu </a:t>
            </a:r>
            <a:r>
              <a:rPr lang="hr-HR" dirty="0"/>
              <a:t>je najvažnije brzo izlečiti i oporaviti sportistu kako bi se vratio trenažnim i takmičarskim aktivnostima u izabranoj sportskoj grani ili disciplini. </a:t>
            </a:r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648200"/>
            <a:ext cx="4108824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hr-HR" b="1" dirty="0" smtClean="0"/>
              <a:t>Metode fizikalne terapije koje koriste hladnoću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dirty="0" smtClean="0"/>
              <a:t>Kockice leda možemo staviti u pl</a:t>
            </a:r>
            <a:r>
              <a:rPr lang="en-US" dirty="0" smtClean="0"/>
              <a:t>a</a:t>
            </a:r>
            <a:r>
              <a:rPr lang="sr-Latn-CS" dirty="0" smtClean="0"/>
              <a:t>stičnu kesu koju stavljamo na povređeni deo bez primene masaže u kom slučaju se radi o primeni „hadnog paketa“.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lika 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2766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3657600"/>
          </a:xfrm>
          <a:ln>
            <a:solidFill>
              <a:srgbClr val="FFFF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sr-Latn-CS" dirty="0" smtClean="0"/>
              <a:t>U ove svrhe možemo koristiti gotove preparate gela i silikonsko pakovanje koje pre upotrebe hadimo u zamrzvaču na -12</a:t>
            </a:r>
            <a:r>
              <a:rPr lang="sr-Latn-CS" baseline="30000" dirty="0" smtClean="0"/>
              <a:t>0 </a:t>
            </a:r>
            <a:r>
              <a:rPr lang="sr-Latn-CS" dirty="0" smtClean="0"/>
              <a:t>C. Ovako ohađena pakovanja se stavljaju na povređeni deo u vremenskom trajanju od 10 do 30 minuta. Efekte ovog hlađenja možemo povećati kod akutnih ovreda stavljanjem hladnog paketa preko kompresivnog zavoja. Primenjuju se manžeta kroz koju cirkuliše hladna voda u vremenskom trajanju 10 do 30 minuta. 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hr-HR" b="1" dirty="0" smtClean="0"/>
              <a:t>Metode fizikalne terapije koje koriste hladnoću</a:t>
            </a:r>
            <a:endParaRPr lang="en-US" dirty="0"/>
          </a:p>
        </p:txBody>
      </p:sp>
      <p:pic>
        <p:nvPicPr>
          <p:cNvPr id="5" name="Picture 4" descr="slika 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5334000"/>
            <a:ext cx="3771900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hr-HR" b="1" dirty="0" smtClean="0"/>
              <a:t>Metode fizikalne terapije koje koriste toplotu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</a:t>
            </a:r>
            <a:r>
              <a:rPr lang="sr-Latn-CS" b="1" dirty="0" smtClean="0"/>
              <a:t>Primena </a:t>
            </a:r>
            <a:r>
              <a:rPr lang="sr-Latn-CS" b="1" dirty="0"/>
              <a:t>toplote za zagrevanje površinskih slojeva tela</a:t>
            </a:r>
            <a:endParaRPr lang="en-US" dirty="0"/>
          </a:p>
          <a:p>
            <a:r>
              <a:rPr lang="sr-Latn-CS" dirty="0"/>
              <a:t>Primena toplotnih izvora na površini kože može da zagreje kožu i subkutani sloj. Prodor i zagrevanje se prenosi do dubine od 2 sm. Od toplotnih izvora možemo koristiti </a:t>
            </a:r>
            <a:r>
              <a:rPr lang="sr-Latn-CS" b="1" dirty="0"/>
              <a:t>zagrejanu vodu putem termofora (gumenih)</a:t>
            </a:r>
            <a:r>
              <a:rPr lang="sr-Latn-CS" dirty="0"/>
              <a:t> koji se lako prilagođavaju uz povređeni segment tela. </a:t>
            </a:r>
            <a:endParaRPr lang="en-US" dirty="0" smtClean="0"/>
          </a:p>
        </p:txBody>
      </p:sp>
      <p:pic>
        <p:nvPicPr>
          <p:cNvPr id="5" name="Picture 4" descr="slika 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0" y="5638800"/>
            <a:ext cx="16256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 smtClean="0"/>
              <a:t>Takođe se vrlo često koristi </a:t>
            </a:r>
            <a:r>
              <a:rPr lang="sr-Latn-CS" b="1" dirty="0" smtClean="0"/>
              <a:t>parafinoterapija </a:t>
            </a:r>
            <a:r>
              <a:rPr lang="sr-Latn-CS" dirty="0" smtClean="0"/>
              <a:t>koja podrazumeva aplikaciju zagrejanog i topljnog parafina direktno na kožu. Preko sloja ovako nanetog parafina na koži stavlja se plastični omotač, a preko voga peškir u cilju smanjenja odavanja toplote prema široj okolini. Trajanje procedure parafino terapijom je od 15-30 minuta.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hr-HR" b="1" dirty="0" smtClean="0"/>
              <a:t>Metode fizikalne terapije koje koriste toplotu</a:t>
            </a:r>
            <a:endParaRPr lang="en-US" b="1" i="1" dirty="0"/>
          </a:p>
        </p:txBody>
      </p:sp>
      <p:pic>
        <p:nvPicPr>
          <p:cNvPr id="5" name="Picture 2" descr="parafino terapija 41 st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5105400"/>
            <a:ext cx="2281238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sr-Latn-CS" b="1" dirty="0" smtClean="0"/>
              <a:t>Primena toplote za zagrevanje površinskih slojeva tela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 smtClean="0"/>
              <a:t>Hidrokolator jastučići su napravljeni od silikon oksida koji je obavijen platnom. Pre korišćenja se ubaci u zagrejanu vodu do 77</a:t>
            </a:r>
            <a:r>
              <a:rPr lang="sr-Latn-CS" baseline="30000" dirty="0" smtClean="0"/>
              <a:t>0 C</a:t>
            </a:r>
            <a:r>
              <a:rPr lang="sr-Latn-CS" dirty="0" smtClean="0"/>
              <a:t>.</a:t>
            </a:r>
            <a:r>
              <a:rPr lang="sr-Latn-CS" baseline="30000" dirty="0" smtClean="0"/>
              <a:t>.</a:t>
            </a:r>
            <a:r>
              <a:rPr lang="sr-Latn-CS" dirty="0" smtClean="0"/>
              <a:t> Na telo se stavljaju preko sloja peškira, a toplotu mogu da zadrže u vremenskom trajanju do 30 minuta. Kao površiski izvori zagrevanja provođenjem toplote koriste se i električni toplotni jastučići.</a:t>
            </a:r>
            <a:endParaRPr lang="en-US" dirty="0"/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084885"/>
            <a:ext cx="1524000" cy="177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sr-Latn-CS" b="1" dirty="0" smtClean="0"/>
              <a:t>Primena toplote za zagrevanje površinskih slojeva tela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sr-Latn-CS" dirty="0"/>
              <a:t>Površinska primena toplote se može izvoditi u đakuzi kadi uz vođenje računa o stepenu zagrejanosti vode. Za primenu zagrejane vode donjih ekstremiteta možemo koristiti temperaturu vode do 45</a:t>
            </a:r>
            <a:r>
              <a:rPr lang="sr-Latn-CS" baseline="30000" dirty="0"/>
              <a:t>0</a:t>
            </a:r>
            <a:r>
              <a:rPr lang="sr-Latn-CS" dirty="0"/>
              <a:t>C, ukoliko je potopljeno telo u zagrejenu vodu do pojasa onda se koristi temperatura do 41</a:t>
            </a:r>
            <a:r>
              <a:rPr lang="sr-Latn-CS" baseline="30000" dirty="0"/>
              <a:t>0</a:t>
            </a:r>
            <a:r>
              <a:rPr lang="sr-Latn-CS" dirty="0"/>
              <a:t>C. Ukoliko želimo da potopimo tela u vodu do nivoa vrata u tom slučaju koristimo temperaturu vode do 38</a:t>
            </a:r>
            <a:r>
              <a:rPr lang="sr-Latn-CS" baseline="30000" dirty="0"/>
              <a:t>0</a:t>
            </a:r>
            <a:r>
              <a:rPr lang="sr-Latn-CS" dirty="0"/>
              <a:t>C.</a:t>
            </a:r>
            <a:r>
              <a:rPr lang="en-US" dirty="0" smtClean="0"/>
              <a:t> </a:t>
            </a:r>
            <a:r>
              <a:rPr lang="sr-Latn-CS" dirty="0"/>
              <a:t>O ovome moramo voditi računa o reakciji kadiovaskularnog sistema ukoliko se radi o osobama sa kardiovaskularnim tegobama.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5" y="5334000"/>
            <a:ext cx="3381375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sr-Latn-CS" b="1" dirty="0" smtClean="0"/>
              <a:t>Primena topote za zagrevanje dubljih slojeva tela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dirty="0" smtClean="0"/>
              <a:t>Toplotni </a:t>
            </a:r>
            <a:r>
              <a:rPr lang="sr-Latn-CS" dirty="0"/>
              <a:t>agensi koje primenjujemo prodiru dublje od 2 </a:t>
            </a:r>
            <a:r>
              <a:rPr lang="en-US" dirty="0" smtClean="0"/>
              <a:t>c</a:t>
            </a:r>
            <a:r>
              <a:rPr lang="sr-Latn-CS" dirty="0" smtClean="0"/>
              <a:t>m</a:t>
            </a:r>
            <a:r>
              <a:rPr lang="sr-Latn-CS" dirty="0"/>
              <a:t>. </a:t>
            </a:r>
            <a:r>
              <a:rPr lang="en-US" dirty="0" smtClean="0"/>
              <a:t>U </a:t>
            </a:r>
            <a:r>
              <a:rPr lang="sr-Latn-CS" dirty="0" smtClean="0"/>
              <a:t>ovom </a:t>
            </a:r>
            <a:r>
              <a:rPr lang="sr-Latn-CS" dirty="0"/>
              <a:t>slučaju se maksimalna temperatura postiže u koštano mišićnom međuprostoru. Mora se voditi računa pri primeni ovog načina zagrevanja da je vrlo uska granica između terapijskog temperaturnog obima i temperature koja može izazvati oštećenje tkiva. Terpijski cilj zagrevanja je do 40</a:t>
            </a:r>
            <a:r>
              <a:rPr lang="sr-Latn-CS" baseline="30000" dirty="0"/>
              <a:t>0</a:t>
            </a:r>
            <a:r>
              <a:rPr lang="sr-Latn-CS" dirty="0"/>
              <a:t>C, a temperatura od 45</a:t>
            </a:r>
            <a:r>
              <a:rPr lang="sr-Latn-CS" baseline="30000" dirty="0"/>
              <a:t>0</a:t>
            </a:r>
            <a:r>
              <a:rPr lang="sr-Latn-CS" dirty="0"/>
              <a:t>C je granica bola.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sr-Latn-CS" b="1" dirty="0" smtClean="0"/>
              <a:t>Primena topote za zagrevanje dubljih slojeva tela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r>
              <a:rPr lang="sr-Latn-CS" dirty="0" smtClean="0"/>
              <a:t>Primena ultrazvučne terapije je tipičan primer dubokog temperaturnog agensa. Kod primene ovog izvora toplote vibracije molekula ultrazvučno pokrenute pretvaraju se u toplotu koja prodire od 6-8 </a:t>
            </a:r>
            <a:r>
              <a:rPr lang="en-US" dirty="0" smtClean="0"/>
              <a:t>c</a:t>
            </a:r>
            <a:r>
              <a:rPr lang="sr-Latn-CS" dirty="0" smtClean="0"/>
              <a:t>m u dubinu tkiva. Primenjivana terapijska snaga ovog izvra toplote se kreće od 0,5 do 3 W/</a:t>
            </a:r>
            <a:r>
              <a:rPr lang="en-US" dirty="0" smtClean="0"/>
              <a:t>c</a:t>
            </a:r>
            <a:r>
              <a:rPr lang="sr-Latn-CS" dirty="0" smtClean="0"/>
              <a:t>m</a:t>
            </a:r>
            <a:r>
              <a:rPr lang="sr-Latn-CS" baseline="30000" dirty="0" smtClean="0"/>
              <a:t>2</a:t>
            </a:r>
            <a:r>
              <a:rPr lang="sr-Latn-CS" dirty="0" smtClean="0"/>
              <a:t>. Ultrazvučni talasi se mogu kristiti u cilju ubacivanja aktivnih molekula u povređeno tkivo fonoforezom.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488894"/>
            <a:ext cx="2057400" cy="1369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sr-Latn-CS" b="1" dirty="0" smtClean="0"/>
              <a:t>Primena toplote za zagrevanje dubljih slojeva tela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dirty="0" smtClean="0"/>
              <a:t>Druga metoda koja se koristi za zagrevanje dubljih slojeva tkiva je kratkotalasna dijatermija u ovom slučaju se elektromagnetna energija pretvara u termalnu. Primena ove terapije je kontraindikovana kod osoba sa pejsmejkerom i kod onih kod kojih može doći do lokalnog zagrevanja metala (operativni zahvati na kostima).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hr-HR" b="1" dirty="0" smtClean="0"/>
              <a:t>Metode fizikalne terapije koje koriste struju u lečenju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dirty="0"/>
              <a:t>Vrši se i stimulacija galvanskom strujom visoke voltaže u ovom slučaju se prenosi više voltaže nego primenom TENS-a, što dovodi do dubljeg prodiranja u tkivo.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6576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 smtClean="0"/>
              <a:t>Takođe je važno da specijalista sportske medicine, lekar opšte medicine i lekari druge specijalnosti koji zdravstveno pokrivaju takmičenja u određenoj sportskoj grani mogu da prepoznaju povredu i u prvoj pomoći učine ono što je neophodno u sanaciji povređenog.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hr-HR" b="1" dirty="0" smtClean="0"/>
              <a:t>Principi rehabilita</a:t>
            </a:r>
            <a:r>
              <a:rPr lang="en-US" b="1" dirty="0" err="1" smtClean="0"/>
              <a:t>cije</a:t>
            </a:r>
            <a:r>
              <a:rPr lang="hr-HR" b="1" dirty="0" smtClean="0"/>
              <a:t>  u sportu</a:t>
            </a:r>
            <a:endParaRPr lang="en-US" dirty="0"/>
          </a:p>
        </p:txBody>
      </p:sp>
      <p:pic>
        <p:nvPicPr>
          <p:cNvPr id="5" name="Picture 4" descr="SL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8006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 smtClean="0"/>
              <a:t>Neuromišićni elektro stimulator se koristi za održavanje snage mišića, ograničavanje razvoja hipotrofije i redukciju pokreta povređenih mišića. Naizmeničnu struju primenjujemo u cilju povećanja prokrvljenosti povređene regije, a uz električnu mišićnu stimulaciju se koristi radi postizanja efekata masaže.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hr-HR" b="1" dirty="0" smtClean="0"/>
              <a:t>Metode fizikalne terapije koje koriste struju u lečenju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pic>
        <p:nvPicPr>
          <p:cNvPr id="5" name="Picture 4" descr="slika 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1" y="5181599"/>
            <a:ext cx="1965340" cy="1512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hr-HR" b="1" dirty="0" smtClean="0"/>
              <a:t>Metode fizikalne terapije koje koriste struju u lečenju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25963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dirty="0"/>
              <a:t>Perkutana električna nervna stimulacija PENS (Percutaneous electrical nerve stimulation) primenjuje se preko akupunkturnih igala. Primenom jontoforeze mi ubacujemo „ultrazvuk“ biološki aktivne supstance kroz kožu u cilju lečenja povreda mekog tkiva</a:t>
            </a:r>
            <a:r>
              <a:rPr lang="sr-Latn-CS" dirty="0" smtClean="0"/>
              <a:t>.</a:t>
            </a:r>
            <a:endParaRPr lang="en-US" dirty="0"/>
          </a:p>
        </p:txBody>
      </p:sp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850" y="3429000"/>
            <a:ext cx="2724150" cy="1362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 smtClean="0"/>
              <a:t>Lasero terapija služi za lečenje lokalizovanih povreda površnih slojeva tkiva. U tu svrhu primenju se Galijum arsenid i Helijum neon hladni laseri.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hr-HR" b="1" dirty="0" smtClean="0"/>
              <a:t>Metode fizikalne terapije koje koriste struju u lečenju</a:t>
            </a:r>
            <a:endParaRPr lang="en-US" dirty="0"/>
          </a:p>
        </p:txBody>
      </p:sp>
      <p:pic>
        <p:nvPicPr>
          <p:cNvPr id="5" name="Picture 4" descr="download (2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352800"/>
            <a:ext cx="3200400" cy="2677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hr-HR" b="1" dirty="0" smtClean="0"/>
              <a:t>Metode fizikalne terpaije koje koriste trakciju u lečenju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257800"/>
          </a:xfrm>
          <a:ln>
            <a:solidFill>
              <a:srgbClr val="FFFF00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sr-Latn-CS" sz="3800" dirty="0" smtClean="0"/>
              <a:t>Primena </a:t>
            </a:r>
            <a:r>
              <a:rPr lang="sr-Latn-CS" sz="3800" dirty="0"/>
              <a:t>trakcije (tractio –vučenje,tegljenje) u lečenju sportista izvodi se ručno kod bolova u kičmenom stubu. Bolovi u kičmi posebno u predelu lumbosakralnog dela kičme kod sportista i ljudi koji se ne bave sportom su vrlo prisutni. Smanjenje bolova posle vučenja ili tegljenja je posledica relaksacije mišića koji se nalze pored kičme. Ova mišićna grupa je često u određenom spazmu (grču) tako da često usled toga dolazi do kompresije nerava koji izlaze iz kičmene moždine između bočnih nastavaka pršljenova. </a:t>
            </a:r>
            <a:endParaRPr lang="sr-Latn-CS" sz="3800" dirty="0" smtClean="0"/>
          </a:p>
          <a:p>
            <a:r>
              <a:rPr lang="sr-Latn-CS" sz="3800" dirty="0" smtClean="0"/>
              <a:t>U </a:t>
            </a:r>
            <a:r>
              <a:rPr lang="sr-Latn-CS" sz="3800" dirty="0"/>
              <a:t>ove svrhe pored ručnog tegljenja čiji uspeh zavisi od snage osobe koja vrši vučenje kao i od razvijenosti muskulature i mase tela onoga čije bolove želimo da kupiramo. U ove svrhe se koriste i mehanički aparati sa tegovima. Kontraindikacije za primenu trakcije su infektivna oboljenja kičme i tumori.</a:t>
            </a:r>
            <a:endParaRPr lang="en-US" sz="3800" dirty="0"/>
          </a:p>
          <a:p>
            <a:pPr>
              <a:buNone/>
            </a:pPr>
            <a:r>
              <a:rPr lang="sr-Latn-CS" dirty="0"/>
              <a:t/>
            </a:r>
            <a:br>
              <a:rPr lang="sr-Latn-CS" dirty="0"/>
            </a:br>
            <a:endParaRPr lang="en-US" dirty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867400"/>
            <a:ext cx="30480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err="1" smtClean="0"/>
              <a:t>Akutna</a:t>
            </a:r>
            <a:r>
              <a:rPr lang="en-US" b="1" dirty="0" smtClean="0"/>
              <a:t> </a:t>
            </a:r>
            <a:r>
              <a:rPr lang="en-US" b="1" dirty="0" err="1" smtClean="0"/>
              <a:t>faza</a:t>
            </a:r>
            <a:r>
              <a:rPr lang="en-US" b="1" dirty="0" smtClean="0"/>
              <a:t> le</a:t>
            </a:r>
            <a:r>
              <a:rPr lang="sr-Latn-RS" b="1" dirty="0" smtClean="0"/>
              <a:t>čenja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sr-Latn-CS" b="1" dirty="0" smtClean="0"/>
              <a:t>U </a:t>
            </a:r>
            <a:r>
              <a:rPr lang="sr-Latn-CS" b="1" dirty="0"/>
              <a:t>akutnoj fazi treba pružiti: </a:t>
            </a:r>
            <a:endParaRPr lang="en-US" dirty="0"/>
          </a:p>
          <a:p>
            <a:pPr lvl="0"/>
            <a:r>
              <a:rPr lang="sr-Latn-CS" dirty="0"/>
              <a:t>adekvatnu prvu pomoć</a:t>
            </a:r>
            <a:endParaRPr lang="en-US" dirty="0"/>
          </a:p>
          <a:p>
            <a:pPr lvl="0"/>
            <a:r>
              <a:rPr lang="sr-Latn-CS" dirty="0"/>
              <a:t>prestati sa fizičkim opterećenjem povređenog dela tela</a:t>
            </a:r>
            <a:endParaRPr lang="en-US" dirty="0"/>
          </a:p>
          <a:p>
            <a:pPr lvl="0"/>
            <a:r>
              <a:rPr lang="sr-Latn-CS" dirty="0"/>
              <a:t>započeti krio terapiju</a:t>
            </a:r>
            <a:endParaRPr lang="en-US" dirty="0"/>
          </a:p>
          <a:p>
            <a:pPr lvl="0"/>
            <a:r>
              <a:rPr lang="sr-Latn-CS" dirty="0"/>
              <a:t>staviti kompresivni zavoj (longetu ako za to ima potrebe) i nositi ga onoliko koliko odredi sportski lekar</a:t>
            </a:r>
            <a:endParaRPr lang="en-US" dirty="0"/>
          </a:p>
          <a:p>
            <a:pPr lvl="0"/>
            <a:r>
              <a:rPr lang="sr-Latn-CS" dirty="0"/>
              <a:t>držati povređeni deo tela adekvatno povredi  ispod  ili iznad nivoa srca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sr-Latn-CS" b="1" dirty="0" smtClean="0"/>
              <a:t>Faza remisije povrede: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lvl="0"/>
            <a:r>
              <a:rPr lang="sr-Latn-CS" dirty="0" smtClean="0"/>
              <a:t>uzimati </a:t>
            </a:r>
            <a:r>
              <a:rPr lang="sr-Latn-CS" dirty="0"/>
              <a:t>odgovarajuću farmako –terapiju</a:t>
            </a:r>
            <a:endParaRPr lang="en-US" dirty="0"/>
          </a:p>
          <a:p>
            <a:pPr lvl="0"/>
            <a:r>
              <a:rPr lang="sr-Latn-CS" dirty="0"/>
              <a:t>početi sa rehabilitacijom ( fizikalna terapija )</a:t>
            </a:r>
            <a:endParaRPr lang="en-US" dirty="0"/>
          </a:p>
          <a:p>
            <a:pPr lvl="0"/>
            <a:r>
              <a:rPr lang="sr-Latn-CS" dirty="0"/>
              <a:t>motoričko i izometrijsko vežbanje pod nadzorom sportskog lekara</a:t>
            </a:r>
            <a:endParaRPr lang="en-US" dirty="0"/>
          </a:p>
          <a:p>
            <a:pPr lvl="0"/>
            <a:r>
              <a:rPr lang="sr-Latn-CS" dirty="0"/>
              <a:t>ispitivanje statusa povređenog ekstremiteta tela i</a:t>
            </a:r>
            <a:endParaRPr lang="en-US" dirty="0"/>
          </a:p>
          <a:p>
            <a:pPr lvl="0"/>
            <a:r>
              <a:rPr lang="sr-Latn-CS" dirty="0"/>
              <a:t>kontrolisani početak trenažnog procesa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sr-Latn-RS" b="1" dirty="0" smtClean="0"/>
              <a:t>Lečenje sportskih povreda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343400"/>
          </a:xfrm>
          <a:ln>
            <a:solidFill>
              <a:srgbClr val="FFFF0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sr-Latn-CS" dirty="0"/>
              <a:t>U terapiji sportskih povreda bez obzira na težinu i mehanizam obaveza je primeniti bazične principe lečenja a oni se sastoje u:</a:t>
            </a:r>
            <a:endParaRPr lang="en-US" dirty="0"/>
          </a:p>
          <a:p>
            <a:r>
              <a:rPr lang="sr-Latn-CS" b="1" dirty="0"/>
              <a:t>Kompresija</a:t>
            </a:r>
            <a:r>
              <a:rPr lang="sr-Latn-CS" dirty="0"/>
              <a:t> – u cilju sprečavanja hematoma i edema koristimo kompresivni zavoj sa ravnomernim pritiskom.</a:t>
            </a:r>
            <a:endParaRPr lang="en-US" dirty="0"/>
          </a:p>
          <a:p>
            <a:r>
              <a:rPr lang="sr-Latn-CS" b="1" dirty="0"/>
              <a:t>Elevacija </a:t>
            </a:r>
            <a:r>
              <a:rPr lang="sr-Latn-CS" dirty="0"/>
              <a:t> – povredjeni deo tela se podiže iznad horizantalne ravni pri tome se mogu koristiti različiti jastuci ili podmetači</a:t>
            </a:r>
            <a:endParaRPr lang="en-US" dirty="0"/>
          </a:p>
          <a:p>
            <a:r>
              <a:rPr lang="sr-Latn-CS" b="1" dirty="0"/>
              <a:t>Mirovanje </a:t>
            </a:r>
            <a:r>
              <a:rPr lang="sr-Latn-CS" dirty="0"/>
              <a:t> – od pasivnog odmora pa do imobilizacije povređenog dela tela </a:t>
            </a:r>
            <a:r>
              <a:rPr lang="sr-Latn-CS" dirty="0" smtClean="0"/>
              <a:t>gipsanom</a:t>
            </a:r>
            <a:r>
              <a:rPr lang="en-US" dirty="0" smtClean="0"/>
              <a:t> </a:t>
            </a:r>
            <a:r>
              <a:rPr lang="sr-Latn-CS" dirty="0" smtClean="0"/>
              <a:t>ili </a:t>
            </a:r>
            <a:r>
              <a:rPr lang="sr-Latn-CS" dirty="0"/>
              <a:t>elastičnom poveskom. Ovde treba biti obazriv jer može doći do hipotrofije usled inaktiviteta i smanjenja obima muskulature. Obavezno raditi statičke kontrakcije mišićne grupe koje su </a:t>
            </a:r>
            <a:r>
              <a:rPr lang="sr-Latn-CS" dirty="0" smtClean="0"/>
              <a:t>imobilisane</a:t>
            </a:r>
            <a:endParaRPr lang="en-US" dirty="0" smtClean="0"/>
          </a:p>
          <a:p>
            <a:r>
              <a:rPr lang="en-US" b="1" dirty="0" smtClean="0"/>
              <a:t>Led-</a:t>
            </a:r>
            <a:r>
              <a:rPr lang="en-US" dirty="0" smtClean="0"/>
              <a:t>Led </a:t>
            </a:r>
            <a:r>
              <a:rPr lang="en-US" dirty="0" err="1" smtClean="0"/>
              <a:t>kontroliše</a:t>
            </a:r>
            <a:r>
              <a:rPr lang="en-US" dirty="0" smtClean="0"/>
              <a:t> </a:t>
            </a:r>
            <a:r>
              <a:rPr lang="en-US" dirty="0" err="1" smtClean="0"/>
              <a:t>bol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lokalno</a:t>
            </a:r>
            <a:r>
              <a:rPr lang="en-US" dirty="0" smtClean="0"/>
              <a:t> </a:t>
            </a:r>
            <a:r>
              <a:rPr lang="en-US" dirty="0" err="1" smtClean="0"/>
              <a:t>štiti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lika 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5019675"/>
            <a:ext cx="1838325" cy="1838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sr-Latn-RS" b="1" dirty="0" smtClean="0"/>
              <a:t>HVALA NA PAŽNJI</a:t>
            </a:r>
            <a:endParaRPr lang="en-US" b="1" dirty="0"/>
          </a:p>
        </p:txBody>
      </p:sp>
      <p:pic>
        <p:nvPicPr>
          <p:cNvPr id="4" name="Content Placeholder 3" descr="download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905000"/>
            <a:ext cx="4876800" cy="3541707"/>
          </a:xfrm>
          <a:ln w="28575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hr-HR" b="1" dirty="0" smtClean="0"/>
              <a:t>Principi rehabilita</a:t>
            </a:r>
            <a:r>
              <a:rPr lang="en-US" b="1" dirty="0" err="1" smtClean="0"/>
              <a:t>cije</a:t>
            </a:r>
            <a:r>
              <a:rPr lang="hr-HR" b="1" dirty="0" smtClean="0"/>
              <a:t>  u sportu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dirty="0"/>
              <a:t>Rehabilitacioni postupci u sportu počinju neposredno po povređivanju i nastavljaju se u kontinuitetu sve do početka takmičarskih aktivnosti povređenog sportiste</a:t>
            </a:r>
            <a:r>
              <a:rPr lang="sr-Latn-C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8100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 smtClean="0"/>
              <a:t> Medikamentozni deo, hiruške zahvate i stacionarni deo rehabilitacionog postupka vrši tim medicinski osposobljenih stručnjaka svaki u svojoj specijalnosti.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hr-HR" b="1" dirty="0" smtClean="0"/>
              <a:t>Principi rehabilita</a:t>
            </a:r>
            <a:r>
              <a:rPr lang="en-US" b="1" dirty="0" err="1" smtClean="0"/>
              <a:t>cije</a:t>
            </a:r>
            <a:r>
              <a:rPr lang="hr-HR" b="1" dirty="0" smtClean="0"/>
              <a:t>  u sportu</a:t>
            </a:r>
            <a:endParaRPr lang="en-US" dirty="0"/>
          </a:p>
        </p:txBody>
      </p:sp>
      <p:pic>
        <p:nvPicPr>
          <p:cNvPr id="5" name="Picture 4" descr="slik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114800"/>
            <a:ext cx="3352800" cy="1901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 smtClean="0"/>
              <a:t>Ambulantski tretman rehabilitacije sportista se može obavljati delom u medicinskoj ust</a:t>
            </a:r>
            <a:r>
              <a:rPr lang="en-US" dirty="0" smtClean="0"/>
              <a:t>a</a:t>
            </a:r>
            <a:r>
              <a:rPr lang="sr-Latn-CS" dirty="0" smtClean="0"/>
              <a:t>novi, a delom na sportskim terenima uz medicinsku kontrolu klubskog lekara i trenera.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hr-HR" b="1" dirty="0" smtClean="0"/>
              <a:t>Principi rehabilita</a:t>
            </a:r>
            <a:r>
              <a:rPr lang="en-US" b="1" dirty="0" err="1" smtClean="0"/>
              <a:t>cije</a:t>
            </a:r>
            <a:r>
              <a:rPr lang="hr-HR" b="1" dirty="0" smtClean="0"/>
              <a:t>  u sportu</a:t>
            </a:r>
            <a:endParaRPr lang="en-US" dirty="0"/>
          </a:p>
        </p:txBody>
      </p:sp>
      <p:pic>
        <p:nvPicPr>
          <p:cNvPr id="1027" name="Picture 3" descr="C:\Users\direktor\Desktop\slika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886200"/>
            <a:ext cx="3048000" cy="1959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hr-HR" b="1" dirty="0" smtClean="0"/>
              <a:t>Principi rehabilita</a:t>
            </a:r>
            <a:r>
              <a:rPr lang="en-US" b="1" dirty="0" err="1" smtClean="0"/>
              <a:t>cije</a:t>
            </a:r>
            <a:r>
              <a:rPr lang="hr-HR" b="1" dirty="0" smtClean="0"/>
              <a:t>  u sportu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sr-Latn-CS" dirty="0" smtClean="0"/>
              <a:t> Završna faza rehabilitacionog tretmana se odvija na sportskom terenu pod nadzorom trenera, kondicionog trenera i klubskog lekara. Ovo se obavlja kontrolom zdravstvenog statusa i funkcija organa i organskih sistema povremenim kontrolnim pregledima.</a:t>
            </a:r>
            <a:endParaRPr lang="en-US" dirty="0" smtClean="0"/>
          </a:p>
          <a:p>
            <a:r>
              <a:rPr lang="sr-Latn-CS" dirty="0" smtClean="0"/>
              <a:t>Možemo konstatovati da se radi o timskom radu kako bi sportista bio u potpunosti rehabilitovan i mogao da postigne optimalne rezultate na takmičenju u svojoj sportskoj grani.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486400"/>
            <a:ext cx="183115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hr-HR" b="1" dirty="0" smtClean="0"/>
              <a:t>Principi rehabilita</a:t>
            </a:r>
            <a:r>
              <a:rPr lang="en-US" b="1" dirty="0" err="1" smtClean="0"/>
              <a:t>cije</a:t>
            </a:r>
            <a:r>
              <a:rPr lang="hr-HR" b="1" dirty="0" smtClean="0"/>
              <a:t>  u sportu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sr-Latn-CS" dirty="0" smtClean="0"/>
              <a:t>Postoje </a:t>
            </a:r>
            <a:r>
              <a:rPr lang="sr-Latn-CS" dirty="0"/>
              <a:t>određeni principi koje moramo u rehabilitaciji sportista da poštujemo od momenta povređivanja do početka trenažnih i takmičarskih aktivnosti, a to </a:t>
            </a:r>
            <a:r>
              <a:rPr lang="sr-Latn-CS" dirty="0" smtClean="0"/>
              <a:t>su: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sr-Latn-CS" dirty="0" smtClean="0"/>
              <a:t>a</a:t>
            </a:r>
            <a:r>
              <a:rPr lang="sr-Latn-CS" dirty="0"/>
              <a:t>) Na mestu povrede (sportskom terenu, sportskoj sali, takmičarskoj stazi i dr.) moramo svesti na najmanju moguću meru: dodatno oštećenje povređenog segmenta tela, smanjiti bol i ne dozvoliti razvoj upalnog procesa</a:t>
            </a:r>
            <a:r>
              <a:rPr lang="sr-Latn-C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sr-Latn-CS" dirty="0" smtClean="0"/>
              <a:t>b) Stvoriti optimalne uslove za brže zarastanje povređenih segmenata tela i to: r</a:t>
            </a:r>
            <a:r>
              <a:rPr lang="en-US" dirty="0" smtClean="0"/>
              <a:t>a</a:t>
            </a:r>
            <a:r>
              <a:rPr lang="sr-Latn-CS" dirty="0" smtClean="0"/>
              <a:t>ne, polomljene kosti, delimično ili potpuno pokidanog mišića, delimi</a:t>
            </a:r>
            <a:r>
              <a:rPr lang="en-US" dirty="0" smtClean="0"/>
              <a:t>č</a:t>
            </a:r>
            <a:r>
              <a:rPr lang="sr-Latn-CS" dirty="0" smtClean="0"/>
              <a:t>no ili potpuno pokidane tetive ili ligamenta;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hr-HR" b="1" dirty="0" smtClean="0"/>
              <a:t>Principi rehabilita</a:t>
            </a:r>
            <a:r>
              <a:rPr lang="en-US" b="1" dirty="0" err="1" smtClean="0"/>
              <a:t>cije</a:t>
            </a:r>
            <a:r>
              <a:rPr lang="hr-HR" b="1" dirty="0" smtClean="0"/>
              <a:t>  u sportu</a:t>
            </a:r>
            <a:endParaRPr lang="en-US" dirty="0"/>
          </a:p>
        </p:txBody>
      </p:sp>
      <p:pic>
        <p:nvPicPr>
          <p:cNvPr id="5" name="Picture 4" descr="slika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4196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1811</Words>
  <Application>Microsoft Office PowerPoint</Application>
  <PresentationFormat>On-screen Show (4:3)</PresentationFormat>
  <Paragraphs>108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  </vt:lpstr>
      <vt:lpstr>Principi rehabilitacije  u sportu</vt:lpstr>
      <vt:lpstr>Principi rehabilitacije  u sportu</vt:lpstr>
      <vt:lpstr>Principi rehabilitacije  u sportu</vt:lpstr>
      <vt:lpstr>Principi rehabilitacije  u sportu</vt:lpstr>
      <vt:lpstr>Principi rehabilitacije  u sportu</vt:lpstr>
      <vt:lpstr>Principi rehabilitacije  u sportu</vt:lpstr>
      <vt:lpstr>Principi rehabilitacije  u sportu</vt:lpstr>
      <vt:lpstr>Principi rehabilitacije  u sportu</vt:lpstr>
      <vt:lpstr>Principi rehabilitacije  u sportu</vt:lpstr>
      <vt:lpstr>Principi rehabilitacije  u sportu</vt:lpstr>
      <vt:lpstr>Principi rehabilitacije  u sportu</vt:lpstr>
      <vt:lpstr>Metode fizikalne terapije</vt:lpstr>
      <vt:lpstr>Metode fizikalne terapije</vt:lpstr>
      <vt:lpstr>Metode fizikalne terapije</vt:lpstr>
      <vt:lpstr>Metode fizikalne terapije</vt:lpstr>
      <vt:lpstr>Metode fizikalne terapije</vt:lpstr>
      <vt:lpstr> Metode fizikalne terapije koje koriste hladnoću </vt:lpstr>
      <vt:lpstr>Metode fizikalne terapije koje koriste hladnoću</vt:lpstr>
      <vt:lpstr>Metode fizikalne terapije koje koriste hladnoću</vt:lpstr>
      <vt:lpstr>Metode fizikalne terapije koje koriste hladnoću</vt:lpstr>
      <vt:lpstr>Metode fizikalne terapije koje koriste toplotu</vt:lpstr>
      <vt:lpstr>Metode fizikalne terapije koje koriste toplotu</vt:lpstr>
      <vt:lpstr>Primena toplote za zagrevanje površinskih slojeva tela</vt:lpstr>
      <vt:lpstr>Primena toplote za zagrevanje površinskih slojeva tela</vt:lpstr>
      <vt:lpstr> Primena topote za zagrevanje dubljih slojeva tela </vt:lpstr>
      <vt:lpstr>Primena topote za zagrevanje dubljih slojeva tela</vt:lpstr>
      <vt:lpstr>Primena toplote za zagrevanje dubljih slojeva tela</vt:lpstr>
      <vt:lpstr> Metode fizikalne terapije koje koriste struju u lečenju  </vt:lpstr>
      <vt:lpstr> Metode fizikalne terapije koje koriste struju u lečenju  </vt:lpstr>
      <vt:lpstr>Metode fizikalne terapije koje koriste struju u lečenju</vt:lpstr>
      <vt:lpstr>Metode fizikalne terapije koje koriste struju u lečenju</vt:lpstr>
      <vt:lpstr> Metode fizikalne terpaije koje koriste trakciju u lečenju </vt:lpstr>
      <vt:lpstr>Akutna faza lečenja</vt:lpstr>
      <vt:lpstr>Faza remisije povrede: </vt:lpstr>
      <vt:lpstr>Lečenje sportskih povreda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Danijela Nesic</dc:creator>
  <cp:lastModifiedBy>Prof dr Milorad Jerkan</cp:lastModifiedBy>
  <cp:revision>44</cp:revision>
  <dcterms:created xsi:type="dcterms:W3CDTF">2018-03-07T21:11:16Z</dcterms:created>
  <dcterms:modified xsi:type="dcterms:W3CDTF">2018-05-09T07:42:04Z</dcterms:modified>
</cp:coreProperties>
</file>