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05464E-E356-440A-8123-0F2307258069}" type="doc">
      <dgm:prSet loTypeId="urn:microsoft.com/office/officeart/2005/8/layout/venn3" loCatId="relationship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sr-Latn-CS"/>
        </a:p>
      </dgm:t>
    </dgm:pt>
    <dgm:pt modelId="{A30B2E2F-5E57-47D4-92D9-266E3291DEB9}">
      <dgm:prSet phldrT="[Text]"/>
      <dgm:spPr/>
      <dgm:t>
        <a:bodyPr/>
        <a:lstStyle/>
        <a:p>
          <a:r>
            <a:rPr lang="sr-Latn-RS" smtClean="0"/>
            <a:t>ID</a:t>
          </a:r>
          <a:endParaRPr lang="sr-Latn-CS"/>
        </a:p>
      </dgm:t>
    </dgm:pt>
    <dgm:pt modelId="{7EE415ED-3105-4E96-94FE-394846DF6CF2}" type="parTrans" cxnId="{7B430C1B-A37D-4481-A1DB-7CD8CD733DAE}">
      <dgm:prSet/>
      <dgm:spPr/>
      <dgm:t>
        <a:bodyPr/>
        <a:lstStyle/>
        <a:p>
          <a:endParaRPr lang="sr-Latn-CS"/>
        </a:p>
      </dgm:t>
    </dgm:pt>
    <dgm:pt modelId="{D37A40DB-3085-4853-97F7-AD262BDFD727}" type="sibTrans" cxnId="{7B430C1B-A37D-4481-A1DB-7CD8CD733DAE}">
      <dgm:prSet/>
      <dgm:spPr/>
      <dgm:t>
        <a:bodyPr/>
        <a:lstStyle/>
        <a:p>
          <a:endParaRPr lang="sr-Latn-CS"/>
        </a:p>
      </dgm:t>
    </dgm:pt>
    <dgm:pt modelId="{B8C9C8B8-6680-443D-86AA-0B96C7B7674F}">
      <dgm:prSet phldrT="[Text]"/>
      <dgm:spPr/>
      <dgm:t>
        <a:bodyPr/>
        <a:lstStyle/>
        <a:p>
          <a:r>
            <a:rPr lang="sr-Latn-RS" smtClean="0"/>
            <a:t>EGO</a:t>
          </a:r>
          <a:endParaRPr lang="sr-Latn-CS"/>
        </a:p>
      </dgm:t>
    </dgm:pt>
    <dgm:pt modelId="{0EEDD7C4-E1B0-4B1E-8467-DC23CC620279}" type="parTrans" cxnId="{9D843CB6-7AD0-4BAA-BF13-E628FB961C3C}">
      <dgm:prSet/>
      <dgm:spPr/>
      <dgm:t>
        <a:bodyPr/>
        <a:lstStyle/>
        <a:p>
          <a:endParaRPr lang="sr-Latn-CS"/>
        </a:p>
      </dgm:t>
    </dgm:pt>
    <dgm:pt modelId="{2951DE4C-8A26-4017-9C76-66CD676DEEBC}" type="sibTrans" cxnId="{9D843CB6-7AD0-4BAA-BF13-E628FB961C3C}">
      <dgm:prSet/>
      <dgm:spPr/>
      <dgm:t>
        <a:bodyPr/>
        <a:lstStyle/>
        <a:p>
          <a:endParaRPr lang="sr-Latn-CS"/>
        </a:p>
      </dgm:t>
    </dgm:pt>
    <dgm:pt modelId="{17CE1A86-1A82-4516-99AA-AFD80BC6AF12}">
      <dgm:prSet phldrT="[Text]"/>
      <dgm:spPr/>
      <dgm:t>
        <a:bodyPr/>
        <a:lstStyle/>
        <a:p>
          <a:r>
            <a:rPr lang="sr-Latn-RS" smtClean="0"/>
            <a:t>SUPER EGO</a:t>
          </a:r>
          <a:endParaRPr lang="sr-Latn-CS"/>
        </a:p>
      </dgm:t>
    </dgm:pt>
    <dgm:pt modelId="{E59C4C41-5D35-469D-A474-3732ED1EB8CE}" type="parTrans" cxnId="{0AC505D3-B5C2-4C01-9DAE-C5E05CA7CB13}">
      <dgm:prSet/>
      <dgm:spPr/>
      <dgm:t>
        <a:bodyPr/>
        <a:lstStyle/>
        <a:p>
          <a:endParaRPr lang="sr-Latn-CS"/>
        </a:p>
      </dgm:t>
    </dgm:pt>
    <dgm:pt modelId="{D6F14BCD-72EF-4C48-BBF5-5A9C7D449487}" type="sibTrans" cxnId="{0AC505D3-B5C2-4C01-9DAE-C5E05CA7CB13}">
      <dgm:prSet/>
      <dgm:spPr/>
      <dgm:t>
        <a:bodyPr/>
        <a:lstStyle/>
        <a:p>
          <a:endParaRPr lang="sr-Latn-CS"/>
        </a:p>
      </dgm:t>
    </dgm:pt>
    <dgm:pt modelId="{0230D913-D787-4FED-96CA-EE040DCD6DEA}" type="pres">
      <dgm:prSet presAssocID="{9205464E-E356-440A-8123-0F230725806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E6714504-7D1E-4FEC-96A7-41C4350B379B}" type="pres">
      <dgm:prSet presAssocID="{A30B2E2F-5E57-47D4-92D9-266E3291DEB9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CAE3937-4235-4131-80EB-AA029D7C3989}" type="pres">
      <dgm:prSet presAssocID="{D37A40DB-3085-4853-97F7-AD262BDFD727}" presName="space" presStyleCnt="0"/>
      <dgm:spPr/>
    </dgm:pt>
    <dgm:pt modelId="{6EBFDD55-5C44-4B21-B2EE-18728354EAA3}" type="pres">
      <dgm:prSet presAssocID="{B8C9C8B8-6680-443D-86AA-0B96C7B7674F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07D8546-BAB1-4FA2-B92C-B32282AA367E}" type="pres">
      <dgm:prSet presAssocID="{2951DE4C-8A26-4017-9C76-66CD676DEEBC}" presName="space" presStyleCnt="0"/>
      <dgm:spPr/>
    </dgm:pt>
    <dgm:pt modelId="{3BF58D7A-8BFD-4F77-8A58-32DC013D614C}" type="pres">
      <dgm:prSet presAssocID="{17CE1A86-1A82-4516-99AA-AFD80BC6AF12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7B430C1B-A37D-4481-A1DB-7CD8CD733DAE}" srcId="{9205464E-E356-440A-8123-0F2307258069}" destId="{A30B2E2F-5E57-47D4-92D9-266E3291DEB9}" srcOrd="0" destOrd="0" parTransId="{7EE415ED-3105-4E96-94FE-394846DF6CF2}" sibTransId="{D37A40DB-3085-4853-97F7-AD262BDFD727}"/>
    <dgm:cxn modelId="{8428ECE5-2FEC-4B63-BF96-C88A3B96E054}" type="presOf" srcId="{B8C9C8B8-6680-443D-86AA-0B96C7B7674F}" destId="{6EBFDD55-5C44-4B21-B2EE-18728354EAA3}" srcOrd="0" destOrd="0" presId="urn:microsoft.com/office/officeart/2005/8/layout/venn3"/>
    <dgm:cxn modelId="{9E27B689-D9C0-4A04-AB72-EDE80A138C5B}" type="presOf" srcId="{17CE1A86-1A82-4516-99AA-AFD80BC6AF12}" destId="{3BF58D7A-8BFD-4F77-8A58-32DC013D614C}" srcOrd="0" destOrd="0" presId="urn:microsoft.com/office/officeart/2005/8/layout/venn3"/>
    <dgm:cxn modelId="{6C7E412C-C8F3-4B5B-9C1F-9B3BC15E81B8}" type="presOf" srcId="{9205464E-E356-440A-8123-0F2307258069}" destId="{0230D913-D787-4FED-96CA-EE040DCD6DEA}" srcOrd="0" destOrd="0" presId="urn:microsoft.com/office/officeart/2005/8/layout/venn3"/>
    <dgm:cxn modelId="{0AC505D3-B5C2-4C01-9DAE-C5E05CA7CB13}" srcId="{9205464E-E356-440A-8123-0F2307258069}" destId="{17CE1A86-1A82-4516-99AA-AFD80BC6AF12}" srcOrd="2" destOrd="0" parTransId="{E59C4C41-5D35-469D-A474-3732ED1EB8CE}" sibTransId="{D6F14BCD-72EF-4C48-BBF5-5A9C7D449487}"/>
    <dgm:cxn modelId="{9D843CB6-7AD0-4BAA-BF13-E628FB961C3C}" srcId="{9205464E-E356-440A-8123-0F2307258069}" destId="{B8C9C8B8-6680-443D-86AA-0B96C7B7674F}" srcOrd="1" destOrd="0" parTransId="{0EEDD7C4-E1B0-4B1E-8467-DC23CC620279}" sibTransId="{2951DE4C-8A26-4017-9C76-66CD676DEEBC}"/>
    <dgm:cxn modelId="{A6B10D74-BCB2-460B-B8DC-F2ECD636614B}" type="presOf" srcId="{A30B2E2F-5E57-47D4-92D9-266E3291DEB9}" destId="{E6714504-7D1E-4FEC-96A7-41C4350B379B}" srcOrd="0" destOrd="0" presId="urn:microsoft.com/office/officeart/2005/8/layout/venn3"/>
    <dgm:cxn modelId="{825F8FD2-91FD-412A-A3F1-C9074E25DCCD}" type="presParOf" srcId="{0230D913-D787-4FED-96CA-EE040DCD6DEA}" destId="{E6714504-7D1E-4FEC-96A7-41C4350B379B}" srcOrd="0" destOrd="0" presId="urn:microsoft.com/office/officeart/2005/8/layout/venn3"/>
    <dgm:cxn modelId="{80EF5BB0-F055-419B-8A4E-A020A0086536}" type="presParOf" srcId="{0230D913-D787-4FED-96CA-EE040DCD6DEA}" destId="{3CAE3937-4235-4131-80EB-AA029D7C3989}" srcOrd="1" destOrd="0" presId="urn:microsoft.com/office/officeart/2005/8/layout/venn3"/>
    <dgm:cxn modelId="{6921FF51-2969-4C3C-914D-903D72F28632}" type="presParOf" srcId="{0230D913-D787-4FED-96CA-EE040DCD6DEA}" destId="{6EBFDD55-5C44-4B21-B2EE-18728354EAA3}" srcOrd="2" destOrd="0" presId="urn:microsoft.com/office/officeart/2005/8/layout/venn3"/>
    <dgm:cxn modelId="{9515B729-17E5-432A-8503-4E69573A1773}" type="presParOf" srcId="{0230D913-D787-4FED-96CA-EE040DCD6DEA}" destId="{B07D8546-BAB1-4FA2-B92C-B32282AA367E}" srcOrd="3" destOrd="0" presId="urn:microsoft.com/office/officeart/2005/8/layout/venn3"/>
    <dgm:cxn modelId="{842089E0-1FAC-4036-8D5A-C85AE6D30D59}" type="presParOf" srcId="{0230D913-D787-4FED-96CA-EE040DCD6DEA}" destId="{3BF58D7A-8BFD-4F77-8A58-32DC013D614C}" srcOrd="4" destOrd="0" presId="urn:microsoft.com/office/officeart/2005/8/layout/venn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86386F-C995-4252-85B1-69BBD7C48669}" type="doc">
      <dgm:prSet loTypeId="urn:microsoft.com/office/officeart/2005/8/layout/venn3" loCatId="relationship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sr-Latn-CS"/>
        </a:p>
      </dgm:t>
    </dgm:pt>
    <dgm:pt modelId="{A52EFADE-7334-4591-A894-C3E67FB9845E}">
      <dgm:prSet phldrT="[Text]"/>
      <dgm:spPr/>
      <dgm:t>
        <a:bodyPr/>
        <a:lstStyle/>
        <a:p>
          <a:r>
            <a:rPr lang="en-US" smtClean="0"/>
            <a:t>A</a:t>
          </a:r>
          <a:r>
            <a:rPr lang="sr-Latn-RS" smtClean="0"/>
            <a:t>ktivno sarađujući</a:t>
          </a:r>
          <a:endParaRPr lang="sr-Latn-CS"/>
        </a:p>
      </dgm:t>
    </dgm:pt>
    <dgm:pt modelId="{6D523A9B-7F99-4EC4-B969-9C55A2B76D8E}" type="parTrans" cxnId="{1B8B4BC1-D24B-4FA0-8DB5-A04445BBE746}">
      <dgm:prSet/>
      <dgm:spPr/>
      <dgm:t>
        <a:bodyPr/>
        <a:lstStyle/>
        <a:p>
          <a:endParaRPr lang="sr-Latn-CS"/>
        </a:p>
      </dgm:t>
    </dgm:pt>
    <dgm:pt modelId="{55D9695F-6DCB-46F2-A5A1-F18FD355CA71}" type="sibTrans" cxnId="{1B8B4BC1-D24B-4FA0-8DB5-A04445BBE746}">
      <dgm:prSet/>
      <dgm:spPr/>
      <dgm:t>
        <a:bodyPr/>
        <a:lstStyle/>
        <a:p>
          <a:endParaRPr lang="sr-Latn-CS"/>
        </a:p>
      </dgm:t>
    </dgm:pt>
    <dgm:pt modelId="{9BAF924F-4E05-4C70-9B9C-1D1371DF5C0B}">
      <dgm:prSet phldrT="[Text]"/>
      <dgm:spPr/>
      <dgm:t>
        <a:bodyPr/>
        <a:lstStyle/>
        <a:p>
          <a:r>
            <a:rPr lang="en-US" smtClean="0"/>
            <a:t>K</a:t>
          </a:r>
          <a:r>
            <a:rPr lang="sr-Latn-RS" smtClean="0"/>
            <a:t>apitulirajući </a:t>
          </a:r>
          <a:endParaRPr lang="sr-Latn-CS"/>
        </a:p>
      </dgm:t>
    </dgm:pt>
    <dgm:pt modelId="{0DFE603B-A806-45B8-ABB7-C79CBCEE41FE}" type="parTrans" cxnId="{53E78BD0-1696-40A0-8BD6-C956A117C37D}">
      <dgm:prSet/>
      <dgm:spPr/>
      <dgm:t>
        <a:bodyPr/>
        <a:lstStyle/>
        <a:p>
          <a:endParaRPr lang="sr-Latn-CS"/>
        </a:p>
      </dgm:t>
    </dgm:pt>
    <dgm:pt modelId="{395E5EA7-DEC3-4C40-8A47-32BFA2F123B3}" type="sibTrans" cxnId="{53E78BD0-1696-40A0-8BD6-C956A117C37D}">
      <dgm:prSet/>
      <dgm:spPr/>
      <dgm:t>
        <a:bodyPr/>
        <a:lstStyle/>
        <a:p>
          <a:endParaRPr lang="sr-Latn-CS"/>
        </a:p>
      </dgm:t>
    </dgm:pt>
    <dgm:pt modelId="{724A8436-9617-4D21-AAB1-9BE24DF72231}">
      <dgm:prSet phldrT="[Text]"/>
      <dgm:spPr/>
      <dgm:t>
        <a:bodyPr/>
        <a:lstStyle/>
        <a:p>
          <a:r>
            <a:rPr lang="en-US" smtClean="0"/>
            <a:t>F</a:t>
          </a:r>
          <a:r>
            <a:rPr lang="sr-Latn-RS" smtClean="0"/>
            <a:t>ajterski </a:t>
          </a:r>
          <a:endParaRPr lang="sr-Latn-CS"/>
        </a:p>
      </dgm:t>
    </dgm:pt>
    <dgm:pt modelId="{56BAC0B1-765C-4746-AA13-4DE9CF566C70}" type="parTrans" cxnId="{0C551FCF-D51B-4887-992E-722E27A1F3E1}">
      <dgm:prSet/>
      <dgm:spPr/>
      <dgm:t>
        <a:bodyPr/>
        <a:lstStyle/>
        <a:p>
          <a:endParaRPr lang="sr-Latn-CS"/>
        </a:p>
      </dgm:t>
    </dgm:pt>
    <dgm:pt modelId="{C1A2D015-50A5-4380-B516-A93086E2FFF7}" type="sibTrans" cxnId="{0C551FCF-D51B-4887-992E-722E27A1F3E1}">
      <dgm:prSet/>
      <dgm:spPr/>
      <dgm:t>
        <a:bodyPr/>
        <a:lstStyle/>
        <a:p>
          <a:endParaRPr lang="sr-Latn-CS"/>
        </a:p>
      </dgm:t>
    </dgm:pt>
    <dgm:pt modelId="{6AD6F18B-483F-4A69-9E8E-CC8A15C576A9}">
      <dgm:prSet phldrT="[Text]"/>
      <dgm:spPr/>
      <dgm:t>
        <a:bodyPr/>
        <a:lstStyle/>
        <a:p>
          <a:r>
            <a:rPr lang="en-US" smtClean="0"/>
            <a:t>I</a:t>
          </a:r>
          <a:r>
            <a:rPr lang="sr-Latn-RS" smtClean="0"/>
            <a:t>zbegavajući </a:t>
          </a:r>
          <a:endParaRPr lang="sr-Latn-CS"/>
        </a:p>
      </dgm:t>
    </dgm:pt>
    <dgm:pt modelId="{910B88FF-07E3-43B0-A4D3-AE72B0C025D3}" type="parTrans" cxnId="{6093EF74-BC11-4AB3-AA10-B4B11BB1C77D}">
      <dgm:prSet/>
      <dgm:spPr/>
      <dgm:t>
        <a:bodyPr/>
        <a:lstStyle/>
        <a:p>
          <a:endParaRPr lang="sr-Latn-CS"/>
        </a:p>
      </dgm:t>
    </dgm:pt>
    <dgm:pt modelId="{8DFBBA5E-CD04-4401-B1A8-BE694AF5AFD9}" type="sibTrans" cxnId="{6093EF74-BC11-4AB3-AA10-B4B11BB1C77D}">
      <dgm:prSet/>
      <dgm:spPr/>
      <dgm:t>
        <a:bodyPr/>
        <a:lstStyle/>
        <a:p>
          <a:endParaRPr lang="sr-Latn-CS"/>
        </a:p>
      </dgm:t>
    </dgm:pt>
    <dgm:pt modelId="{7F80E8C9-BFB1-410D-95F0-390A545FE220}" type="pres">
      <dgm:prSet presAssocID="{6986386F-C995-4252-85B1-69BBD7C4866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665DC825-8E22-411E-9A71-79396AA355A4}" type="pres">
      <dgm:prSet presAssocID="{A52EFADE-7334-4591-A894-C3E67FB9845E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E44204D-AE85-43EB-A039-AD44E5E01E7E}" type="pres">
      <dgm:prSet presAssocID="{55D9695F-6DCB-46F2-A5A1-F18FD355CA71}" presName="space" presStyleCnt="0"/>
      <dgm:spPr/>
    </dgm:pt>
    <dgm:pt modelId="{74A82C5C-69AB-44CD-882D-C4F9DC923DCD}" type="pres">
      <dgm:prSet presAssocID="{9BAF924F-4E05-4C70-9B9C-1D1371DF5C0B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DDF2675-9E16-4567-849E-39BF74F97222}" type="pres">
      <dgm:prSet presAssocID="{395E5EA7-DEC3-4C40-8A47-32BFA2F123B3}" presName="space" presStyleCnt="0"/>
      <dgm:spPr/>
    </dgm:pt>
    <dgm:pt modelId="{01D1AA13-991C-46AF-BDF4-F8647D3CB063}" type="pres">
      <dgm:prSet presAssocID="{724A8436-9617-4D21-AAB1-9BE24DF72231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E4CEA40-B5CE-44A1-85FF-29AA40551AF2}" type="pres">
      <dgm:prSet presAssocID="{C1A2D015-50A5-4380-B516-A93086E2FFF7}" presName="space" presStyleCnt="0"/>
      <dgm:spPr/>
    </dgm:pt>
    <dgm:pt modelId="{44FFD120-3ADF-43C8-8992-C5ACEC55E898}" type="pres">
      <dgm:prSet presAssocID="{6AD6F18B-483F-4A69-9E8E-CC8A15C576A9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53E78BD0-1696-40A0-8BD6-C956A117C37D}" srcId="{6986386F-C995-4252-85B1-69BBD7C48669}" destId="{9BAF924F-4E05-4C70-9B9C-1D1371DF5C0B}" srcOrd="1" destOrd="0" parTransId="{0DFE603B-A806-45B8-ABB7-C79CBCEE41FE}" sibTransId="{395E5EA7-DEC3-4C40-8A47-32BFA2F123B3}"/>
    <dgm:cxn modelId="{67FB057D-7D21-4086-A739-08BA0828CFA1}" type="presOf" srcId="{6986386F-C995-4252-85B1-69BBD7C48669}" destId="{7F80E8C9-BFB1-410D-95F0-390A545FE220}" srcOrd="0" destOrd="0" presId="urn:microsoft.com/office/officeart/2005/8/layout/venn3"/>
    <dgm:cxn modelId="{FCCB313B-CAE0-4AED-9CF7-B16860AADCF6}" type="presOf" srcId="{A52EFADE-7334-4591-A894-C3E67FB9845E}" destId="{665DC825-8E22-411E-9A71-79396AA355A4}" srcOrd="0" destOrd="0" presId="urn:microsoft.com/office/officeart/2005/8/layout/venn3"/>
    <dgm:cxn modelId="{1B8B4BC1-D24B-4FA0-8DB5-A04445BBE746}" srcId="{6986386F-C995-4252-85B1-69BBD7C48669}" destId="{A52EFADE-7334-4591-A894-C3E67FB9845E}" srcOrd="0" destOrd="0" parTransId="{6D523A9B-7F99-4EC4-B969-9C55A2B76D8E}" sibTransId="{55D9695F-6DCB-46F2-A5A1-F18FD355CA71}"/>
    <dgm:cxn modelId="{90221280-415D-46F5-936F-B6F02ECDEA24}" type="presOf" srcId="{724A8436-9617-4D21-AAB1-9BE24DF72231}" destId="{01D1AA13-991C-46AF-BDF4-F8647D3CB063}" srcOrd="0" destOrd="0" presId="urn:microsoft.com/office/officeart/2005/8/layout/venn3"/>
    <dgm:cxn modelId="{0C551FCF-D51B-4887-992E-722E27A1F3E1}" srcId="{6986386F-C995-4252-85B1-69BBD7C48669}" destId="{724A8436-9617-4D21-AAB1-9BE24DF72231}" srcOrd="2" destOrd="0" parTransId="{56BAC0B1-765C-4746-AA13-4DE9CF566C70}" sibTransId="{C1A2D015-50A5-4380-B516-A93086E2FFF7}"/>
    <dgm:cxn modelId="{6093EF74-BC11-4AB3-AA10-B4B11BB1C77D}" srcId="{6986386F-C995-4252-85B1-69BBD7C48669}" destId="{6AD6F18B-483F-4A69-9E8E-CC8A15C576A9}" srcOrd="3" destOrd="0" parTransId="{910B88FF-07E3-43B0-A4D3-AE72B0C025D3}" sibTransId="{8DFBBA5E-CD04-4401-B1A8-BE694AF5AFD9}"/>
    <dgm:cxn modelId="{215564AD-58FA-4D43-9114-A9875BE7E0A6}" type="presOf" srcId="{9BAF924F-4E05-4C70-9B9C-1D1371DF5C0B}" destId="{74A82C5C-69AB-44CD-882D-C4F9DC923DCD}" srcOrd="0" destOrd="0" presId="urn:microsoft.com/office/officeart/2005/8/layout/venn3"/>
    <dgm:cxn modelId="{0BF0B873-8AC9-4C76-93CC-5F79BCE391C5}" type="presOf" srcId="{6AD6F18B-483F-4A69-9E8E-CC8A15C576A9}" destId="{44FFD120-3ADF-43C8-8992-C5ACEC55E898}" srcOrd="0" destOrd="0" presId="urn:microsoft.com/office/officeart/2005/8/layout/venn3"/>
    <dgm:cxn modelId="{02A9252D-6F01-4584-BD2F-D9AF493096C8}" type="presParOf" srcId="{7F80E8C9-BFB1-410D-95F0-390A545FE220}" destId="{665DC825-8E22-411E-9A71-79396AA355A4}" srcOrd="0" destOrd="0" presId="urn:microsoft.com/office/officeart/2005/8/layout/venn3"/>
    <dgm:cxn modelId="{32A902E0-139E-4C1C-B299-7DFA23500D5A}" type="presParOf" srcId="{7F80E8C9-BFB1-410D-95F0-390A545FE220}" destId="{5E44204D-AE85-43EB-A039-AD44E5E01E7E}" srcOrd="1" destOrd="0" presId="urn:microsoft.com/office/officeart/2005/8/layout/venn3"/>
    <dgm:cxn modelId="{CF313EEE-7A66-4227-A00B-E4960501C877}" type="presParOf" srcId="{7F80E8C9-BFB1-410D-95F0-390A545FE220}" destId="{74A82C5C-69AB-44CD-882D-C4F9DC923DCD}" srcOrd="2" destOrd="0" presId="urn:microsoft.com/office/officeart/2005/8/layout/venn3"/>
    <dgm:cxn modelId="{ED319A5C-2BD4-414E-A117-5CF249E6BCCA}" type="presParOf" srcId="{7F80E8C9-BFB1-410D-95F0-390A545FE220}" destId="{3DDF2675-9E16-4567-849E-39BF74F97222}" srcOrd="3" destOrd="0" presId="urn:microsoft.com/office/officeart/2005/8/layout/venn3"/>
    <dgm:cxn modelId="{D185DA18-915A-4E56-9DD3-D90C61643B94}" type="presParOf" srcId="{7F80E8C9-BFB1-410D-95F0-390A545FE220}" destId="{01D1AA13-991C-46AF-BDF4-F8647D3CB063}" srcOrd="4" destOrd="0" presId="urn:microsoft.com/office/officeart/2005/8/layout/venn3"/>
    <dgm:cxn modelId="{B5AA4C33-A683-4F7A-BE41-EE6750A5318C}" type="presParOf" srcId="{7F80E8C9-BFB1-410D-95F0-390A545FE220}" destId="{6E4CEA40-B5CE-44A1-85FF-29AA40551AF2}" srcOrd="5" destOrd="0" presId="urn:microsoft.com/office/officeart/2005/8/layout/venn3"/>
    <dgm:cxn modelId="{453E8CFA-3886-430A-BDCF-9AE4E1DEB76E}" type="presParOf" srcId="{7F80E8C9-BFB1-410D-95F0-390A545FE220}" destId="{44FFD120-3ADF-43C8-8992-C5ACEC55E898}" srcOrd="6" destOrd="0" presId="urn:microsoft.com/office/officeart/2005/8/layout/venn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EEB674-988F-4268-A18D-11DC3A0DEDB3}" type="doc">
      <dgm:prSet loTypeId="urn:microsoft.com/office/officeart/2005/8/layout/venn3" loCatId="relationship" qsTypeId="urn:microsoft.com/office/officeart/2005/8/quickstyle/3d2" qsCatId="3D" csTypeId="urn:microsoft.com/office/officeart/2005/8/colors/accent4_3" csCatId="accent4" phldr="1"/>
      <dgm:spPr/>
      <dgm:t>
        <a:bodyPr/>
        <a:lstStyle/>
        <a:p>
          <a:endParaRPr lang="sr-Latn-CS"/>
        </a:p>
      </dgm:t>
    </dgm:pt>
    <dgm:pt modelId="{CDC89F1F-AEA6-4FE6-99EB-D24FD0E7572E}">
      <dgm:prSet phldrT="[Text]"/>
      <dgm:spPr/>
      <dgm:t>
        <a:bodyPr/>
        <a:lstStyle/>
        <a:p>
          <a:r>
            <a:rPr lang="sr-Latn-RS" smtClean="0"/>
            <a:t>anksioznost</a:t>
          </a:r>
          <a:endParaRPr lang="sr-Latn-CS"/>
        </a:p>
      </dgm:t>
    </dgm:pt>
    <dgm:pt modelId="{32D0BE92-7E8C-430F-9519-33A020C39240}" type="parTrans" cxnId="{1E2D901F-4F2A-4BFD-ABC6-47E493B8B942}">
      <dgm:prSet/>
      <dgm:spPr/>
      <dgm:t>
        <a:bodyPr/>
        <a:lstStyle/>
        <a:p>
          <a:endParaRPr lang="sr-Latn-CS"/>
        </a:p>
      </dgm:t>
    </dgm:pt>
    <dgm:pt modelId="{65544D19-DA4B-4F20-B7AD-DAF660CA2FB3}" type="sibTrans" cxnId="{1E2D901F-4F2A-4BFD-ABC6-47E493B8B942}">
      <dgm:prSet/>
      <dgm:spPr/>
      <dgm:t>
        <a:bodyPr/>
        <a:lstStyle/>
        <a:p>
          <a:endParaRPr lang="sr-Latn-CS"/>
        </a:p>
      </dgm:t>
    </dgm:pt>
    <dgm:pt modelId="{685B667C-6BFF-4DDE-8DD1-465686D91D87}">
      <dgm:prSet phldrT="[Text]"/>
      <dgm:spPr/>
      <dgm:t>
        <a:bodyPr/>
        <a:lstStyle/>
        <a:p>
          <a:r>
            <a:rPr lang="sr-Latn-RS" smtClean="0"/>
            <a:t>agresivnost</a:t>
          </a:r>
          <a:endParaRPr lang="sr-Latn-CS"/>
        </a:p>
      </dgm:t>
    </dgm:pt>
    <dgm:pt modelId="{90B6BC40-0F8B-4153-BB1E-AA4F3B5810E3}" type="parTrans" cxnId="{E536AFDB-BE61-43CC-A62D-7049598AD2DC}">
      <dgm:prSet/>
      <dgm:spPr/>
      <dgm:t>
        <a:bodyPr/>
        <a:lstStyle/>
        <a:p>
          <a:endParaRPr lang="sr-Latn-CS"/>
        </a:p>
      </dgm:t>
    </dgm:pt>
    <dgm:pt modelId="{C723C9CE-8FAC-4293-B8FE-D91D25BE9EBB}" type="sibTrans" cxnId="{E536AFDB-BE61-43CC-A62D-7049598AD2DC}">
      <dgm:prSet/>
      <dgm:spPr/>
      <dgm:t>
        <a:bodyPr/>
        <a:lstStyle/>
        <a:p>
          <a:endParaRPr lang="sr-Latn-CS"/>
        </a:p>
      </dgm:t>
    </dgm:pt>
    <dgm:pt modelId="{D210A5AB-6CFE-4A89-92AB-FC38DB50F84E}">
      <dgm:prSet phldrT="[Text]"/>
      <dgm:spPr/>
      <dgm:t>
        <a:bodyPr/>
        <a:lstStyle/>
        <a:p>
          <a:r>
            <a:rPr lang="sr-Latn-RS" smtClean="0"/>
            <a:t>regresiju</a:t>
          </a:r>
          <a:endParaRPr lang="sr-Latn-CS"/>
        </a:p>
      </dgm:t>
    </dgm:pt>
    <dgm:pt modelId="{CE35D1B1-545F-4E5F-9628-9F14AD2EC152}" type="parTrans" cxnId="{76B0AF90-980B-4D26-A4CC-3AC8BD0CAA7D}">
      <dgm:prSet/>
      <dgm:spPr/>
      <dgm:t>
        <a:bodyPr/>
        <a:lstStyle/>
        <a:p>
          <a:endParaRPr lang="sr-Latn-CS"/>
        </a:p>
      </dgm:t>
    </dgm:pt>
    <dgm:pt modelId="{9CEF36C1-7E8D-4F0B-9321-AE90E4884E2E}" type="sibTrans" cxnId="{76B0AF90-980B-4D26-A4CC-3AC8BD0CAA7D}">
      <dgm:prSet/>
      <dgm:spPr/>
      <dgm:t>
        <a:bodyPr/>
        <a:lstStyle/>
        <a:p>
          <a:endParaRPr lang="sr-Latn-CS"/>
        </a:p>
      </dgm:t>
    </dgm:pt>
    <dgm:pt modelId="{3C5C0F47-C46E-498A-AE77-160A3E019F6C}">
      <dgm:prSet phldrT="[Text]"/>
      <dgm:spPr/>
      <dgm:t>
        <a:bodyPr/>
        <a:lstStyle/>
        <a:p>
          <a:r>
            <a:rPr lang="sr-Latn-RS" smtClean="0"/>
            <a:t>depresivnost</a:t>
          </a:r>
          <a:endParaRPr lang="sr-Latn-CS"/>
        </a:p>
      </dgm:t>
    </dgm:pt>
    <dgm:pt modelId="{C01F87C4-1128-48CA-AC06-77772D7EDDCF}" type="parTrans" cxnId="{C3A600E9-43D4-408A-AAC9-9FD1E52D52EE}">
      <dgm:prSet/>
      <dgm:spPr/>
      <dgm:t>
        <a:bodyPr/>
        <a:lstStyle/>
        <a:p>
          <a:endParaRPr lang="sr-Latn-CS"/>
        </a:p>
      </dgm:t>
    </dgm:pt>
    <dgm:pt modelId="{BCB1FCF4-C0D3-4EBE-B397-B6545AA12231}" type="sibTrans" cxnId="{C3A600E9-43D4-408A-AAC9-9FD1E52D52EE}">
      <dgm:prSet/>
      <dgm:spPr/>
      <dgm:t>
        <a:bodyPr/>
        <a:lstStyle/>
        <a:p>
          <a:endParaRPr lang="sr-Latn-CS"/>
        </a:p>
      </dgm:t>
    </dgm:pt>
    <dgm:pt modelId="{F87FDFEC-EFE0-4369-8744-FDD8C6AAC508}" type="pres">
      <dgm:prSet presAssocID="{94EEB674-988F-4268-A18D-11DC3A0DEDB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DC7C6D3F-7DAE-4963-A344-19D3E2E7A414}" type="pres">
      <dgm:prSet presAssocID="{CDC89F1F-AEA6-4FE6-99EB-D24FD0E7572E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B77205F-0231-423C-BAAE-AA51CE4C94BE}" type="pres">
      <dgm:prSet presAssocID="{65544D19-DA4B-4F20-B7AD-DAF660CA2FB3}" presName="space" presStyleCnt="0"/>
      <dgm:spPr/>
    </dgm:pt>
    <dgm:pt modelId="{AA3C3455-5A2E-49F8-A784-5F158B855226}" type="pres">
      <dgm:prSet presAssocID="{685B667C-6BFF-4DDE-8DD1-465686D91D87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7F41A43-51D7-451F-BA01-DDB8AE23A750}" type="pres">
      <dgm:prSet presAssocID="{C723C9CE-8FAC-4293-B8FE-D91D25BE9EBB}" presName="space" presStyleCnt="0"/>
      <dgm:spPr/>
    </dgm:pt>
    <dgm:pt modelId="{C3B57CC6-7E09-44D2-B705-017E794BA2CB}" type="pres">
      <dgm:prSet presAssocID="{D210A5AB-6CFE-4A89-92AB-FC38DB50F84E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FAD5F56-9E1D-45ED-ABDF-8A5D5938856F}" type="pres">
      <dgm:prSet presAssocID="{9CEF36C1-7E8D-4F0B-9321-AE90E4884E2E}" presName="space" presStyleCnt="0"/>
      <dgm:spPr/>
    </dgm:pt>
    <dgm:pt modelId="{45FF7F66-3BA3-4D26-8211-6A4374CF7A41}" type="pres">
      <dgm:prSet presAssocID="{3C5C0F47-C46E-498A-AE77-160A3E019F6C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C3A600E9-43D4-408A-AAC9-9FD1E52D52EE}" srcId="{94EEB674-988F-4268-A18D-11DC3A0DEDB3}" destId="{3C5C0F47-C46E-498A-AE77-160A3E019F6C}" srcOrd="3" destOrd="0" parTransId="{C01F87C4-1128-48CA-AC06-77772D7EDDCF}" sibTransId="{BCB1FCF4-C0D3-4EBE-B397-B6545AA12231}"/>
    <dgm:cxn modelId="{E536AFDB-BE61-43CC-A62D-7049598AD2DC}" srcId="{94EEB674-988F-4268-A18D-11DC3A0DEDB3}" destId="{685B667C-6BFF-4DDE-8DD1-465686D91D87}" srcOrd="1" destOrd="0" parTransId="{90B6BC40-0F8B-4153-BB1E-AA4F3B5810E3}" sibTransId="{C723C9CE-8FAC-4293-B8FE-D91D25BE9EBB}"/>
    <dgm:cxn modelId="{A7D5ACAC-6217-4F98-93E2-49F0E851D6BB}" type="presOf" srcId="{94EEB674-988F-4268-A18D-11DC3A0DEDB3}" destId="{F87FDFEC-EFE0-4369-8744-FDD8C6AAC508}" srcOrd="0" destOrd="0" presId="urn:microsoft.com/office/officeart/2005/8/layout/venn3"/>
    <dgm:cxn modelId="{76B0AF90-980B-4D26-A4CC-3AC8BD0CAA7D}" srcId="{94EEB674-988F-4268-A18D-11DC3A0DEDB3}" destId="{D210A5AB-6CFE-4A89-92AB-FC38DB50F84E}" srcOrd="2" destOrd="0" parTransId="{CE35D1B1-545F-4E5F-9628-9F14AD2EC152}" sibTransId="{9CEF36C1-7E8D-4F0B-9321-AE90E4884E2E}"/>
    <dgm:cxn modelId="{E493F748-2D02-4485-AD16-40589AC957E2}" type="presOf" srcId="{685B667C-6BFF-4DDE-8DD1-465686D91D87}" destId="{AA3C3455-5A2E-49F8-A784-5F158B855226}" srcOrd="0" destOrd="0" presId="urn:microsoft.com/office/officeart/2005/8/layout/venn3"/>
    <dgm:cxn modelId="{C743BF58-8EE1-411E-A80A-B0DAD573DCB2}" type="presOf" srcId="{D210A5AB-6CFE-4A89-92AB-FC38DB50F84E}" destId="{C3B57CC6-7E09-44D2-B705-017E794BA2CB}" srcOrd="0" destOrd="0" presId="urn:microsoft.com/office/officeart/2005/8/layout/venn3"/>
    <dgm:cxn modelId="{A67B536F-7CB0-493C-A6C4-4C2E18E23273}" type="presOf" srcId="{CDC89F1F-AEA6-4FE6-99EB-D24FD0E7572E}" destId="{DC7C6D3F-7DAE-4963-A344-19D3E2E7A414}" srcOrd="0" destOrd="0" presId="urn:microsoft.com/office/officeart/2005/8/layout/venn3"/>
    <dgm:cxn modelId="{C730AF95-AA5F-46BD-8626-6E11F822977E}" type="presOf" srcId="{3C5C0F47-C46E-498A-AE77-160A3E019F6C}" destId="{45FF7F66-3BA3-4D26-8211-6A4374CF7A41}" srcOrd="0" destOrd="0" presId="urn:microsoft.com/office/officeart/2005/8/layout/venn3"/>
    <dgm:cxn modelId="{1E2D901F-4F2A-4BFD-ABC6-47E493B8B942}" srcId="{94EEB674-988F-4268-A18D-11DC3A0DEDB3}" destId="{CDC89F1F-AEA6-4FE6-99EB-D24FD0E7572E}" srcOrd="0" destOrd="0" parTransId="{32D0BE92-7E8C-430F-9519-33A020C39240}" sibTransId="{65544D19-DA4B-4F20-B7AD-DAF660CA2FB3}"/>
    <dgm:cxn modelId="{BF60BA6F-5EFE-431A-A63A-A0BF50AAB435}" type="presParOf" srcId="{F87FDFEC-EFE0-4369-8744-FDD8C6AAC508}" destId="{DC7C6D3F-7DAE-4963-A344-19D3E2E7A414}" srcOrd="0" destOrd="0" presId="urn:microsoft.com/office/officeart/2005/8/layout/venn3"/>
    <dgm:cxn modelId="{B3854F38-72EF-4BBB-B1BE-48D024ABC35A}" type="presParOf" srcId="{F87FDFEC-EFE0-4369-8744-FDD8C6AAC508}" destId="{AB77205F-0231-423C-BAAE-AA51CE4C94BE}" srcOrd="1" destOrd="0" presId="urn:microsoft.com/office/officeart/2005/8/layout/venn3"/>
    <dgm:cxn modelId="{DD0F5064-E18E-43E2-9D08-F1ABA9E064F3}" type="presParOf" srcId="{F87FDFEC-EFE0-4369-8744-FDD8C6AAC508}" destId="{AA3C3455-5A2E-49F8-A784-5F158B855226}" srcOrd="2" destOrd="0" presId="urn:microsoft.com/office/officeart/2005/8/layout/venn3"/>
    <dgm:cxn modelId="{13E4C365-144F-4C09-A872-06FB8913A29C}" type="presParOf" srcId="{F87FDFEC-EFE0-4369-8744-FDD8C6AAC508}" destId="{57F41A43-51D7-451F-BA01-DDB8AE23A750}" srcOrd="3" destOrd="0" presId="urn:microsoft.com/office/officeart/2005/8/layout/venn3"/>
    <dgm:cxn modelId="{2D2AF85D-33B2-45D6-9AE5-F226A5E1E1EC}" type="presParOf" srcId="{F87FDFEC-EFE0-4369-8744-FDD8C6AAC508}" destId="{C3B57CC6-7E09-44D2-B705-017E794BA2CB}" srcOrd="4" destOrd="0" presId="urn:microsoft.com/office/officeart/2005/8/layout/venn3"/>
    <dgm:cxn modelId="{39E33AC2-8328-4A2F-B9A1-48DCDF444F1D}" type="presParOf" srcId="{F87FDFEC-EFE0-4369-8744-FDD8C6AAC508}" destId="{CFAD5F56-9E1D-45ED-ABDF-8A5D5938856F}" srcOrd="5" destOrd="0" presId="urn:microsoft.com/office/officeart/2005/8/layout/venn3"/>
    <dgm:cxn modelId="{AF00AA9F-13C2-43F4-9CA4-FF5FD761B672}" type="presParOf" srcId="{F87FDFEC-EFE0-4369-8744-FDD8C6AAC508}" destId="{45FF7F66-3BA3-4D26-8211-6A4374CF7A41}" srcOrd="6" destOrd="0" presId="urn:microsoft.com/office/officeart/2005/8/layout/venn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02FFEF-4B61-4496-B52E-CFCD9D67CECD}" type="datetimeFigureOut">
              <a:rPr lang="en-US" smtClean="0"/>
              <a:pPr/>
              <a:t>17-Nov-15</a:t>
            </a:fld>
            <a:endParaRPr lang="sr-Latn-C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437601-2FDA-465E-B333-97A69E01551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02FFEF-4B61-4496-B52E-CFCD9D67CECD}" type="datetimeFigureOut">
              <a:rPr lang="en-US" smtClean="0"/>
              <a:pPr/>
              <a:t>17-Nov-15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37601-2FDA-465E-B333-97A69E01551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202FFEF-4B61-4496-B52E-CFCD9D67CECD}" type="datetimeFigureOut">
              <a:rPr lang="en-US" smtClean="0"/>
              <a:pPr/>
              <a:t>17-Nov-15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437601-2FDA-465E-B333-97A69E01551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02FFEF-4B61-4496-B52E-CFCD9D67CECD}" type="datetimeFigureOut">
              <a:rPr lang="en-US" smtClean="0"/>
              <a:pPr/>
              <a:t>17-Nov-15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37601-2FDA-465E-B333-97A69E01551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02FFEF-4B61-4496-B52E-CFCD9D67CECD}" type="datetimeFigureOut">
              <a:rPr lang="en-US" smtClean="0"/>
              <a:pPr/>
              <a:t>17-Nov-15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7437601-2FDA-465E-B333-97A69E01551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02FFEF-4B61-4496-B52E-CFCD9D67CECD}" type="datetimeFigureOut">
              <a:rPr lang="en-US" smtClean="0"/>
              <a:pPr/>
              <a:t>17-Nov-15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37601-2FDA-465E-B333-97A69E01551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02FFEF-4B61-4496-B52E-CFCD9D67CECD}" type="datetimeFigureOut">
              <a:rPr lang="en-US" smtClean="0"/>
              <a:pPr/>
              <a:t>17-Nov-15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37601-2FDA-465E-B333-97A69E01551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02FFEF-4B61-4496-B52E-CFCD9D67CECD}" type="datetimeFigureOut">
              <a:rPr lang="en-US" smtClean="0"/>
              <a:pPr/>
              <a:t>17-Nov-15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37601-2FDA-465E-B333-97A69E01551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02FFEF-4B61-4496-B52E-CFCD9D67CECD}" type="datetimeFigureOut">
              <a:rPr lang="en-US" smtClean="0"/>
              <a:pPr/>
              <a:t>17-Nov-15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37601-2FDA-465E-B333-97A69E01551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02FFEF-4B61-4496-B52E-CFCD9D67CECD}" type="datetimeFigureOut">
              <a:rPr lang="en-US" smtClean="0"/>
              <a:pPr/>
              <a:t>17-Nov-15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37601-2FDA-465E-B333-97A69E01551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02FFEF-4B61-4496-B52E-CFCD9D67CECD}" type="datetimeFigureOut">
              <a:rPr lang="en-US" smtClean="0"/>
              <a:pPr/>
              <a:t>17-Nov-15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37601-2FDA-465E-B333-97A69E015511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202FFEF-4B61-4496-B52E-CFCD9D67CECD}" type="datetimeFigureOut">
              <a:rPr lang="en-US" smtClean="0"/>
              <a:pPr/>
              <a:t>17-Nov-15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7437601-2FDA-465E-B333-97A69E01551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533400"/>
            <a:ext cx="6096000" cy="2868168"/>
          </a:xfrm>
        </p:spPr>
        <p:txBody>
          <a:bodyPr/>
          <a:lstStyle/>
          <a:p>
            <a:r>
              <a:rPr lang="en-US" sz="6000" smtClean="0"/>
              <a:t>MOR</a:t>
            </a:r>
            <a:r>
              <a:rPr lang="sr-Latn-RS" sz="6000" smtClean="0"/>
              <a:t>AL I ETIKA</a:t>
            </a:r>
            <a:endParaRPr lang="sr-Latn-CS" sz="6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smtClean="0"/>
              <a:t>Dr Saša Atanasković</a:t>
            </a:r>
          </a:p>
          <a:p>
            <a:r>
              <a:rPr lang="en-US" smtClean="0"/>
              <a:t>N</a:t>
            </a:r>
            <a:r>
              <a:rPr lang="sr-Latn-RS" smtClean="0"/>
              <a:t>ovembar  2015.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239000" cy="6074736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arenR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emoj imati drugih bogova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arenR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e pravi sebi idola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arenR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e uzimaj Boga uzalud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arenR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Š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est dana radi sedmi odmaraj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arenR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oštuj oca i mater svoju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arenR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e ubij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arenR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e čini preljubu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arenR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e kradi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arenR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e svedoči lažno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arenR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e poželi tuđe</a:t>
            </a:r>
            <a:endParaRPr lang="sr-Latn-CS" sz="320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1219200"/>
          </a:xfrm>
        </p:spPr>
        <p:txBody>
          <a:bodyPr>
            <a:normAutofit/>
          </a:bodyPr>
          <a:lstStyle/>
          <a:p>
            <a:pPr algn="ctr"/>
            <a:r>
              <a:rPr lang="sr-Latn-RS" u="sng" smtClean="0">
                <a:solidFill>
                  <a:schemeClr val="accent4">
                    <a:lumMod val="75000"/>
                  </a:schemeClr>
                </a:solidFill>
              </a:rPr>
              <a:t>SLIČNOSTI I RAZLIKE IZMEĐU MORALA I RELIGIJE</a:t>
            </a:r>
            <a:endParaRPr lang="sr-Latn-CS" u="sng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7620000" cy="4931736"/>
          </a:xfrm>
        </p:spPr>
        <p:txBody>
          <a:bodyPr/>
          <a:lstStyle/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“ Postoje mnoge religije, ali je samo jedan moral” </a:t>
            </a: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1)</a:t>
            </a: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ojam SVETOST                        (verska norma)               Pojam dobro                             (moralna norma)</a:t>
            </a:r>
          </a:p>
          <a:p>
            <a:pPr marL="514350" indent="-514350"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2) </a:t>
            </a: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vete zapovesti                     (obavezne i bezuslovne)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   Moralne norme                     ( nisu bezuslovne)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3) Ogrešenje o verske norme      (greh prema Bogu)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Ogrešenje o moralne norme  (osećaj sitda, griža savest)                    </a:t>
            </a:r>
          </a:p>
          <a:p>
            <a:pPr>
              <a:buNone/>
            </a:pP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u="sng" smtClean="0">
                <a:solidFill>
                  <a:schemeClr val="accent4">
                    <a:lumMod val="75000"/>
                  </a:schemeClr>
                </a:solidFill>
              </a:rPr>
              <a:t>SLIČNOSTI I RAZLIKE IZMEĐU MORALA I RELIGIJE</a:t>
            </a:r>
            <a:endParaRPr lang="sr-Latn-CS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239000" cy="4779336"/>
          </a:xfrm>
        </p:spPr>
        <p:txBody>
          <a:bodyPr/>
          <a:lstStyle/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4)Verske norme su vezane za crkvu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 Moralne norme se stiču i usvajaju odrastanjem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5) Religija</a:t>
            </a: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 ≠ moral</a:t>
            </a: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en-US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6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) Sadržaj verskih normi se može delom poklapati sa sadržajem moralnih normi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mtClean="0">
                <a:solidFill>
                  <a:schemeClr val="bg2">
                    <a:lumMod val="75000"/>
                  </a:schemeClr>
                </a:solidFill>
              </a:rPr>
              <a:t>RAZLIKE IZMEĐU MORALNIH I PRAVNIH NORMI</a:t>
            </a:r>
            <a:endParaRPr lang="sr-Latn-C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arenR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Pravo je heteronomno, a moral je autonomna norma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arenR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Klasno društvo odrđuje pavne norme                Iza moralnih normi stoji javno mnjenje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arenR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Država prinudom garantuje efikasnost, postoje pravne sankcije                                            Moral- moralna sankcija (pojedinac i/ili društvo)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arenR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Pravo utiče na učvršćivanje morala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ravo je primarno negativno sa aspekta morala  Moral daje podsticajne pozitivne norme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ravo je zatvoren sistem normi</a:t>
            </a:r>
            <a:r>
              <a:rPr lang="sr-Latn-CS" smtClean="0">
                <a:solidFill>
                  <a:schemeClr val="accent4">
                    <a:lumMod val="75000"/>
                  </a:schemeClr>
                </a:solidFill>
              </a:rPr>
              <a:t>                      Pravo razvojno zavisi od morala</a:t>
            </a: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pPr algn="ctr"/>
            <a:r>
              <a:rPr lang="sr-Latn-RS" smtClean="0">
                <a:solidFill>
                  <a:schemeClr val="bg2">
                    <a:lumMod val="75000"/>
                  </a:schemeClr>
                </a:solidFill>
              </a:rPr>
              <a:t>MORALNOST  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/>
          <a:lstStyle/>
          <a:p>
            <a:pPr algn="r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“Svaki po sebi da sudi drugome”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Sposobnost da samom sebi izriče norme kojih će se pridržavati tokom života, da sebe kažanjava, ako se ne pridržava normi.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Super ego ili savest (oružje je griža savesti- osećanje krivice)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Moralnost: 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1) Moralno rasuđivanje       a)forma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  b)sadržaj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2) Moralno ponašanje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/>
          <a:lstStyle/>
          <a:p>
            <a:pPr algn="ctr"/>
            <a:r>
              <a:rPr lang="sr-Latn-RS" smtClean="0">
                <a:solidFill>
                  <a:schemeClr val="bg2">
                    <a:lumMod val="75000"/>
                  </a:schemeClr>
                </a:solidFill>
              </a:rPr>
              <a:t>MORALNOST</a:t>
            </a:r>
            <a:endParaRPr lang="sr-Latn-C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55536"/>
          </a:xfrm>
        </p:spPr>
        <p:txBody>
          <a:bodyPr/>
          <a:lstStyle/>
          <a:p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Super ego ima dvostruku ulogu: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    1) kontrola u vidu kazne</a:t>
            </a:r>
          </a:p>
          <a:p>
            <a:pPr algn="r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2) prilagođavanje ideal Ego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(jednakopravnost, tolerancija, reciprocitet, pravda, čovekoljublje, formiranje vrlina individue)</a:t>
            </a:r>
          </a:p>
          <a:p>
            <a:pPr>
              <a:buNone/>
            </a:pP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pPr algn="ctr"/>
            <a:r>
              <a:rPr lang="sr-Latn-RS" smtClean="0">
                <a:solidFill>
                  <a:schemeClr val="bg2">
                    <a:lumMod val="75000"/>
                  </a:schemeClr>
                </a:solidFill>
              </a:rPr>
              <a:t>MORALNOST</a:t>
            </a:r>
            <a:endParaRPr lang="sr-Latn-C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/>
          <a:lstStyle/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Preduslovi za razvoj moralnosti: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nteligencija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mocije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V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olja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amćenje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K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ognicija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tres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agoni</a:t>
            </a: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+ osećanje dužnosti</a:t>
            </a:r>
          </a:p>
          <a:p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pPr algn="ctr"/>
            <a:r>
              <a:rPr lang="en-US" u="sng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u="sng" smtClean="0">
                <a:solidFill>
                  <a:schemeClr val="accent4">
                    <a:lumMod val="75000"/>
                  </a:schemeClr>
                </a:solidFill>
              </a:rPr>
              <a:t>oremećaji moralnosti</a:t>
            </a:r>
            <a:endParaRPr lang="sr-Latn-CS" u="sng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467600" cy="5486400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4">
                  <a:lumMod val="75000"/>
                </a:schemeClr>
              </a:buClr>
              <a:buSzPct val="100000"/>
              <a:buAutoNum type="alphaUcParenR"/>
            </a:pPr>
            <a:r>
              <a:rPr lang="sr-Latn-RS" b="1" smtClean="0">
                <a:solidFill>
                  <a:schemeClr val="accent4">
                    <a:lumMod val="75000"/>
                  </a:schemeClr>
                </a:solidFill>
              </a:rPr>
              <a:t>Poremećaj moralnog rasuđivanja</a:t>
            </a:r>
          </a:p>
          <a:p>
            <a:pPr marL="514350" indent="-514350" algn="r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(nezrele pravne, asocijalne i misaone odluke i stavovi)</a:t>
            </a:r>
          </a:p>
          <a:p>
            <a:pPr marL="514350" indent="-514350" algn="r"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sr-Latn-RS" b="1" smtClean="0">
                <a:solidFill>
                  <a:schemeClr val="accent4">
                    <a:lumMod val="75000"/>
                  </a:schemeClr>
                </a:solidFill>
              </a:rPr>
              <a:t>1) nezrelo moralno rasuđivanje:</a:t>
            </a:r>
          </a:p>
          <a:p>
            <a:pPr marL="514350" indent="-514350" algn="r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a) egoistička- hedonistička orijentacija (deca, histerične osobe, antisocijalne i narcistične ličnosti)</a:t>
            </a:r>
          </a:p>
          <a:p>
            <a:pPr marL="514350" indent="-514350" algn="r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b) iracionalno i intuitivno donošenje odluka ( sch, epi.)</a:t>
            </a:r>
          </a:p>
          <a:p>
            <a:pPr marL="514350" indent="-514350" algn="r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c)</a:t>
            </a: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ocijalno adaptirana orijentacija u moralnom rasuđivanju je forma nezrelog moralnog rasuđivanja usmerena socijalnim normama (detinjstvo, adolescencija, opsesivni neurotičari)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/>
          <a:lstStyle/>
          <a:p>
            <a:pPr algn="ctr"/>
            <a:r>
              <a:rPr lang="en-US" u="sng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u="sng" smtClean="0">
                <a:solidFill>
                  <a:schemeClr val="accent4">
                    <a:lumMod val="75000"/>
                  </a:schemeClr>
                </a:solidFill>
              </a:rPr>
              <a:t>oremećaji moralnosti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007936"/>
          </a:xfrm>
        </p:spPr>
        <p:txBody>
          <a:bodyPr/>
          <a:lstStyle/>
          <a:p>
            <a:pPr>
              <a:buNone/>
            </a:pPr>
            <a:r>
              <a:rPr lang="sr-Latn-RS" b="1" smtClean="0">
                <a:solidFill>
                  <a:schemeClr val="accent4">
                    <a:lumMod val="75000"/>
                  </a:schemeClr>
                </a:solidFill>
              </a:rPr>
              <a:t>2) bezosećajno moralno rasuđivanje: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(nisu razvili: altruizam, empatiju, praštanje, saosećajnost, osećanje krivice- griža savesti: sitd, gnev na samog sebe, strah, strepnja)   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antisocijalne ličnosti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Poremećaji sadržaja moralnog rasuđivanja su poremećaji vrednosnih sistema u okviru moralnosti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3520440" cy="5516563"/>
          </a:xfrm>
        </p:spPr>
        <p:txBody>
          <a:bodyPr/>
          <a:lstStyle/>
          <a:p>
            <a:pPr>
              <a:buNone/>
            </a:pPr>
            <a:r>
              <a:rPr lang="sr-Latn-RS" b="1" smtClean="0">
                <a:solidFill>
                  <a:schemeClr val="accent4">
                    <a:lumMod val="75000"/>
                  </a:schemeClr>
                </a:solidFill>
              </a:rPr>
              <a:t>ZAPOSTAVLJAJU: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oleranciju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azumevanje za potrebe drugih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ravednost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ravdu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J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ednakost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J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ednakopravnost 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038600" y="609600"/>
            <a:ext cx="4114800" cy="5516563"/>
          </a:xfrm>
        </p:spPr>
        <p:txBody>
          <a:bodyPr/>
          <a:lstStyle/>
          <a:p>
            <a:pPr>
              <a:buNone/>
            </a:pPr>
            <a:r>
              <a:rPr lang="sr-Latn-RS" b="1" smtClean="0">
                <a:solidFill>
                  <a:schemeClr val="accent4">
                    <a:lumMod val="75000"/>
                  </a:schemeClr>
                </a:solidFill>
              </a:rPr>
              <a:t>OPREDELJUJU SE ZA: 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goizam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gocentrizam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egiranje društvenih potreba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K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oristoljubivost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L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až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revaru 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239000" cy="6074736"/>
          </a:xfrm>
        </p:spPr>
        <p:txBody>
          <a:bodyPr/>
          <a:lstStyle/>
          <a:p>
            <a:pPr>
              <a:buClr>
                <a:schemeClr val="accent4">
                  <a:lumMod val="75000"/>
                </a:schemeClr>
              </a:buClr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os, moris= običaj, narav, skup običaja i pravila o njima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thos= običaj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thikos= moralan (prebivalište, ćud, narav ljudi u prebivalištu)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MORAL je ljudska (društvena) praksa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ETIKA je teorija prakse- teorija o praksi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tika je filozofska naučna disciplina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oralne norme:                 dobro- zlo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    ispravno- neispravno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    pošteno- nepošteno 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    istinito- neistinito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pPr algn="ctr"/>
            <a:r>
              <a:rPr lang="en-US" u="sng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u="sng" smtClean="0">
                <a:solidFill>
                  <a:schemeClr val="accent4">
                    <a:lumMod val="75000"/>
                  </a:schemeClr>
                </a:solidFill>
              </a:rPr>
              <a:t>oremećaji moralnosti</a:t>
            </a:r>
            <a:endParaRPr lang="sr-Latn-CS" u="sng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4931736"/>
          </a:xfrm>
        </p:spPr>
        <p:txBody>
          <a:bodyPr/>
          <a:lstStyle/>
          <a:p>
            <a:pPr>
              <a:buNone/>
            </a:pPr>
            <a:r>
              <a:rPr lang="sr-Latn-RS" b="1" smtClean="0">
                <a:solidFill>
                  <a:schemeClr val="accent4">
                    <a:lumMod val="75000"/>
                  </a:schemeClr>
                </a:solidFill>
              </a:rPr>
              <a:t>2) </a:t>
            </a:r>
            <a:r>
              <a:rPr lang="en-US" b="1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b="1" smtClean="0">
                <a:solidFill>
                  <a:schemeClr val="accent4">
                    <a:lumMod val="75000"/>
                  </a:schemeClr>
                </a:solidFill>
              </a:rPr>
              <a:t>oremećaji moralnog ponašanja- delanja:</a:t>
            </a:r>
          </a:p>
          <a:p>
            <a:pPr>
              <a:buNone/>
            </a:pPr>
            <a:endParaRPr lang="sr-Latn-RS" b="1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>
              <a:buClr>
                <a:schemeClr val="accent4">
                  <a:lumMod val="75000"/>
                </a:schemeClr>
              </a:buClr>
              <a:buFontTx/>
              <a:buChar char="-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K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rađe</a:t>
            </a:r>
          </a:p>
          <a:p>
            <a:pPr algn="just">
              <a:buClr>
                <a:schemeClr val="accent4">
                  <a:lumMod val="75000"/>
                </a:schemeClr>
              </a:buClr>
              <a:buFontTx/>
              <a:buChar char="-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uče i ubistva</a:t>
            </a:r>
          </a:p>
          <a:p>
            <a:pPr algn="just">
              <a:buClr>
                <a:schemeClr val="accent4">
                  <a:lumMod val="75000"/>
                </a:schemeClr>
              </a:buClr>
              <a:buFontTx/>
              <a:buChar char="-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ljačke, falsifikati i prevare</a:t>
            </a:r>
          </a:p>
          <a:p>
            <a:pPr algn="just">
              <a:buClr>
                <a:schemeClr val="accent4">
                  <a:lumMod val="75000"/>
                </a:schemeClr>
              </a:buClr>
              <a:buFontTx/>
              <a:buChar char="-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K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ockanje, prostitucija, silovanje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609600"/>
          </a:xfrm>
        </p:spPr>
        <p:txBody>
          <a:bodyPr/>
          <a:lstStyle/>
          <a:p>
            <a:pPr algn="ctr"/>
            <a:r>
              <a:rPr lang="en-US" smtClean="0">
                <a:solidFill>
                  <a:schemeClr val="bg2">
                    <a:lumMod val="75000"/>
                  </a:schemeClr>
                </a:solidFill>
              </a:rPr>
              <a:t>L</a:t>
            </a:r>
            <a:r>
              <a:rPr lang="sr-Latn-RS" smtClean="0">
                <a:solidFill>
                  <a:schemeClr val="bg2">
                    <a:lumMod val="75000"/>
                  </a:schemeClr>
                </a:solidFill>
              </a:rPr>
              <a:t>ičnost </a:t>
            </a:r>
            <a:endParaRPr lang="sr-Latn-C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467600" cy="5715000"/>
          </a:xfrm>
        </p:spPr>
        <p:txBody>
          <a:bodyPr>
            <a:normAutofit fontScale="92500"/>
          </a:bodyPr>
          <a:lstStyle/>
          <a:p>
            <a:pPr algn="r">
              <a:buNone/>
            </a:pPr>
            <a:r>
              <a:rPr lang="sr-Latn-RS" smtClean="0"/>
              <a:t>“Budi ono što jesi, ako želiš da budeš srećan” (Aristotel)</a:t>
            </a:r>
          </a:p>
          <a:p>
            <a:pPr algn="r">
              <a:buClr>
                <a:schemeClr val="accent4">
                  <a:lumMod val="75000"/>
                </a:schemeClr>
              </a:buCl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Kvaliteti psihičke zrelosti: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rte karaktera (moralnost, vrednosni sistem jedinke)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rte temperamenta (način emotivnog reagovanja)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ačin adaptacije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osedovanje posebnih sposobnosti, interesovanja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K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arakteristične navike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ipični motivi i potrebe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tavovi (tendencija da se pozitivno ili negativno reaguje na osobu ili situaciju)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K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arakterističan nač</a:t>
            </a: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in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zadovoljenja potreba pojedinca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redrasude 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pPr algn="ctr"/>
            <a:r>
              <a:rPr lang="en-US" u="sng" smtClean="0">
                <a:solidFill>
                  <a:schemeClr val="accent4">
                    <a:lumMod val="75000"/>
                  </a:schemeClr>
                </a:solidFill>
              </a:rPr>
              <a:t>L</a:t>
            </a:r>
            <a:r>
              <a:rPr lang="sr-Latn-RS" u="sng" smtClean="0">
                <a:solidFill>
                  <a:schemeClr val="accent4">
                    <a:lumMod val="75000"/>
                  </a:schemeClr>
                </a:solidFill>
              </a:rPr>
              <a:t>ičnost 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136"/>
          </a:xfrm>
        </p:spPr>
        <p:txBody>
          <a:bodyPr/>
          <a:lstStyle/>
          <a:p>
            <a:r>
              <a:rPr lang="en-US" smtClean="0"/>
              <a:t>L</a:t>
            </a:r>
            <a:r>
              <a:rPr lang="sr-Latn-RS" smtClean="0"/>
              <a:t>ičnost je jedinstvena organizacija osobina koja se formira uzajamnim delovanjem organizma i socijalne sredine i koja određuje za pojedinca karakterističan način ponašanja.</a:t>
            </a:r>
          </a:p>
          <a:p>
            <a:endParaRPr lang="sr-Latn-RS" smtClean="0"/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emeprament: brzina, snaga i trajanje reakcije u datoj situaciji, kao i energija koja se pri tome ulaže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H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ipokrat: kolerik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                  flegmatik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                  sangvinik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                  melanholik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762000"/>
          </a:xfrm>
        </p:spPr>
        <p:txBody>
          <a:bodyPr/>
          <a:lstStyle/>
          <a:p>
            <a:pPr algn="ctr"/>
            <a:r>
              <a:rPr lang="en-US" u="sng" smtClean="0">
                <a:solidFill>
                  <a:schemeClr val="accent4">
                    <a:lumMod val="75000"/>
                  </a:schemeClr>
                </a:solidFill>
              </a:rPr>
              <a:t>L</a:t>
            </a:r>
            <a:r>
              <a:rPr lang="sr-Latn-RS" u="sng" smtClean="0">
                <a:solidFill>
                  <a:schemeClr val="accent4">
                    <a:lumMod val="75000"/>
                  </a:schemeClr>
                </a:solidFill>
              </a:rPr>
              <a:t>ičnost 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 fontScale="92500" lnSpcReduction="10000"/>
          </a:bodyPr>
          <a:lstStyle/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liford</a:t>
            </a:r>
          </a:p>
          <a:p>
            <a:pPr marL="514350" indent="-514350">
              <a:buNone/>
            </a:pPr>
            <a:r>
              <a:rPr lang="sr-Latn-RS" smtClean="0"/>
              <a:t>1) Kognitivni faktori:</a:t>
            </a: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samopouzdanje    -     nesigurnost</a:t>
            </a: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impulzivnost        -     promišljenost</a:t>
            </a: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uzdržljivost          -     neobuzdanost</a:t>
            </a: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živost                   -     tromost</a:t>
            </a: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objektivnost         -     preosetljivost   </a:t>
            </a:r>
          </a:p>
          <a:p>
            <a:pPr marL="514350" indent="-514350">
              <a:buNone/>
            </a:pPr>
            <a:r>
              <a:rPr lang="sr-Latn-RS" smtClean="0"/>
              <a:t>2) </a:t>
            </a:r>
            <a:r>
              <a:rPr lang="en-US" smtClean="0"/>
              <a:t>E</a:t>
            </a:r>
            <a:r>
              <a:rPr lang="sr-Latn-RS" smtClean="0"/>
              <a:t>mocionalni faktori temperamenta:</a:t>
            </a: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uravnoteženost              -    egocentričnost</a:t>
            </a: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emocionalna zrelost      -     emocionalna nezrelost</a:t>
            </a: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trajanje raspoloženja     -    nagle promene raspoloženja</a:t>
            </a: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vedrina                           -    potištenost</a:t>
            </a: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hladnokrvnost               -     nervoza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/>
          <a:lstStyle/>
          <a:p>
            <a:pPr algn="ctr"/>
            <a:r>
              <a:rPr lang="sr-Latn-RS" u="sng" smtClean="0">
                <a:solidFill>
                  <a:schemeClr val="accent4">
                    <a:lumMod val="75000"/>
                  </a:schemeClr>
                </a:solidFill>
              </a:rPr>
              <a:t>LIČNOST</a:t>
            </a:r>
            <a:endParaRPr lang="sr-Latn-CS" u="sng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/>
          <a:lstStyle/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ilford :</a:t>
            </a:r>
          </a:p>
          <a:p>
            <a:pPr>
              <a:buNone/>
            </a:pPr>
            <a:r>
              <a:rPr lang="sr-Latn-RS" smtClean="0"/>
              <a:t>3) Socio- nadgrađeni faktori temperamenta: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sigurnost                   -      plašljivost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tolerantnost                -      kritizerstvo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samostalnost              -      oslanjanje na druge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prijateljski odnos       -      ne prijateljski odnos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prema drugima                  prema drugima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socijalna inicijativa    -      pasivnost </a:t>
            </a:r>
          </a:p>
          <a:p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/>
          <a:lstStyle/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K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arakter:    “slab   ili   loš”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                    “dobar  ili  čvrst”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Voljni ili moralni stavovi ličnosti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posobnost upravljanja voljom (upornost,doslednost, energičnost)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108204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u="sng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sr-Latn-RS" u="sng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u="sng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u="sng" smtClean="0">
                <a:solidFill>
                  <a:schemeClr val="accent4">
                    <a:lumMod val="75000"/>
                  </a:schemeClr>
                </a:solidFill>
              </a:rPr>
              <a:t>oželjne pozitivne osobine ličnosti</a:t>
            </a:r>
            <a:endParaRPr lang="sr-Latn-CS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sr-Latn-RS" smtClean="0"/>
              <a:t>                                     “čini drugome što je tebi drago da ti se čini”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1)</a:t>
            </a: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H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umanost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2)</a:t>
            </a: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ravednost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3)</a:t>
            </a: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olerancija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4)</a:t>
            </a: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amokritičnost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5)</a:t>
            </a: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oštovanje potreba drugih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6)</a:t>
            </a: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ltruizam </a:t>
            </a:r>
          </a:p>
          <a:p>
            <a:pPr algn="r">
              <a:buNone/>
            </a:pP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chemeClr val="bg2">
                    <a:lumMod val="75000"/>
                  </a:schemeClr>
                </a:solidFill>
              </a:rPr>
              <a:t>N</a:t>
            </a:r>
            <a:r>
              <a:rPr lang="sr-Latn-RS" smtClean="0">
                <a:solidFill>
                  <a:schemeClr val="bg2">
                    <a:lumMod val="75000"/>
                  </a:schemeClr>
                </a:solidFill>
              </a:rPr>
              <a:t>epoželjne – negativne osobine ličnost</a:t>
            </a:r>
            <a:endParaRPr lang="sr-Latn-C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239000" cy="4703136"/>
          </a:xfrm>
        </p:spPr>
        <p:txBody>
          <a:bodyPr>
            <a:normAutofit/>
          </a:bodyPr>
          <a:lstStyle/>
          <a:p>
            <a:pPr marL="514350" indent="-514350" algn="just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sz="3600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sr-Latn-RS" sz="3600" smtClean="0">
                <a:solidFill>
                  <a:schemeClr val="accent4">
                    <a:lumMod val="75000"/>
                  </a:schemeClr>
                </a:solidFill>
              </a:rPr>
              <a:t>goizam</a:t>
            </a:r>
          </a:p>
          <a:p>
            <a:pPr marL="514350" indent="-514350" algn="just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sz="3600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sr-Latn-RS" sz="3600" smtClean="0">
                <a:solidFill>
                  <a:schemeClr val="accent4">
                    <a:lumMod val="75000"/>
                  </a:schemeClr>
                </a:solidFill>
              </a:rPr>
              <a:t>ujeta</a:t>
            </a:r>
          </a:p>
          <a:p>
            <a:pPr marL="514350" indent="-514350" algn="just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sz="3600" smtClean="0">
                <a:solidFill>
                  <a:schemeClr val="accent4">
                    <a:lumMod val="75000"/>
                  </a:schemeClr>
                </a:solidFill>
              </a:rPr>
              <a:t>Z</a:t>
            </a:r>
            <a:r>
              <a:rPr lang="sr-Latn-RS" sz="3600" smtClean="0">
                <a:solidFill>
                  <a:schemeClr val="accent4">
                    <a:lumMod val="75000"/>
                  </a:schemeClr>
                </a:solidFill>
              </a:rPr>
              <a:t>avist</a:t>
            </a:r>
          </a:p>
          <a:p>
            <a:pPr marL="514350" indent="-514350" algn="just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sz="3600" smtClean="0">
                <a:solidFill>
                  <a:schemeClr val="accent4">
                    <a:lumMod val="75000"/>
                  </a:schemeClr>
                </a:solidFill>
              </a:rPr>
              <a:t>L</a:t>
            </a:r>
            <a:r>
              <a:rPr lang="sr-Latn-RS" sz="3600" smtClean="0">
                <a:solidFill>
                  <a:schemeClr val="accent4">
                    <a:lumMod val="75000"/>
                  </a:schemeClr>
                </a:solidFill>
              </a:rPr>
              <a:t>jubomora</a:t>
            </a:r>
          </a:p>
          <a:p>
            <a:pPr marL="514350" indent="-514350" algn="just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sz="3600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sr-Latn-RS" sz="3600" smtClean="0">
                <a:solidFill>
                  <a:schemeClr val="accent4">
                    <a:lumMod val="75000"/>
                  </a:schemeClr>
                </a:solidFill>
              </a:rPr>
              <a:t>ržnja </a:t>
            </a:r>
            <a:endParaRPr lang="sr-Latn-CS" sz="360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chemeClr val="tx2">
                    <a:lumMod val="25000"/>
                  </a:schemeClr>
                </a:solidFill>
              </a:rPr>
              <a:t>F</a:t>
            </a:r>
            <a:r>
              <a:rPr lang="sr-Latn-RS" smtClean="0">
                <a:solidFill>
                  <a:schemeClr val="tx2">
                    <a:lumMod val="25000"/>
                  </a:schemeClr>
                </a:solidFill>
              </a:rPr>
              <a:t>unkcionisanje zrele ličnosti</a:t>
            </a:r>
            <a:endParaRPr lang="sr-Latn-CS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3914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pPr algn="ctr"/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Teorija agresivnosti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/>
          <a:lstStyle/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Agresivnost je svaka verbalna ili fi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zič</a:t>
            </a: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ka akcija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preduzeta u nameri da se nanese šteta ili povreda  bez obzira na to da li je namera realizovana do kraja.</a:t>
            </a:r>
          </a:p>
          <a:p>
            <a:pPr marL="514350" indent="-514350">
              <a:buAutoNum type="arabicPeriod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ktivnost (osobina u strukturi ličnosti)</a:t>
            </a:r>
          </a:p>
          <a:p>
            <a:pPr marL="514350" indent="-514350">
              <a:buAutoNum type="arabicPeriod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estruktivnost (nije urođena, razvija se pri odrastanju u datoj supkulturi)</a:t>
            </a:r>
          </a:p>
          <a:p>
            <a:pPr marL="514350" indent="-514350">
              <a:buFontTx/>
              <a:buChar char="-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V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erbalna agresija      prema ljudima</a:t>
            </a:r>
          </a:p>
          <a:p>
            <a:pPr marL="514350" indent="-514350">
              <a:buFontTx/>
              <a:buChar char="-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izička agresija   prema ljudima i/ili predmetima</a:t>
            </a: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a) manifestna</a:t>
            </a: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b) latentna</a:t>
            </a:r>
          </a:p>
          <a:p>
            <a:pPr marL="514350" indent="-514350">
              <a:buFontTx/>
              <a:buChar char="-"/>
            </a:pP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391400" cy="5922336"/>
          </a:xfrm>
        </p:spPr>
        <p:txBody>
          <a:bodyPr>
            <a:normAutofit/>
          </a:bodyPr>
          <a:lstStyle/>
          <a:p>
            <a:pPr>
              <a:buClr>
                <a:schemeClr val="accent4">
                  <a:lumMod val="75000"/>
                </a:schemeClr>
              </a:buClr>
            </a:pPr>
            <a:r>
              <a:rPr lang="sr-Latn-RS" smtClean="0">
                <a:solidFill>
                  <a:schemeClr val="accent4">
                    <a:lumMod val="50000"/>
                  </a:schemeClr>
                </a:solidFill>
              </a:rPr>
              <a:t>I čovekov intelekt, sposobnost saznanja i planiranja postupaka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sr-Latn-RS" smtClean="0">
                <a:solidFill>
                  <a:schemeClr val="accent4">
                    <a:lumMod val="50000"/>
                  </a:schemeClr>
                </a:solidFill>
              </a:rPr>
              <a:t>II čovekova iracionalnost, emotivnost, nagonski deo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en-US" b="1" smtClean="0">
                <a:solidFill>
                  <a:schemeClr val="tx1">
                    <a:lumMod val="95000"/>
                  </a:schemeClr>
                </a:solidFill>
              </a:rPr>
              <a:t>M</a:t>
            </a:r>
            <a:r>
              <a:rPr lang="sr-Latn-RS" b="1" smtClean="0">
                <a:solidFill>
                  <a:schemeClr val="tx1">
                    <a:lumMod val="95000"/>
                  </a:schemeClr>
                </a:solidFill>
              </a:rPr>
              <a:t>oral je skup pravila ponašanja koji se mogu vrednovati kao dobra i /ili loša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endParaRPr lang="sr-Latn-RS" b="1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en-US" smtClean="0">
                <a:solidFill>
                  <a:schemeClr val="accent4">
                    <a:lumMod val="50000"/>
                  </a:schemeClr>
                </a:solidFill>
              </a:rPr>
              <a:t>M</a:t>
            </a:r>
            <a:r>
              <a:rPr lang="sr-Latn-RS" smtClean="0">
                <a:solidFill>
                  <a:schemeClr val="accent4">
                    <a:lumMod val="50000"/>
                  </a:schemeClr>
                </a:solidFill>
              </a:rPr>
              <a:t>oral je u tesnom odnosu sa: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sr-Latn-RS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društvenom ideologijom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politikom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vaspitanjem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obrazovnim sistemom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50000"/>
                  </a:schemeClr>
                </a:solidFill>
              </a:rPr>
              <a:t>                                   drugim oblasitma ljudske prakse</a:t>
            </a:r>
            <a:endParaRPr lang="sr-Latn-CS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otivi agresivnog ponašanja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626936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lphaLcParenR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ntenzivno agresivno ponašanje              (motivisano emocionalnim disbalansom)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lphaLcParenR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nstrumentalno agresivno ponašanje          (motivisano težnjom za nekim koristoljubivim ciljem)</a:t>
            </a:r>
            <a:endParaRPr lang="sr-Latn-CS" sz="320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E</a:t>
            </a:r>
            <a:r>
              <a:rPr lang="sr-Latn-RS" smtClean="0"/>
              <a:t>tika- nauka o moralu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5846136"/>
          </a:xfrm>
        </p:spPr>
        <p:txBody>
          <a:bodyPr/>
          <a:lstStyle/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zučava sve pojave, fenomene u vezi morala, proučava poreklo, način nastanka i razvoja, verovanje morala i saznanja o moralu</a:t>
            </a:r>
          </a:p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tika je filozofska nauka o moralu</a:t>
            </a:r>
          </a:p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okrat (469-399p.n.e)    “Vrlina je znanje”</a:t>
            </a:r>
          </a:p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ajmonion (glas sopstvene savesti)</a:t>
            </a:r>
          </a:p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udajmonia (najviše dobro, sreća, blagostanje)</a:t>
            </a:r>
          </a:p>
          <a:p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“Nepravdu je bolje trpeti nego činiti”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/>
          <a:lstStyle/>
          <a:p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“Ljudskim delom ne upravlja volja, već svemoćni um, čim čovek sazna šta je dobro, on će to i učiniti. </a:t>
            </a: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ožude ne mogu savladati um, jer je on najjači”</a:t>
            </a:r>
          </a:p>
          <a:p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“Ljudski život ima smisla samo ako je u njemu moguće ostvarivanje duhovnih i moralnih vrednosti.”</a:t>
            </a:r>
          </a:p>
          <a:p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Ako neko primi materijalno dobro ili novac, to ga postavlja sebi za gospodara, da robuje davaocu.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75360"/>
          </a:xfrm>
        </p:spPr>
        <p:txBody>
          <a:bodyPr/>
          <a:lstStyle/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laton (427-347</a:t>
            </a:r>
            <a:r>
              <a:rPr lang="sr-Latn-RS" sz="2400" smtClean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r-Latn-RS" sz="2000" smtClean="0">
                <a:solidFill>
                  <a:schemeClr val="accent4">
                    <a:lumMod val="75000"/>
                  </a:schemeClr>
                </a:solidFill>
              </a:rPr>
              <a:t>p.n.e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.)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00793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tičko učenje u užem smislu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tičko političko učenje</a:t>
            </a:r>
          </a:p>
          <a:p>
            <a:pPr marL="514350" indent="-514350"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Lepota i dobro su po njemu identični i podudarni sa pojmom apsolutne ideje.</a:t>
            </a:r>
          </a:p>
          <a:p>
            <a:pPr marL="514350" indent="-514350">
              <a:buNone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ajviša ideja je ideja dobra, postižu je samo dobri i poslušni da bi postali srećni i moralni.</a:t>
            </a:r>
          </a:p>
          <a:p>
            <a:pPr marL="514350" indent="-514350">
              <a:buNone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latonska ljubav.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ristotel (382-322</a:t>
            </a:r>
            <a:r>
              <a:rPr lang="sr-Latn-RS" sz="2400" smtClean="0">
                <a:solidFill>
                  <a:schemeClr val="accent4">
                    <a:lumMod val="75000"/>
                  </a:schemeClr>
                </a:solidFill>
              </a:rPr>
              <a:t>g p.n.e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.)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391400" cy="4846320"/>
          </a:xfrm>
        </p:spPr>
        <p:txBody>
          <a:bodyPr/>
          <a:lstStyle/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ri komponente čovekove duše: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azum, svesnost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fekti, osećanja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V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egetativni deo, kao podloga afekta- nagonski deo</a:t>
            </a:r>
          </a:p>
          <a:p>
            <a:pPr marL="514350" indent="-514350">
              <a:buFont typeface="+mj-lt"/>
              <a:buAutoNum type="arabicPeriod"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Smatra da vrline nisu urođene, da čovek po prirodi nije ni dobar ni loš.</a:t>
            </a: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“Dobar čovek se postaje praktičnim ponašanjem.”</a:t>
            </a: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“Zlatna sredina” je prava optimalna mera moralnih kvaliteta čoveka. 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pPr algn="ctr"/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oralne osobine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001000" cy="5410200"/>
          </a:xfrm>
        </p:spPr>
        <p:txBody>
          <a:bodyPr numCol="3"/>
          <a:lstStyle/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TVRDIČLUK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KUKAVIČLUK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MRZOVOLJA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DRSKOST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PONIZNOST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NEOSETLJIVOST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DAREŽLJIVOST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HRABROST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DUHOVNOST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SKROMNOST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PRAVI PONOS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 UMERENOST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RASIPNIŠTVO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NAGLOST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LAKRDIJAŠTVO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STIDLJIVOST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PRETERANA SUJETA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RAZUZDANOST</a:t>
            </a:r>
          </a:p>
          <a:p>
            <a:pPr>
              <a:buNone/>
            </a:pPr>
            <a:endParaRPr 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H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rišćanstvo i etičko učenje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J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edan Bog za sve narode, aposolutni i jedinstveni gospodar Sveta u kome svi narodi i sve postojeće živo i neživo pred njim izjednačeni, potpuno su u njegovoj volji i vlasti kao robovi.</a:t>
            </a:r>
          </a:p>
          <a:p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Srednji vek- period dehumanizacije i degradacije čoveka.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239000" cy="685800"/>
          </a:xfrm>
        </p:spPr>
        <p:txBody>
          <a:bodyPr/>
          <a:lstStyle/>
          <a:p>
            <a:pPr algn="ctr"/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slamska etika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uhamed (570- 632 g)</a:t>
            </a:r>
          </a:p>
          <a:p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uniti- sledbenici sune (prakse)</a:t>
            </a:r>
          </a:p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J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edinstvo zajednice, namereni da to jedinstvo održe i uz pomoć sile</a:t>
            </a:r>
          </a:p>
          <a:p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Šiiti- (Alija, zet Muhamedov), isključivo pravo vladanja zajednicom posle Muhamedove smrti pripada njemu i potomcima</a:t>
            </a:r>
          </a:p>
          <a:p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H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aridžiti (otpadnici), pravo islamske zajednice da bira svog vođu i da ga smeni ako utvrdi da je pogrešio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tička učenja renesanse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>
            <a:normAutofit lnSpcReduction="10000"/>
          </a:bodyPr>
          <a:lstStyle/>
          <a:p>
            <a:r>
              <a:rPr lang="sr-Latn-RS" b="1" smtClean="0">
                <a:solidFill>
                  <a:schemeClr val="accent4">
                    <a:lumMod val="75000"/>
                  </a:schemeClr>
                </a:solidFill>
              </a:rPr>
              <a:t>Frančesko </a:t>
            </a:r>
            <a:r>
              <a:rPr lang="en-US" b="1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b="1" smtClean="0">
                <a:solidFill>
                  <a:schemeClr val="accent4">
                    <a:lumMod val="75000"/>
                  </a:schemeClr>
                </a:solidFill>
              </a:rPr>
              <a:t>etrarka 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(1304-1374.g): ističe čoveka kao individuu i suštinu postojanja kroz načela individualnosti</a:t>
            </a:r>
          </a:p>
          <a:p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r-Latn-RS" b="1" smtClean="0">
                <a:solidFill>
                  <a:schemeClr val="accent4">
                    <a:lumMod val="75000"/>
                  </a:schemeClr>
                </a:solidFill>
              </a:rPr>
              <a:t>Nikolo </a:t>
            </a:r>
            <a:r>
              <a:rPr lang="en-US" b="1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sr-Latn-RS" b="1" smtClean="0">
                <a:solidFill>
                  <a:schemeClr val="accent4">
                    <a:lumMod val="75000"/>
                  </a:schemeClr>
                </a:solidFill>
              </a:rPr>
              <a:t>akijaveli 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(1469-1527.g): na društvene institucije, zakone i vlasti gledao je iz ugla njihovog represivnog delovanja (kritika hrišćanstva)</a:t>
            </a:r>
          </a:p>
          <a:p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smtClean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sr-Latn-RS" b="1" smtClean="0">
                <a:solidFill>
                  <a:schemeClr val="accent4">
                    <a:lumMod val="75000"/>
                  </a:schemeClr>
                </a:solidFill>
              </a:rPr>
              <a:t>omas Mor 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(1478-1535.g) je  tvrdio da su privatno vlasništvo, ljudska pohlepa i novac, najbitnije odrednice u civilizaciji tog vremena i da društvo u kome oni vladaju niti može biti napredno niti pravedno. 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334000"/>
          </a:xfrm>
        </p:spPr>
        <p:txBody>
          <a:bodyPr/>
          <a:lstStyle/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50000"/>
                  </a:schemeClr>
                </a:solidFill>
              </a:rPr>
              <a:t>1) Monističke teorije                      (Aristotel i Kant)</a:t>
            </a: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50000"/>
                  </a:schemeClr>
                </a:solidFill>
              </a:rPr>
              <a:t>“ŽIVOT RADI SAMOG ŽIVOTA”</a:t>
            </a:r>
          </a:p>
          <a:p>
            <a:pPr marL="514350" indent="-514350">
              <a:buNone/>
            </a:pPr>
            <a:endParaRPr lang="sr-Latn-RS" smtClean="0">
              <a:solidFill>
                <a:schemeClr val="accent4">
                  <a:lumMod val="50000"/>
                </a:schemeClr>
              </a:solidFill>
            </a:endParaRP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50000"/>
                  </a:schemeClr>
                </a:solidFill>
              </a:rPr>
              <a:t>2) Pluralističke teorije</a:t>
            </a:r>
          </a:p>
          <a:p>
            <a:pPr marL="514350" indent="-514350">
              <a:buNone/>
            </a:pPr>
            <a:r>
              <a:rPr lang="en-US" smtClean="0">
                <a:solidFill>
                  <a:schemeClr val="accent4">
                    <a:lumMod val="50000"/>
                  </a:schemeClr>
                </a:solidFill>
              </a:rPr>
              <a:t>O</a:t>
            </a:r>
            <a:r>
              <a:rPr lang="sr-Latn-RS" smtClean="0">
                <a:solidFill>
                  <a:schemeClr val="accent4">
                    <a:lumMod val="50000"/>
                  </a:schemeClr>
                </a:solidFill>
              </a:rPr>
              <a:t>stvarivanje dobročinstva, zajedničke dobrobiti, slobode, tolerancije, pravde, jednakosti</a:t>
            </a:r>
          </a:p>
          <a:p>
            <a:pPr marL="514350" indent="-514350">
              <a:buNone/>
            </a:pPr>
            <a:endParaRPr lang="sr-Latn-RS" smtClean="0"/>
          </a:p>
          <a:p>
            <a:pPr marL="514350" indent="-514350">
              <a:buNone/>
            </a:pPr>
            <a:endParaRPr 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tička učenja novog doba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/>
          <a:lstStyle/>
          <a:p>
            <a:r>
              <a:rPr lang="en-US" b="1" smtClean="0">
                <a:solidFill>
                  <a:schemeClr val="accent4">
                    <a:lumMod val="75000"/>
                  </a:schemeClr>
                </a:solidFill>
              </a:rPr>
              <a:t>B</a:t>
            </a:r>
            <a:r>
              <a:rPr lang="sr-Latn-RS" b="1" smtClean="0">
                <a:solidFill>
                  <a:schemeClr val="accent4">
                    <a:lumMod val="75000"/>
                  </a:schemeClr>
                </a:solidFill>
              </a:rPr>
              <a:t>aruh Spinoza 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(1632-1677.g) Panteistički pristup (Pan-sav     Teos-Bog)  Svet i Bog nisu razdvojeni već su jedno te isto</a:t>
            </a:r>
          </a:p>
          <a:p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sr-Latn-RS" b="1" smtClean="0">
                <a:solidFill>
                  <a:schemeClr val="accent4">
                    <a:lumMod val="75000"/>
                  </a:schemeClr>
                </a:solidFill>
              </a:rPr>
              <a:t>manuel Kant 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(1724-1804.g)  Moral nije nauka o strasti, već put kako da postanemo dostojni te sreće. 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tička učenja socijalista utopista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550736"/>
          </a:xfrm>
        </p:spPr>
        <p:txBody>
          <a:bodyPr>
            <a:normAutofit/>
          </a:bodyPr>
          <a:lstStyle/>
          <a:p>
            <a:r>
              <a:rPr lang="sr-Latn-RS" sz="2800" smtClean="0">
                <a:solidFill>
                  <a:schemeClr val="accent4">
                    <a:lumMod val="75000"/>
                  </a:schemeClr>
                </a:solidFill>
              </a:rPr>
              <a:t>Žan Žak Ruso</a:t>
            </a:r>
          </a:p>
          <a:p>
            <a:r>
              <a:rPr lang="en-US" sz="2800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sr-Latn-RS" sz="2800" smtClean="0">
                <a:solidFill>
                  <a:schemeClr val="accent4">
                    <a:lumMod val="75000"/>
                  </a:schemeClr>
                </a:solidFill>
              </a:rPr>
              <a:t>en Simon</a:t>
            </a:r>
          </a:p>
          <a:p>
            <a:r>
              <a:rPr lang="en-US" sz="2800" smtClean="0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sr-Latn-RS" sz="2800" smtClean="0">
                <a:solidFill>
                  <a:schemeClr val="accent4">
                    <a:lumMod val="75000"/>
                  </a:schemeClr>
                </a:solidFill>
              </a:rPr>
              <a:t>obert Oven</a:t>
            </a:r>
          </a:p>
          <a:p>
            <a:r>
              <a:rPr lang="en-US" sz="280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sr-Latn-RS" sz="2800" smtClean="0">
                <a:solidFill>
                  <a:schemeClr val="accent4">
                    <a:lumMod val="75000"/>
                  </a:schemeClr>
                </a:solidFill>
              </a:rPr>
              <a:t>urije </a:t>
            </a:r>
            <a:endParaRPr lang="sr-Latn-CS" sz="280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tička učenja nemačkih klasika filozofije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77724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b="1" smtClean="0">
                <a:solidFill>
                  <a:schemeClr val="accent4">
                    <a:lumMod val="75000"/>
                  </a:schemeClr>
                </a:solidFill>
              </a:rPr>
              <a:t>H</a:t>
            </a:r>
            <a:r>
              <a:rPr lang="sr-Latn-RS" b="1" smtClean="0">
                <a:solidFill>
                  <a:schemeClr val="accent4">
                    <a:lumMod val="75000"/>
                  </a:schemeClr>
                </a:solidFill>
              </a:rPr>
              <a:t>egel 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(1770-1831.g)    Osnivač dijalektike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          Prva stepenica objektivnog morala- porodica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           Druga  - građansko društvo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           Treća  -  država</a:t>
            </a:r>
            <a:endParaRPr lang="sr-Latn-CS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“Sve što postoji, zaslužuje i da nestane.”</a:t>
            </a:r>
          </a:p>
          <a:p>
            <a:pPr algn="ctr"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sr-Latn-RS" b="1" smtClean="0">
                <a:solidFill>
                  <a:schemeClr val="accent4">
                    <a:lumMod val="75000"/>
                  </a:schemeClr>
                </a:solidFill>
              </a:rPr>
              <a:t>Šopenhauer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(1788-1860.g) Volja za životom je zapravo težnja za zadovoljenjem nagona</a:t>
            </a:r>
          </a:p>
          <a:p>
            <a:pPr algn="ctr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“Najveći izvor svih zala koja muče čoveka je sam čovek.”</a:t>
            </a:r>
          </a:p>
          <a:p>
            <a:pPr algn="ctr"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r-Latn-RS" b="1" smtClean="0">
                <a:solidFill>
                  <a:schemeClr val="accent4">
                    <a:lumMod val="75000"/>
                  </a:schemeClr>
                </a:solidFill>
              </a:rPr>
              <a:t>Fridrih Niče 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(1840-1900.g)Kritikuje svaki moral smatrajući ga represivnim po čoveka</a:t>
            </a:r>
          </a:p>
          <a:p>
            <a:pPr algn="ctr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“Volja za moć.”        </a:t>
            </a:r>
          </a:p>
          <a:p>
            <a:pPr algn="ctr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“Postoji natčovek, postoji viši čovek.” 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Smatra da je moral samo prerušena volja za moći.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tička učenja klasika marksizma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136"/>
          </a:xfrm>
        </p:spPr>
        <p:txBody>
          <a:bodyPr>
            <a:normAutofit lnSpcReduction="10000"/>
          </a:bodyPr>
          <a:lstStyle/>
          <a:p>
            <a:r>
              <a:rPr lang="sr-Latn-RS" b="1" smtClean="0">
                <a:solidFill>
                  <a:schemeClr val="accent4">
                    <a:lumMod val="75000"/>
                  </a:schemeClr>
                </a:solidFill>
              </a:rPr>
              <a:t>Karl Marks 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(1818-1883.g)     otuđenje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- otuđeni rad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- otuđenje kroz predmete proizvedene radom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- otuđenje čoveka od samog sebe</a:t>
            </a:r>
          </a:p>
          <a:p>
            <a:pPr>
              <a:buFont typeface="Arial" pitchFamily="34" charset="0"/>
              <a:buChar char="•"/>
            </a:pPr>
            <a:r>
              <a:rPr lang="sr-Latn-RS" b="1" smtClean="0">
                <a:solidFill>
                  <a:schemeClr val="accent4">
                    <a:lumMod val="75000"/>
                  </a:schemeClr>
                </a:solidFill>
              </a:rPr>
              <a:t>Fridrih Engels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(1820-1895.g)  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U kosmosu je sve u stalnom kretanju 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“Rad je stvorio i samog čoveka”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“Stvaramo čovečanski moral koji stoji iznad klasnih suprotnosti i iznad uspomena na njih, biće moguć tek na onom društvenom razvojnom nivou koji je klasnu suprotnost ne samo prevazišao nego i u životnoj praksi zaboravio.”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ovija etička učenja u xx veku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6269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ragmatistička koncepcija: (Pers,Džejms, Djui)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“Istina i laž mogu se potvrditi ili odbaciti tek proverom u praksi”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Egzistenicijalizam  (Kjerkegor,Jaspers, Hajdeger)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Žan- Pol Sartr (1905-1980.g)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I stav- egzistenicija prethodi esenciji              (esenciju čovek treba sam da otkriva)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II stav-indeterminizam             (čovek je apsolutno slobodan, maksimalno odgovara za svoj postupak) 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pPr algn="ctr"/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Z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dravlje i bolest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/>
          <a:lstStyle/>
          <a:p>
            <a:pPr algn="r">
              <a:buNone/>
            </a:pPr>
            <a:r>
              <a:rPr lang="sr-Latn-RS" smtClean="0"/>
              <a:t>“Ljudi mole bogove da im podare zdravlje, a zaboravljaju da u njihovim rukama leži moć da ga sačuvaju”</a:t>
            </a:r>
          </a:p>
          <a:p>
            <a:pPr algn="r">
              <a:buNone/>
            </a:pPr>
            <a:r>
              <a:rPr lang="sr-Latn-RS" smtClean="0"/>
              <a:t>Demokrit</a:t>
            </a:r>
          </a:p>
          <a:p>
            <a:pPr algn="r">
              <a:buNone/>
            </a:pPr>
            <a:endParaRPr lang="sr-Latn-RS" smtClean="0"/>
          </a:p>
          <a:p>
            <a:pPr algn="r">
              <a:buNone/>
            </a:pPr>
            <a:endParaRPr lang="sr-Latn-RS" smtClean="0"/>
          </a:p>
          <a:p>
            <a:pPr algn="ctr">
              <a:buNone/>
            </a:pPr>
            <a:r>
              <a:rPr lang="sr-Latn-RS" b="1" smtClean="0">
                <a:solidFill>
                  <a:schemeClr val="accent4">
                    <a:lumMod val="50000"/>
                  </a:schemeClr>
                </a:solidFill>
              </a:rPr>
              <a:t>“ZDRAVLJE JE STANJE POTPUNOG FIZIČKOG (TELESNOG), DUŠEVNOG I SOCIJALNOG DOBRA (BLAGOSTANJA), A NE SAMO ODSUSTVO BOLESTI”</a:t>
            </a:r>
            <a:endParaRPr lang="sr-Latn-CS" b="1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FaKTORI ZDRAVLJA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620000" cy="45507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asledne i urođene determinante zdravlja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B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iološki faktori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izički faktori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ocijalni faktori</a:t>
            </a:r>
            <a:endParaRPr lang="sr-Latn-CS" sz="320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okazatelji zdravlja u društvu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B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rojno stanje i struktura stanovništva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atalitet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rirodni priraštaj stanovništva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ortalitet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orbiditet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L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etalitet </a:t>
            </a:r>
            <a:endParaRPr lang="sr-Latn-CS" sz="320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pPr algn="ctr"/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bolest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/>
          <a:lstStyle/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V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id poremećaja normalnih zbivanja u organizmu čoveka, odnosno nenormalno odvijanje životnih funkcija</a:t>
            </a:r>
          </a:p>
          <a:p>
            <a:endParaRPr lang="sr-Latn-RS" smtClean="0"/>
          </a:p>
          <a:p>
            <a:pPr algn="ctr">
              <a:buNone/>
            </a:pPr>
            <a:r>
              <a:rPr lang="sr-Latn-RS" sz="3600" b="1" u="sng" smtClean="0">
                <a:solidFill>
                  <a:schemeClr val="accent4">
                    <a:lumMod val="75000"/>
                  </a:schemeClr>
                </a:solidFill>
              </a:rPr>
              <a:t>MASOVNE POJAVE BOLESTI</a:t>
            </a:r>
          </a:p>
          <a:p>
            <a:pPr algn="ctr">
              <a:buNone/>
            </a:pPr>
            <a:endParaRPr lang="sr-Latn-RS" sz="3600" b="1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b="1" smtClean="0">
                <a:solidFill>
                  <a:schemeClr val="accent4">
                    <a:lumMod val="75000"/>
                  </a:schemeClr>
                </a:solidFill>
              </a:rPr>
              <a:t>epidemije                                              pandemije</a:t>
            </a:r>
            <a:endParaRPr lang="sr-Latn-CS" b="1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edicinskoetička načela u radu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00793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Princip poštovanja života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Princip pravednosti- nediskriminacije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rincip dobrotvornosti- princip humanosti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rincip poštovanja ličnosti pacijenta</a:t>
            </a:r>
          </a:p>
          <a:p>
            <a:pPr marL="514350" indent="-514350"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sr-Latn-RS" b="1" u="sng" smtClean="0">
                <a:solidFill>
                  <a:schemeClr val="accent4">
                    <a:lumMod val="75000"/>
                  </a:schemeClr>
                </a:solidFill>
              </a:rPr>
              <a:t>MEDICINSKI STAVOVI PREMA BOLESNIKU</a:t>
            </a: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“Nema bolesti, postoje samo bolesne osobe”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mtClean="0">
                <a:solidFill>
                  <a:schemeClr val="bg2">
                    <a:lumMod val="75000"/>
                  </a:schemeClr>
                </a:solidFill>
              </a:rPr>
              <a:t>PARANORME KAO IZVOR MORALNIH NORMI</a:t>
            </a:r>
            <a:endParaRPr lang="sr-Latn-C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/>
          <a:lstStyle/>
          <a:p>
            <a:pPr>
              <a:buClr>
                <a:schemeClr val="accent4">
                  <a:lumMod val="75000"/>
                </a:schemeClr>
              </a:buClr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ens, rod ili klan (najjednostavnija organizacija)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Fratija (bratstvo)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Pleme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>
              <a:buClr>
                <a:schemeClr val="accent4">
                  <a:lumMod val="75000"/>
                </a:schemeClr>
              </a:buClr>
              <a:buNone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aranorme: 1) obaveza uzajamnog pomaganja</a:t>
            </a: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                 2) zajednička žalost za umrlim članom  </a:t>
            </a: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                 3) obaveza osvete ubijenog člana gensa</a:t>
            </a:r>
          </a:p>
          <a:p>
            <a:pPr marL="514350" indent="-514350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                  4)kult predaka i totemizam     </a:t>
            </a:r>
          </a:p>
          <a:p>
            <a:pPr>
              <a:buNone/>
            </a:pP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280160"/>
          </a:xfrm>
        </p:spPr>
        <p:txBody>
          <a:bodyPr>
            <a:noAutofit/>
          </a:bodyPr>
          <a:lstStyle/>
          <a:p>
            <a:pPr algn="ctr"/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bavezujući medicinskoetički stavovi prema rodbini bolesnika</a:t>
            </a:r>
            <a:endParaRPr lang="sr-Latn-CS" sz="320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55536"/>
          </a:xfrm>
        </p:spPr>
        <p:txBody>
          <a:bodyPr/>
          <a:lstStyle/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 li saopštiti tešku istinu?</a:t>
            </a:r>
          </a:p>
          <a:p>
            <a:pPr marL="514350" indent="-514350">
              <a:buFont typeface="+mj-lt"/>
              <a:buAutoNum type="arabicParenR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Stav da se pacijent i članovi porodice objektivno informišu da bi imali vremena da regulišu svoje životne i pravne obaveze</a:t>
            </a:r>
          </a:p>
          <a:p>
            <a:pPr marL="514350" indent="-514350">
              <a:buFont typeface="+mj-lt"/>
              <a:buAutoNum type="arabicParenR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Stav obavezuje procenu psihološkog stanja ličnosti pacijenta</a:t>
            </a:r>
          </a:p>
          <a:p>
            <a:pPr marL="514350" indent="-514350">
              <a:buFont typeface="+mj-lt"/>
              <a:buAutoNum type="arabicParenR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Stav dozirane istine</a:t>
            </a:r>
          </a:p>
          <a:p>
            <a:pPr marL="514350" indent="-514350" algn="ctr">
              <a:buNone/>
            </a:pPr>
            <a:r>
              <a:rPr lang="sr-Latn-RS" smtClean="0"/>
              <a:t>Savremeni stav je da se najbližim članovima porodice uvek i obavezno saopštava istina i potpuna dijagnoza, kao i prognoza ishoda bolesti.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čekujući stav bolesnika prema svojoj bolesti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sr-Latn-RS" smtClean="0"/>
              <a:t> </a:t>
            </a:r>
            <a:endParaRPr lang="sr-Latn-CS"/>
          </a:p>
        </p:txBody>
      </p:sp>
      <p:graphicFrame>
        <p:nvGraphicFramePr>
          <p:cNvPr id="4" name="Diagram 3"/>
          <p:cNvGraphicFramePr/>
          <p:nvPr/>
        </p:nvGraphicFramePr>
        <p:xfrm>
          <a:off x="381000" y="1600200"/>
          <a:ext cx="7543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042160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ajčešće očekivane reakcije na bolest- saznanje o njoj, pacijenti pokazuju  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438400"/>
          <a:ext cx="7239000" cy="4017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ajčešći stavovi porodice prema bolesnom članu</a:t>
            </a:r>
            <a:r>
              <a:rPr lang="sr-Latn-RS" smtClean="0"/>
              <a:t>: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550736"/>
          </a:xfrm>
        </p:spPr>
        <p:txBody>
          <a:bodyPr/>
          <a:lstStyle/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B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liski rođaci ne prihvataju bolest, čak je negiraju i insistiraju na nastavku dosadašnjeg života obolelog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Bliski rođaci prihvataju bolest, ali zahtevaju da oboleli nastavi da obavlja i profesionalne dužnosti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B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liski rođaci dramatičnije shvataju bolest svog člana nego što jeste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edicinska deontologija (nauka o dužnostima)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rincipi i načela, razrađuju i prevode u praksu aspekte komunikacije:</a:t>
            </a:r>
          </a:p>
          <a:p>
            <a:pPr>
              <a:buFont typeface="Wingdings" pitchFamily="2" charset="2"/>
              <a:buChar char="Ø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 pacijentom i njegovom porodicom</a:t>
            </a:r>
          </a:p>
          <a:p>
            <a:pPr>
              <a:buFont typeface="Wingdings" pitchFamily="2" charset="2"/>
              <a:buChar char="Ø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nadređenim institucijama u sistemu zdravstvene zaštite</a:t>
            </a:r>
          </a:p>
          <a:p>
            <a:pPr>
              <a:buFont typeface="Wingdings" pitchFamily="2" charset="2"/>
              <a:buChar char="Ø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z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ajednicom u užem i širom smislu, do države</a:t>
            </a:r>
          </a:p>
          <a:p>
            <a:pPr>
              <a:buFont typeface="Wingdings" pitchFamily="2" charset="2"/>
              <a:buChar char="Ø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k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olegama u svojoj zdravstvenoj ustanovi</a:t>
            </a:r>
          </a:p>
          <a:p>
            <a:pPr>
              <a:buFont typeface="Wingdings" pitchFamily="2" charset="2"/>
              <a:buChar char="Ø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k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olegama u okviru udruženja i komora</a:t>
            </a:r>
          </a:p>
          <a:p>
            <a:pPr>
              <a:buFont typeface="Wingdings" pitchFamily="2" charset="2"/>
              <a:buChar char="Ø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z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dravstvenim radnicima i farmaceutima</a:t>
            </a:r>
          </a:p>
          <a:p>
            <a:pPr>
              <a:buFont typeface="Wingdings" pitchFamily="2" charset="2"/>
              <a:buChar char="Ø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vim nemedicinskim radnicima u zdravstvu 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edicinskodontološki aspekti terapije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239000" cy="4398336"/>
          </a:xfrm>
        </p:spPr>
        <p:txBody>
          <a:bodyPr/>
          <a:lstStyle/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erapija predstavlja preduzimanja mera da bi se bolesnik potpuno ili delimično izlečio.</a:t>
            </a:r>
          </a:p>
          <a:p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PRIMUM NON NOCERE (pomoći, a ne naškoditi)</a:t>
            </a:r>
          </a:p>
          <a:p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PRIMUM EST ADIUVARE (prvo je pomoći)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ravo pacijenta na informisanost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239000" cy="4779336"/>
          </a:xfrm>
        </p:spPr>
        <p:txBody>
          <a:bodyPr/>
          <a:lstStyle/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Z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dravstveni radnik se neće ogrešiti o principe medicinske etike ako prema pacijentu postupa onako kao što bi želeo da se sa njim postupa.</a:t>
            </a:r>
          </a:p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ravo na informisanost: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 2" pitchFamily="18" charset="2"/>
              <a:buChar char="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aglasnost pacijenta mora biti data njegovom voljom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 2" pitchFamily="18" charset="2"/>
              <a:buChar char="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aglasnost mora biti data bez uticaja druge osobe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 2" pitchFamily="18" charset="2"/>
              <a:buChar char="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aglasnost mora biti data na osnovu informisanosti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pPr algn="ctr"/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jatrogenija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/>
          <a:lstStyle/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ojave bilo kog bolesnog stanja ili pogoršanje postojeće bolesti kod bolesnika, koje je izazvano rečju ili postupkom zdravstvenog radnika.</a:t>
            </a:r>
          </a:p>
          <a:p>
            <a:pP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r-Latn-RS" sz="3200" b="1" smtClean="0">
                <a:solidFill>
                  <a:schemeClr val="accent4">
                    <a:lumMod val="75000"/>
                  </a:schemeClr>
                </a:solidFill>
              </a:rPr>
              <a:t>HIPOKRATOVA ZAKLETVA</a:t>
            </a:r>
          </a:p>
          <a:p>
            <a:pPr algn="ctr"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r-Latn-RS" sz="3200" b="1" smtClean="0">
                <a:solidFill>
                  <a:schemeClr val="accent4">
                    <a:lumMod val="75000"/>
                  </a:schemeClr>
                </a:solidFill>
              </a:rPr>
              <a:t>ŽENEVSKA DEKLARACIJA 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1948.godine</a:t>
            </a:r>
          </a:p>
          <a:p>
            <a:pPr algn="ctr"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(modifikacija Hipokratove zakletve)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L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isabonska deklaracija o pravima pacijenata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239000" cy="4703136"/>
          </a:xfrm>
        </p:spPr>
        <p:txBody>
          <a:bodyPr/>
          <a:lstStyle/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lobodan izbor lekara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 ga leči lekar koji slobodno donosi kliničke i etičke procene, bez uplitanja sa strane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 prihvati ili odbije lečenje po dobijanju iscrpne informacije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 očekuje da će njegov lekar poštovati poverljivu prirodu svih informacija medicinske i lične prirode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239000" cy="6150936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4">
                  <a:lumMod val="75000"/>
                </a:schemeClr>
              </a:buClr>
              <a:buSzPct val="100000"/>
              <a:buFont typeface="Wingdings 2" pitchFamily="18" charset="2"/>
              <a:buChar char="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Helsinška deklaracija o biomedicinskim istraživanjima (1964.god)</a:t>
            </a:r>
          </a:p>
          <a:p>
            <a:pPr>
              <a:buClr>
                <a:schemeClr val="accent4">
                  <a:lumMod val="75000"/>
                </a:schemeClr>
              </a:buClr>
              <a:buSzPct val="100000"/>
              <a:buFont typeface="Wingdings 2" pitchFamily="18" charset="2"/>
              <a:buChar char="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H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avajska deklaracija (1997.god)                 (Svetsko udruženje psihijatara)</a:t>
            </a:r>
          </a:p>
          <a:p>
            <a:pPr>
              <a:buClr>
                <a:schemeClr val="accent4">
                  <a:lumMod val="75000"/>
                </a:schemeClr>
              </a:buClr>
              <a:buSzPct val="100000"/>
              <a:buFont typeface="Wingdings 2" pitchFamily="18" charset="2"/>
              <a:buChar char="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okijska deklaracija o torturi i oblicima nehumanog postupanja (1975.god)</a:t>
            </a:r>
          </a:p>
          <a:p>
            <a:pPr>
              <a:buClr>
                <a:schemeClr val="accent4">
                  <a:lumMod val="75000"/>
                </a:schemeClr>
              </a:buClr>
              <a:buSzPct val="100000"/>
              <a:buFont typeface="Wingdings 2" pitchFamily="18" charset="2"/>
              <a:buChar char="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alteška deklaracija o štrajku glađu (1991.god)</a:t>
            </a:r>
          </a:p>
          <a:p>
            <a:pPr>
              <a:buClr>
                <a:schemeClr val="accent4">
                  <a:lumMod val="75000"/>
                </a:schemeClr>
              </a:buClr>
              <a:buSzPct val="100000"/>
              <a:buFont typeface="Wingdings 2" pitchFamily="18" charset="2"/>
              <a:buChar char="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zjava o problemu izbeglica (Stokholm 1994.god)</a:t>
            </a:r>
          </a:p>
          <a:p>
            <a:pPr>
              <a:buClr>
                <a:schemeClr val="accent4">
                  <a:lumMod val="75000"/>
                </a:schemeClr>
              </a:buClr>
              <a:buSzPct val="100000"/>
              <a:buFont typeface="Wingdings 2" pitchFamily="18" charset="2"/>
              <a:buChar char="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zjava o zloupotrebi i zanemarivanju dece (Singapur 1984.god)</a:t>
            </a:r>
          </a:p>
          <a:p>
            <a:pPr>
              <a:buClr>
                <a:schemeClr val="accent4">
                  <a:lumMod val="75000"/>
                </a:schemeClr>
              </a:buClr>
              <a:buSzPct val="100000"/>
              <a:buFont typeface="Wingdings 2" pitchFamily="18" charset="2"/>
              <a:buChar char="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zjava o planiranju porodice (Madrid 1967.god, Pariz 1969.god)</a:t>
            </a:r>
          </a:p>
          <a:p>
            <a:pPr>
              <a:buClr>
                <a:schemeClr val="accent4">
                  <a:lumMod val="75000"/>
                </a:schemeClr>
              </a:buClr>
              <a:buSzPct val="100000"/>
              <a:buFont typeface="Wingdings 2" pitchFamily="18" charset="2"/>
              <a:buChar char=""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zjava o pravu žene na kontracepciju (Stokholm 1994.god)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75360"/>
          </a:xfrm>
        </p:spPr>
        <p:txBody>
          <a:bodyPr/>
          <a:lstStyle/>
          <a:p>
            <a:pPr algn="ctr"/>
            <a:r>
              <a:rPr lang="en-US" smtClean="0">
                <a:solidFill>
                  <a:schemeClr val="bg2">
                    <a:lumMod val="75000"/>
                  </a:schemeClr>
                </a:solidFill>
              </a:rPr>
              <a:t>Običa</a:t>
            </a:r>
            <a:r>
              <a:rPr lang="sr-Latn-RS" smtClean="0">
                <a:solidFill>
                  <a:schemeClr val="bg2">
                    <a:lumMod val="75000"/>
                  </a:schemeClr>
                </a:solidFill>
              </a:rPr>
              <a:t>jne norme</a:t>
            </a:r>
            <a:endParaRPr lang="sr-Latn-C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4931736"/>
          </a:xfrm>
        </p:spPr>
        <p:txBody>
          <a:bodyPr/>
          <a:lstStyle/>
          <a:p>
            <a:pPr>
              <a:buClr>
                <a:schemeClr val="accent4">
                  <a:lumMod val="75000"/>
                </a:schemeClr>
              </a:buClr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orma je pravilo ponašanja u zajednici i u funkciji je ujednačavanja i koordiniranja postupanja pojedinaca u određenom društvenom procesu.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AutoNum type="alphaL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bičajne norme koje služe ovadavanju čoveka prirodom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AutoNum type="alphaL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bičajne norme koje imaju za cilj da regulišu društvene odnose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74676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Z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akletva florens najtingel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Latn-RS" sz="2500" smtClean="0">
                <a:solidFill>
                  <a:schemeClr val="accent4">
                    <a:lumMod val="75000"/>
                  </a:schemeClr>
                </a:solidFill>
              </a:rPr>
              <a:t>“Svečano se obavezujem pred Bogom i u prisustvu ovog skupa, da ću provesti ceo svoj život u moralnoj čistoti i da ću se odano baviti svojom profesijom.</a:t>
            </a:r>
          </a:p>
          <a:p>
            <a:pPr>
              <a:buNone/>
            </a:pPr>
            <a:r>
              <a:rPr lang="sr-Latn-RS" sz="2500" smtClean="0">
                <a:solidFill>
                  <a:schemeClr val="accent4">
                    <a:lumMod val="75000"/>
                  </a:schemeClr>
                </a:solidFill>
              </a:rPr>
              <a:t>Ja ću se uzdržavati od bilo kakvog nekontrolisanog postupka sa bolesnikom i neću svesno primeniti lek koji bi ga mogao oštetiti.</a:t>
            </a:r>
          </a:p>
          <a:p>
            <a:pPr>
              <a:buNone/>
            </a:pPr>
            <a:r>
              <a:rPr lang="sr-Latn-RS" sz="2500" smtClean="0">
                <a:solidFill>
                  <a:schemeClr val="accent4">
                    <a:lumMod val="75000"/>
                  </a:schemeClr>
                </a:solidFill>
              </a:rPr>
              <a:t>Sve što je u mojoj moći, učiniću, da poboljšam nivo svoje profesije i držaću u tajnosti sve lične informacije koje sa saznala i sve poverljive informacije koje doznajem prilikom obavljanja svog posla.</a:t>
            </a:r>
          </a:p>
          <a:p>
            <a:pPr>
              <a:buNone/>
            </a:pPr>
            <a:r>
              <a:rPr lang="en-US" sz="2500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sr-Latn-RS" sz="2500" smtClean="0">
                <a:solidFill>
                  <a:schemeClr val="accent4">
                    <a:lumMod val="75000"/>
                  </a:schemeClr>
                </a:solidFill>
              </a:rPr>
              <a:t>a punom lojalnošću, do kraja ću pomagati lekaru u njegovom poslu i odano ću obavljati sve poslove oko bolesnog čoveka.”</a:t>
            </a:r>
            <a:endParaRPr lang="sr-Latn-CS" sz="250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nternacionalni kodeks etike medicinskih sestara (Frankfurt 1953.god)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edicinsko pravo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4474536"/>
          </a:xfrm>
        </p:spPr>
        <p:txBody>
          <a:bodyPr/>
          <a:lstStyle/>
          <a:p>
            <a:pPr marL="514350" indent="-514350">
              <a:buClr>
                <a:schemeClr val="accent4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ravo na adekvatno lečenje i poštovanje dostojanstva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ravo na odgovarajuću informaciju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ravo uvida u medicinsku dokumentaciju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ravo na čuvanje medicinske tajne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ravo na samoodlučivanje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osebne medicinsko etičke i medicinskopravne dileme u xxi  veku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007936"/>
          </a:xfrm>
        </p:spPr>
        <p:txBody>
          <a:bodyPr>
            <a:noAutofit/>
          </a:bodyPr>
          <a:lstStyle/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sr-Latn-RS" sz="2400" smtClean="0">
                <a:solidFill>
                  <a:schemeClr val="accent4">
                    <a:lumMod val="75000"/>
                  </a:schemeClr>
                </a:solidFill>
              </a:rPr>
              <a:t>edicinski eksperimenti na ljudima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sr-Latn-RS" sz="2400" smtClean="0">
                <a:solidFill>
                  <a:schemeClr val="accent4">
                    <a:lumMod val="75000"/>
                  </a:schemeClr>
                </a:solidFill>
              </a:rPr>
              <a:t>spitivanje novih lekova na ljudima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accent4">
                    <a:lumMod val="75000"/>
                  </a:schemeClr>
                </a:solidFill>
              </a:rPr>
              <a:t>U</a:t>
            </a:r>
            <a:r>
              <a:rPr lang="sr-Latn-RS" sz="2400" smtClean="0">
                <a:solidFill>
                  <a:schemeClr val="accent4">
                    <a:lumMod val="75000"/>
                  </a:schemeClr>
                </a:solidFill>
              </a:rPr>
              <a:t>vođenje inovacija u naučnu medicinu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sr-Latn-RS" sz="2400" smtClean="0">
                <a:solidFill>
                  <a:schemeClr val="accent4">
                    <a:lumMod val="75000"/>
                  </a:schemeClr>
                </a:solidFill>
              </a:rPr>
              <a:t>edicinska istraživanja na životinjama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accent4">
                    <a:lumMod val="75000"/>
                  </a:schemeClr>
                </a:solidFill>
              </a:rPr>
              <a:t>V</a:t>
            </a:r>
            <a:r>
              <a:rPr lang="sr-Latn-RS" sz="2400" smtClean="0">
                <a:solidFill>
                  <a:schemeClr val="accent4">
                    <a:lumMod val="75000"/>
                  </a:schemeClr>
                </a:solidFill>
              </a:rPr>
              <a:t>eštačka oplodnja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sr-Latn-RS" sz="2400" smtClean="0">
                <a:solidFill>
                  <a:schemeClr val="accent4">
                    <a:lumMod val="75000"/>
                  </a:schemeClr>
                </a:solidFill>
              </a:rPr>
              <a:t>enetski inženjering i gemetska terapija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sr-Latn-RS" sz="2400" smtClean="0">
                <a:solidFill>
                  <a:schemeClr val="accent4">
                    <a:lumMod val="75000"/>
                  </a:schemeClr>
                </a:solidFill>
              </a:rPr>
              <a:t>enetsko savetovanje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accent4">
                    <a:lumMod val="75000"/>
                  </a:schemeClr>
                </a:solidFill>
              </a:rPr>
              <a:t>H</a:t>
            </a:r>
            <a:r>
              <a:rPr lang="sr-Latn-RS" sz="2400" smtClean="0">
                <a:solidFill>
                  <a:schemeClr val="accent4">
                    <a:lumMod val="75000"/>
                  </a:schemeClr>
                </a:solidFill>
              </a:rPr>
              <a:t>umani genom i eugeniku (kloniranje)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sr-Latn-RS" sz="2400" smtClean="0">
                <a:solidFill>
                  <a:schemeClr val="accent4">
                    <a:lumMod val="75000"/>
                  </a:schemeClr>
                </a:solidFill>
              </a:rPr>
              <a:t>ransplantacija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z="2400" smtClean="0">
                <a:solidFill>
                  <a:schemeClr val="accent4">
                    <a:lumMod val="75000"/>
                  </a:schemeClr>
                </a:solidFill>
              </a:rPr>
              <a:t>ostupci sa umrlim i delovima tela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sr-Latn-RS" sz="2400" smtClean="0">
                <a:solidFill>
                  <a:schemeClr val="accent4">
                    <a:lumMod val="75000"/>
                  </a:schemeClr>
                </a:solidFill>
              </a:rPr>
              <a:t>ruštvena primena forenzičke medicine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accent4">
                    <a:lumMod val="75000"/>
                  </a:schemeClr>
                </a:solidFill>
              </a:rPr>
              <a:t>Z</a:t>
            </a:r>
            <a:r>
              <a:rPr lang="sr-Latn-RS" sz="2400" smtClean="0">
                <a:solidFill>
                  <a:schemeClr val="accent4">
                    <a:lumMod val="75000"/>
                  </a:schemeClr>
                </a:solidFill>
              </a:rPr>
              <a:t>aštita mentalnog zdravlja</a:t>
            </a:r>
            <a:endParaRPr lang="sr-Latn-CS" sz="240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pPr algn="ctr"/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eutanazija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007936"/>
          </a:xfrm>
        </p:spPr>
        <p:txBody>
          <a:bodyPr/>
          <a:lstStyle/>
          <a:p>
            <a:pPr>
              <a:buClr>
                <a:schemeClr val="accent4">
                  <a:lumMod val="75000"/>
                </a:schemeClr>
              </a:buClr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ravo neizlečivog bolesnika da uz pomoć lekara, odnosno medicine ostvari bezbolnu smrt.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endParaRPr lang="sr-Latn-RS" smtClean="0">
              <a:solidFill>
                <a:schemeClr val="accent4">
                  <a:lumMod val="75000"/>
                </a:schemeClr>
              </a:solidFill>
            </a:endParaRPr>
          </a:p>
          <a:p>
            <a:pPr marL="571500" indent="-571500">
              <a:buClr>
                <a:schemeClr val="accent4">
                  <a:lumMod val="75000"/>
                </a:schemeClr>
              </a:buClr>
              <a:buFont typeface="+mj-lt"/>
              <a:buAutoNum type="romanUcPeriod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K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ad ne može više da podnese patnju i bolove</a:t>
            </a:r>
          </a:p>
          <a:p>
            <a:pPr marL="571500" indent="-571500">
              <a:buClr>
                <a:schemeClr val="accent4">
                  <a:lumMod val="75000"/>
                </a:schemeClr>
              </a:buClr>
              <a:buFont typeface="+mj-lt"/>
              <a:buAutoNum type="romanUcPeriod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K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ada je neizlečivi u besvesnom stanju i lekar i članovi porodice procenjuju o daljoj sudbini</a:t>
            </a:r>
          </a:p>
          <a:p>
            <a:pPr marL="571500" indent="-571500">
              <a:buClr>
                <a:schemeClr val="accent4">
                  <a:lumMod val="75000"/>
                </a:schemeClr>
              </a:buClr>
              <a:buFont typeface="+mj-lt"/>
              <a:buAutoNum type="romanUcPeriod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asprava vezana za novorođenče sa anomalijama kada se roditelji pojavljuju sa zahtevom za eutanaziju 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336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Clr>
                <a:schemeClr val="accent4">
                  <a:lumMod val="75000"/>
                </a:schemeClr>
              </a:buClr>
              <a:buSzPct val="100000"/>
              <a:buFont typeface="+mj-lt"/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ktivna (direktna) eutanazija         (Holandija, Belgija)</a:t>
            </a:r>
          </a:p>
          <a:p>
            <a:pPr marL="514350" indent="-514350">
              <a:lnSpc>
                <a:spcPct val="200000"/>
              </a:lnSpc>
              <a:buClr>
                <a:schemeClr val="accent4">
                  <a:lumMod val="75000"/>
                </a:schemeClr>
              </a:buClr>
              <a:buSzPct val="100000"/>
              <a:buFont typeface="+mj-lt"/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asivna (indirektna) eutanazija</a:t>
            </a:r>
          </a:p>
          <a:p>
            <a:pPr marL="514350" indent="-514350">
              <a:lnSpc>
                <a:spcPct val="200000"/>
              </a:lnSpc>
              <a:buClr>
                <a:schemeClr val="accent4">
                  <a:lumMod val="75000"/>
                </a:schemeClr>
              </a:buClr>
              <a:buSzPct val="100000"/>
              <a:buFont typeface="+mj-lt"/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ocijalna eutanazija</a:t>
            </a:r>
          </a:p>
          <a:p>
            <a:pPr marL="514350" indent="-514350">
              <a:lnSpc>
                <a:spcPct val="200000"/>
              </a:lnSpc>
              <a:buClr>
                <a:schemeClr val="accent4">
                  <a:lumMod val="75000"/>
                </a:schemeClr>
              </a:buClr>
              <a:buSzPct val="100000"/>
              <a:buFont typeface="+mj-lt"/>
              <a:buAutoNum type="arabicParenR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egativna eutanazija (navođenje neizlečivog pacijenta na suicid)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SzPct val="100000"/>
              <a:buFont typeface="+mj-lt"/>
              <a:buAutoNum type="arabicParenR"/>
            </a:pPr>
            <a:endParaRPr lang="sr-Latn-C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sr-Latn-RS" sz="3200" b="1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r-Latn-RS" sz="3200" b="1" smtClean="0">
                <a:solidFill>
                  <a:schemeClr val="accent4">
                    <a:lumMod val="75000"/>
                  </a:schemeClr>
                </a:solidFill>
              </a:rPr>
              <a:t>SAMOUBISTVO ADOLESCENTA</a:t>
            </a:r>
            <a:endParaRPr lang="sr-Latn-CS" sz="3200" b="1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75360"/>
          </a:xfrm>
        </p:spPr>
        <p:txBody>
          <a:bodyPr/>
          <a:lstStyle/>
          <a:p>
            <a:pPr algn="ctr"/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abortus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55536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4">
                  <a:lumMod val="75000"/>
                </a:schemeClr>
              </a:buClr>
              <a:buSzPct val="100000"/>
              <a:buFont typeface="+mj-lt"/>
              <a:buAutoNum type="arabicParenR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edicinske indikacije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SzPct val="100000"/>
              <a:buFont typeface="+mj-lt"/>
              <a:buAutoNum type="arabicParenR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tičke indikacije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SzPct val="100000"/>
              <a:buFont typeface="+mj-lt"/>
              <a:buAutoNum type="arabicParenR"/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ugeničke indikacije</a:t>
            </a:r>
            <a:endParaRPr lang="sr-Latn-CS" sz="320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edicinska tajna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550736"/>
          </a:xfrm>
        </p:spPr>
        <p:txBody>
          <a:bodyPr/>
          <a:lstStyle/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odrazumeva ona saznanja o pacijentu, koja se ne mogu saopštiti drugim licima, jer će time biti povređena ličnost bolesnika ili interesi zajednice.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Latn-RS" sz="3600" b="1" smtClean="0">
                <a:solidFill>
                  <a:schemeClr val="accent4">
                    <a:lumMod val="75000"/>
                  </a:schemeClr>
                </a:solidFill>
              </a:rPr>
              <a:t>EKSPERIMENTI  U MEDICINI</a:t>
            </a:r>
          </a:p>
          <a:p>
            <a:pPr algn="ctr">
              <a:buNone/>
            </a:pPr>
            <a:endParaRPr lang="sr-Latn-RS" sz="3600" b="1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r-Latn-RS" sz="3600" b="1" smtClean="0">
                <a:solidFill>
                  <a:schemeClr val="accent4">
                    <a:lumMod val="75000"/>
                  </a:schemeClr>
                </a:solidFill>
              </a:rPr>
              <a:t>ISPITIVANJE LEKOVA NA LJUDIMA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990600"/>
          </a:xfrm>
        </p:spPr>
        <p:txBody>
          <a:bodyPr/>
          <a:lstStyle/>
          <a:p>
            <a:pPr algn="ctr"/>
            <a:r>
              <a:rPr lang="sr-Latn-RS" smtClean="0">
                <a:solidFill>
                  <a:schemeClr val="bg2">
                    <a:lumMod val="75000"/>
                  </a:schemeClr>
                </a:solidFill>
              </a:rPr>
              <a:t>MORAL I RELIGIJA</a:t>
            </a:r>
            <a:endParaRPr lang="sr-Latn-C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7620000" cy="5410200"/>
          </a:xfrm>
        </p:spPr>
        <p:txBody>
          <a:bodyPr/>
          <a:lstStyle/>
          <a:p>
            <a:pPr>
              <a:buClr>
                <a:schemeClr val="accent4">
                  <a:lumMod val="75000"/>
                </a:schemeClr>
              </a:buClr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RELIGARE: ponovo uspostaviti neku izgubljenu vezu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oliteistička religija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onoteistička religija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MOJSIJE /Bog je sveprisutan, kažnjava za dela koja su učinjena kao i za ona koja su naumljena/</a:t>
            </a:r>
            <a:r>
              <a:rPr lang="sr-Latn-CS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sr-Latn-CS" smtClean="0">
                <a:solidFill>
                  <a:schemeClr val="accent4">
                    <a:lumMod val="75000"/>
                  </a:schemeClr>
                </a:solidFill>
              </a:rPr>
              <a:t>U slučaju greha kazna seže do četvrtog kolena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Uveo je zakletvu kao osiguranje objektivnog svedočenja računajući na strah pojedinca od božije kazne.</a:t>
            </a:r>
          </a:p>
          <a:p>
            <a:pPr>
              <a:buNone/>
            </a:pP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 Zaklinjanje svedoka stavljanjem ruke na Bibliju.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Latn-RS" sz="3600" b="1" smtClean="0">
                <a:solidFill>
                  <a:schemeClr val="accent4">
                    <a:lumMod val="75000"/>
                  </a:schemeClr>
                </a:solidFill>
              </a:rPr>
              <a:t>VEŠTAČKO </a:t>
            </a:r>
            <a:r>
              <a:rPr lang="sr-Latn-RS" sz="3600" b="1" smtClean="0">
                <a:solidFill>
                  <a:schemeClr val="accent4">
                    <a:lumMod val="75000"/>
                  </a:schemeClr>
                </a:solidFill>
              </a:rPr>
              <a:t>OPLOĐENJE</a:t>
            </a:r>
          </a:p>
          <a:p>
            <a:pPr algn="ctr">
              <a:buNone/>
            </a:pPr>
            <a:endParaRPr lang="sr-Latn-RS" sz="3600" b="1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endParaRPr lang="sr-Latn-RS" sz="3600" b="1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r-Latn-RS" sz="3600" b="1" smtClean="0">
                <a:solidFill>
                  <a:schemeClr val="accent4">
                    <a:lumMod val="75000"/>
                  </a:schemeClr>
                </a:solidFill>
              </a:rPr>
              <a:t>POSTUPAK SA UMRLIMA I DELOVIMA LJUDSKOG TELA</a:t>
            </a:r>
            <a:endParaRPr lang="sr-Latn-CS" sz="3600" b="1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HVALA NA PAŽNJI !</a:t>
            </a:r>
            <a:endParaRPr lang="sr-Latn-C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u="sng" smtClean="0">
                <a:solidFill>
                  <a:schemeClr val="accent4">
                    <a:lumMod val="75000"/>
                  </a:schemeClr>
                </a:solidFill>
              </a:rPr>
              <a:t>MORAL I RELIGIJA</a:t>
            </a:r>
            <a:endParaRPr lang="sr-Latn-CS" u="sng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626936"/>
          </a:xfrm>
        </p:spPr>
        <p:txBody>
          <a:bodyPr>
            <a:normAutofit/>
          </a:bodyPr>
          <a:lstStyle/>
          <a:p>
            <a:pPr>
              <a:buClr>
                <a:schemeClr val="accent4">
                  <a:lumMod val="75000"/>
                </a:schemeClr>
              </a:buClr>
            </a:pPr>
            <a:r>
              <a:rPr lang="en-US" sz="3200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edostatci:</a:t>
            </a:r>
          </a:p>
          <a:p>
            <a:pPr>
              <a:buNone/>
            </a:pP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 - svemoć i sveznanje natprirodnog svetotvorca Boga</a:t>
            </a:r>
          </a:p>
          <a:p>
            <a:pPr>
              <a:buNone/>
            </a:pPr>
            <a:r>
              <a:rPr lang="sr-Latn-RS" sz="3200" smtClean="0">
                <a:solidFill>
                  <a:schemeClr val="accent4">
                    <a:lumMod val="75000"/>
                  </a:schemeClr>
                </a:solidFill>
              </a:rPr>
              <a:t> - ispravnost samo jedne religije u odnosu na druge</a:t>
            </a:r>
          </a:p>
          <a:p>
            <a:pPr>
              <a:buNone/>
            </a:pPr>
            <a:endParaRPr lang="sr-Latn-C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97536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MORAL I HRIŠĆANSKA RELIGIJA</a:t>
            </a:r>
            <a:endParaRPr lang="sr-Latn-C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chemeClr val="accent4">
                  <a:lumMod val="75000"/>
                </a:schemeClr>
              </a:buClr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mernost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arežljivost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Č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ovekoljublje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U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zdržljivost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K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rotkost, trpeljivost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evnost u veri i molitvi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ordost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rebroljublje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Z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avist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eumerenost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nev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sr-Latn-RS" smtClean="0">
                <a:solidFill>
                  <a:schemeClr val="accent4">
                    <a:lumMod val="75000"/>
                  </a:schemeClr>
                </a:solidFill>
              </a:rPr>
              <a:t>čajanje </a:t>
            </a:r>
            <a:endParaRPr lang="sr-Latn-CS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536</TotalTime>
  <Words>3132</Words>
  <Application>Microsoft Office PowerPoint</Application>
  <PresentationFormat>On-screen Show (4:3)</PresentationFormat>
  <Paragraphs>505</Paragraphs>
  <Slides>71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Opulent</vt:lpstr>
      <vt:lpstr>MORAL I ETIKA</vt:lpstr>
      <vt:lpstr>Slide 2</vt:lpstr>
      <vt:lpstr>Slide 3</vt:lpstr>
      <vt:lpstr>Slide 4</vt:lpstr>
      <vt:lpstr>PARANORME KAO IZVOR MORALNIH NORMI</vt:lpstr>
      <vt:lpstr>Običajne norme</vt:lpstr>
      <vt:lpstr>MORAL I RELIGIJA</vt:lpstr>
      <vt:lpstr>MORAL I RELIGIJA</vt:lpstr>
      <vt:lpstr>MORAL I HRIŠĆANSKA RELIGIJA</vt:lpstr>
      <vt:lpstr>Slide 10</vt:lpstr>
      <vt:lpstr>SLIČNOSTI I RAZLIKE IZMEĐU MORALA I RELIGIJE</vt:lpstr>
      <vt:lpstr>SLIČNOSTI I RAZLIKE IZMEĐU MORALA I RELIGIJE</vt:lpstr>
      <vt:lpstr>RAZLIKE IZMEĐU MORALNIH I PRAVNIH NORMI</vt:lpstr>
      <vt:lpstr>MORALNOST    </vt:lpstr>
      <vt:lpstr>MORALNOST</vt:lpstr>
      <vt:lpstr>MORALNOST</vt:lpstr>
      <vt:lpstr>Poremećaji moralnosti</vt:lpstr>
      <vt:lpstr>Poremećaji moralnosti</vt:lpstr>
      <vt:lpstr>Slide 19</vt:lpstr>
      <vt:lpstr>Poremećaji moralnosti</vt:lpstr>
      <vt:lpstr>Ličnost </vt:lpstr>
      <vt:lpstr>Ličnost </vt:lpstr>
      <vt:lpstr>Ličnost </vt:lpstr>
      <vt:lpstr>LIČNOST</vt:lpstr>
      <vt:lpstr>Slide 25</vt:lpstr>
      <vt:lpstr> Poželjne pozitivne osobine ličnosti</vt:lpstr>
      <vt:lpstr>Nepoželjne – negativne osobine ličnost</vt:lpstr>
      <vt:lpstr>Funkcionisanje zrele ličnosti</vt:lpstr>
      <vt:lpstr>Teorija agresivnosti</vt:lpstr>
      <vt:lpstr>Motivi agresivnog ponašanja</vt:lpstr>
      <vt:lpstr>Etika- nauka o moralu</vt:lpstr>
      <vt:lpstr>Slide 32</vt:lpstr>
      <vt:lpstr>Slide 33</vt:lpstr>
      <vt:lpstr>Platon (427-347g p.n.e.)</vt:lpstr>
      <vt:lpstr>Aristotel (382-322g p.n.e.)</vt:lpstr>
      <vt:lpstr>Moralne osobine</vt:lpstr>
      <vt:lpstr>Hrišćanstvo i etičko učenje</vt:lpstr>
      <vt:lpstr>Islamska etika</vt:lpstr>
      <vt:lpstr>Etička učenja renesanse</vt:lpstr>
      <vt:lpstr>Etička učenja novog doba</vt:lpstr>
      <vt:lpstr>Etička učenja socijalista utopista</vt:lpstr>
      <vt:lpstr>Etička učenja nemačkih klasika filozofije</vt:lpstr>
      <vt:lpstr>Etička učenja klasika marksizma</vt:lpstr>
      <vt:lpstr>Novija etička učenja u xx veku</vt:lpstr>
      <vt:lpstr>Zdravlje i bolest</vt:lpstr>
      <vt:lpstr>FaKTORI ZDRAVLJA</vt:lpstr>
      <vt:lpstr>Pokazatelji zdravlja u društvu</vt:lpstr>
      <vt:lpstr>bolest</vt:lpstr>
      <vt:lpstr>Medicinskoetička načela u radu</vt:lpstr>
      <vt:lpstr>Obavezujući medicinskoetički stavovi prema rodbini bolesnika</vt:lpstr>
      <vt:lpstr>Očekujući stav bolesnika prema svojoj bolesti</vt:lpstr>
      <vt:lpstr>Najčešće očekivane reakcije na bolest- saznanje o njoj, pacijenti pokazuju  </vt:lpstr>
      <vt:lpstr>Najčešći stavovi porodice prema bolesnom članu:</vt:lpstr>
      <vt:lpstr>Medicinska deontologija (nauka o dužnostima)</vt:lpstr>
      <vt:lpstr>Medicinskodontološki aspekti terapije</vt:lpstr>
      <vt:lpstr>Pravo pacijenta na informisanost</vt:lpstr>
      <vt:lpstr>jatrogenija</vt:lpstr>
      <vt:lpstr>Lisabonska deklaracija o pravima pacijenata</vt:lpstr>
      <vt:lpstr>Slide 59</vt:lpstr>
      <vt:lpstr>Zakletva florens najtingel</vt:lpstr>
      <vt:lpstr>Slide 61</vt:lpstr>
      <vt:lpstr>Medicinsko pravo</vt:lpstr>
      <vt:lpstr>Posebne medicinsko etičke i medicinskopravne dileme u xxi  veku</vt:lpstr>
      <vt:lpstr>eutanazija</vt:lpstr>
      <vt:lpstr>Slide 65</vt:lpstr>
      <vt:lpstr>Slide 66</vt:lpstr>
      <vt:lpstr>abortus</vt:lpstr>
      <vt:lpstr>Medicinska tajna</vt:lpstr>
      <vt:lpstr>Slide 69</vt:lpstr>
      <vt:lpstr>Slide 70</vt:lpstr>
      <vt:lpstr>HVALA NA PAŽNJI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MORAL I ETIKA</dc:title>
  <dc:creator>PC</dc:creator>
  <cp:lastModifiedBy>PC</cp:lastModifiedBy>
  <cp:revision>97</cp:revision>
  <dcterms:created xsi:type="dcterms:W3CDTF">2015-11-15T12:07:23Z</dcterms:created>
  <dcterms:modified xsi:type="dcterms:W3CDTF">2015-11-17T17:24:08Z</dcterms:modified>
</cp:coreProperties>
</file>