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9" r:id="rId78"/>
    <p:sldId id="334" r:id="rId79"/>
    <p:sldId id="335" r:id="rId80"/>
    <p:sldId id="336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01-Jun-13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01-Jun-13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Eras Demi ITC" pitchFamily="34" charset="0"/>
              </a:rPr>
              <a:t>MKB –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8001000" cy="59436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F 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0 – 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Organski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uslovljeni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(i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simptomatski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psihi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č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10 – 19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Mentalni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pona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š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anja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izazvani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psihoakivnim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supstancama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20 – 29 SCH,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shiziotipska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stanja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sumanutim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idejama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30 – 39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Afektivni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40 – 41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Neuroti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č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stresom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povezani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somatoformni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50 – 59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Sindromi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aja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pona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š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anja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mentalni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udruženi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fiziološkim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disfunkcijama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hormonskim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ajima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60 - 69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Poremećaji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ličnosti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ponašanja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70 - 79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Mentalna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retardacija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80 – 89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Razvojni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 90 – 99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pona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š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anja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emocionalni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sa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č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etkom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   obi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č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no 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u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detinjstvu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ili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adolescenciji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F0 i F1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Psihi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č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organski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izazvani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F2 i F3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tzv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endogena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psihoza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F4, F5 i F6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Neuroze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pona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š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anja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F7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Mentalni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F8 i F9 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Poreme</a:t>
            </a:r>
            <a:r>
              <a:rPr lang="sr-Latn-RS" dirty="0" smtClean="0">
                <a:solidFill>
                  <a:schemeClr val="tx1"/>
                </a:solidFill>
                <a:latin typeface="Eras Demi ITC" pitchFamily="34" charset="0"/>
              </a:rPr>
              <a:t>ć</a:t>
            </a:r>
            <a:r>
              <a:rPr lang="en-US" dirty="0" err="1" smtClean="0">
                <a:solidFill>
                  <a:schemeClr val="tx1"/>
                </a:solidFill>
                <a:latin typeface="Eras Demi ITC" pitchFamily="34" charset="0"/>
              </a:rPr>
              <a:t>aji</a:t>
            </a:r>
            <a:r>
              <a:rPr lang="en-US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u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detinjstvu</a:t>
            </a:r>
            <a:r>
              <a:rPr lang="en-US" dirty="0">
                <a:solidFill>
                  <a:schemeClr val="tx1"/>
                </a:solidFill>
                <a:latin typeface="Eras Demi ITC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Eras Demi ITC" pitchFamily="34" charset="0"/>
              </a:rPr>
              <a:t>adolescenciji</a:t>
            </a:r>
            <a:endParaRPr lang="en-US" dirty="0">
              <a:solidFill>
                <a:schemeClr val="tx1"/>
              </a:solidFill>
              <a:latin typeface="Eras Demi ITC" pitchFamily="34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9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SPOSOBNOSTI</a:t>
            </a:r>
            <a:br>
              <a:rPr lang="en-US" dirty="0">
                <a:latin typeface="Eras Demi ITC" pitchFamily="34" charset="0"/>
              </a:rPr>
            </a:b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4488" cy="5410200"/>
          </a:xfrm>
        </p:spPr>
        <p:txBody>
          <a:bodyPr>
            <a:normAutofit/>
          </a:bodyPr>
          <a:lstStyle/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Intelektualne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Psihosenzorne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 smtClean="0">
                <a:latin typeface="Eras Demi ITC" pitchFamily="34" charset="0"/>
              </a:rPr>
              <a:t>Psihomotorne</a:t>
            </a:r>
            <a:endParaRPr lang="en-US" dirty="0" smtClean="0">
              <a:latin typeface="Eras Demi ITC" pitchFamily="34" charset="0"/>
            </a:endParaRPr>
          </a:p>
          <a:p>
            <a:endParaRPr lang="en-US" dirty="0" smtClean="0">
              <a:latin typeface="Eras Demi ITC" pitchFamily="34" charset="0"/>
            </a:endParaRPr>
          </a:p>
          <a:p>
            <a:pPr marL="82296" indent="0" algn="ctr">
              <a:buNone/>
            </a:pPr>
            <a:r>
              <a:rPr lang="sv-SE" sz="3600" b="1" dirty="0" smtClean="0">
                <a:solidFill>
                  <a:schemeClr val="tx2"/>
                </a:solidFill>
                <a:latin typeface="Eras Demi ITC" pitchFamily="34" charset="0"/>
              </a:rPr>
              <a:t>TELESNA KONSTITUCIJA</a:t>
            </a:r>
          </a:p>
          <a:p>
            <a:endParaRPr lang="sv-SE" dirty="0">
              <a:latin typeface="Eras Demi ITC" pitchFamily="34" charset="0"/>
            </a:endParaRPr>
          </a:p>
          <a:p>
            <a:r>
              <a:rPr lang="sv-SE" dirty="0">
                <a:latin typeface="Eras Demi ITC" pitchFamily="34" charset="0"/>
              </a:rPr>
              <a:t>Morfoloske – telesna visina, tezina</a:t>
            </a:r>
          </a:p>
          <a:p>
            <a:r>
              <a:rPr lang="sv-SE" dirty="0">
                <a:latin typeface="Eras Demi ITC" pitchFamily="34" charset="0"/>
              </a:rPr>
              <a:t>Fizioloske </a:t>
            </a:r>
            <a:r>
              <a:rPr lang="sv-SE" dirty="0" smtClean="0">
                <a:latin typeface="Eras Demi ITC" pitchFamily="34" charset="0"/>
              </a:rPr>
              <a:t>specificnosti - vegetativni </a:t>
            </a:r>
            <a:r>
              <a:rPr lang="sv-SE" dirty="0">
                <a:latin typeface="Eras Demi ITC" pitchFamily="34" charset="0"/>
              </a:rPr>
              <a:t>sistem, endokrini sistem</a:t>
            </a:r>
          </a:p>
          <a:p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4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MOTIVACIJA LICNOSTI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864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Eras Demi ITC" pitchFamily="34" charset="0"/>
              </a:rPr>
              <a:t>Izvor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motiva</a:t>
            </a:r>
            <a:r>
              <a:rPr lang="en-US" dirty="0">
                <a:latin typeface="Eras Demi ITC" pitchFamily="34" charset="0"/>
              </a:rPr>
              <a:t>   → </a:t>
            </a:r>
            <a:r>
              <a:rPr lang="en-US" dirty="0" err="1" smtClean="0">
                <a:latin typeface="Eras Demi ITC" pitchFamily="34" charset="0"/>
              </a:rPr>
              <a:t>Potrebe</a:t>
            </a:r>
            <a:endParaRPr lang="en-US" dirty="0" smtClean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  POTREBA     </a:t>
            </a:r>
            <a:r>
              <a:rPr lang="en-US" dirty="0">
                <a:latin typeface="Eras Demi ITC" pitchFamily="34" charset="0"/>
              </a:rPr>
              <a:t>→     PONASANJE</a:t>
            </a: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       ↑                             ↓</a:t>
            </a: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 OLAKSANJE    </a:t>
            </a:r>
            <a:r>
              <a:rPr lang="en-US" b="1" dirty="0">
                <a:latin typeface="Eras Demi ITC" pitchFamily="34" charset="0"/>
              </a:rPr>
              <a:t>←</a:t>
            </a:r>
            <a:r>
              <a:rPr lang="en-US" dirty="0">
                <a:latin typeface="Eras Demi ITC" pitchFamily="34" charset="0"/>
              </a:rPr>
              <a:t>      </a:t>
            </a:r>
            <a:r>
              <a:rPr lang="en-US" dirty="0" smtClean="0">
                <a:latin typeface="Eras Demi ITC" pitchFamily="34" charset="0"/>
              </a:rPr>
              <a:t>CILJ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BIOLOSKI ( </a:t>
            </a:r>
            <a:r>
              <a:rPr lang="en-US" dirty="0" err="1">
                <a:latin typeface="Eras Demi ITC" pitchFamily="34" charset="0"/>
              </a:rPr>
              <a:t>motiv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gladi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zedji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materinski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seksualni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b) SOCIJALNI (</a:t>
            </a:r>
            <a:r>
              <a:rPr lang="en-US" dirty="0" err="1">
                <a:latin typeface="Eras Demi ITC" pitchFamily="34" charset="0"/>
              </a:rPr>
              <a:t>motiv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drustvom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samopotvrdjivanjem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83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RAZVOJNO DOBA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err="1">
                <a:latin typeface="Eras Demi ITC" pitchFamily="34" charset="0"/>
              </a:rPr>
              <a:t>Odnos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dete</a:t>
            </a:r>
            <a:r>
              <a:rPr lang="en-US" sz="3400" dirty="0">
                <a:latin typeface="Eras Demi ITC" pitchFamily="34" charset="0"/>
              </a:rPr>
              <a:t> – </a:t>
            </a:r>
            <a:r>
              <a:rPr lang="en-US" sz="3400" dirty="0" err="1">
                <a:latin typeface="Eras Demi ITC" pitchFamily="34" charset="0"/>
              </a:rPr>
              <a:t>majka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U 3. </a:t>
            </a:r>
            <a:r>
              <a:rPr lang="en-US" sz="3400" dirty="0" err="1">
                <a:latin typeface="Eras Demi ITC" pitchFamily="34" charset="0"/>
              </a:rPr>
              <a:t>mesecu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na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smesak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odgovara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smeskom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U 5. </a:t>
            </a:r>
            <a:r>
              <a:rPr lang="en-US" sz="3400" dirty="0" err="1">
                <a:latin typeface="Eras Demi ITC" pitchFamily="34" charset="0"/>
              </a:rPr>
              <a:t>razvijen</a:t>
            </a:r>
            <a:r>
              <a:rPr lang="en-US" sz="3400" dirty="0">
                <a:latin typeface="Eras Demi ITC" pitchFamily="34" charset="0"/>
              </a:rPr>
              <a:t> vid</a:t>
            </a:r>
          </a:p>
          <a:p>
            <a:r>
              <a:rPr lang="en-US" sz="3400" dirty="0">
                <a:latin typeface="Eras Demi ITC" pitchFamily="34" charset="0"/>
              </a:rPr>
              <a:t>U 6. </a:t>
            </a:r>
            <a:r>
              <a:rPr lang="en-US" sz="3400" dirty="0" err="1">
                <a:latin typeface="Eras Demi ITC" pitchFamily="34" charset="0"/>
              </a:rPr>
              <a:t>mesecu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razvijen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sluh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 err="1">
                <a:latin typeface="Eras Demi ITC" pitchFamily="34" charset="0"/>
              </a:rPr>
              <a:t>Oko</a:t>
            </a:r>
            <a:r>
              <a:rPr lang="en-US" sz="3400" dirty="0">
                <a:latin typeface="Eras Demi ITC" pitchFamily="34" charset="0"/>
              </a:rPr>
              <a:t> 8. </a:t>
            </a:r>
            <a:r>
              <a:rPr lang="en-US" sz="3400" dirty="0" err="1">
                <a:latin typeface="Eras Demi ITC" pitchFamily="34" charset="0"/>
              </a:rPr>
              <a:t>meseca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ucvrscuje</a:t>
            </a:r>
            <a:r>
              <a:rPr lang="en-US" sz="3400" dirty="0">
                <a:latin typeface="Eras Demi ITC" pitchFamily="34" charset="0"/>
              </a:rPr>
              <a:t> se </a:t>
            </a:r>
            <a:r>
              <a:rPr lang="en-US" sz="3400" dirty="0" err="1">
                <a:latin typeface="Eras Demi ITC" pitchFamily="34" charset="0"/>
              </a:rPr>
              <a:t>vezanost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za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majku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U 2. </a:t>
            </a:r>
            <a:r>
              <a:rPr lang="en-US" sz="3400" dirty="0" err="1">
                <a:latin typeface="Eras Demi ITC" pitchFamily="34" charset="0"/>
              </a:rPr>
              <a:t>godini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razvoj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kretanja</a:t>
            </a:r>
            <a:r>
              <a:rPr lang="en-US" sz="3400" dirty="0">
                <a:latin typeface="Eras Demi ITC" pitchFamily="34" charset="0"/>
              </a:rPr>
              <a:t> i </a:t>
            </a:r>
            <a:r>
              <a:rPr lang="en-US" sz="3400" dirty="0" err="1">
                <a:latin typeface="Eras Demi ITC" pitchFamily="34" charset="0"/>
              </a:rPr>
              <a:t>govora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U 3. </a:t>
            </a:r>
            <a:r>
              <a:rPr lang="en-US" sz="3400" dirty="0" err="1">
                <a:latin typeface="Eras Demi ITC" pitchFamily="34" charset="0"/>
              </a:rPr>
              <a:t>godini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pojava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negacije</a:t>
            </a:r>
            <a:r>
              <a:rPr lang="en-US" sz="3400" dirty="0">
                <a:latin typeface="Eras Demi ITC" pitchFamily="34" charset="0"/>
              </a:rPr>
              <a:t> “ne”</a:t>
            </a:r>
          </a:p>
          <a:p>
            <a:r>
              <a:rPr lang="en-US" sz="3400" dirty="0">
                <a:latin typeface="Eras Demi ITC" pitchFamily="34" charset="0"/>
              </a:rPr>
              <a:t>U 2. i 3. </a:t>
            </a:r>
            <a:r>
              <a:rPr lang="en-US" sz="3400" dirty="0" err="1">
                <a:latin typeface="Eras Demi ITC" pitchFamily="34" charset="0"/>
              </a:rPr>
              <a:t>godini</a:t>
            </a:r>
            <a:r>
              <a:rPr lang="en-US" sz="3400" dirty="0">
                <a:latin typeface="Eras Demi ITC" pitchFamily="34" charset="0"/>
              </a:rPr>
              <a:t>: </a:t>
            </a:r>
            <a:r>
              <a:rPr lang="en-US" sz="3400" dirty="0" err="1">
                <a:latin typeface="Eras Demi ITC" pitchFamily="34" charset="0"/>
              </a:rPr>
              <a:t>lokomotorne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sposobnosti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koordinacija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ruke</a:t>
            </a:r>
            <a:r>
              <a:rPr lang="en-US" sz="3400" dirty="0">
                <a:latin typeface="Eras Demi ITC" pitchFamily="34" charset="0"/>
              </a:rPr>
              <a:t> i </a:t>
            </a:r>
            <a:r>
              <a:rPr lang="en-US" sz="3400" dirty="0" err="1">
                <a:latin typeface="Eras Demi ITC" pitchFamily="34" charset="0"/>
              </a:rPr>
              <a:t>oka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osvajanje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govora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kontrola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sfinktera</a:t>
            </a:r>
            <a:r>
              <a:rPr lang="en-US" sz="3400" dirty="0">
                <a:latin typeface="Eras Demi ITC" pitchFamily="34" charset="0"/>
              </a:rPr>
              <a:t>.</a:t>
            </a:r>
          </a:p>
          <a:p>
            <a:r>
              <a:rPr lang="en-US" sz="3400" dirty="0">
                <a:latin typeface="Eras Demi ITC" pitchFamily="34" charset="0"/>
              </a:rPr>
              <a:t>Od 3. </a:t>
            </a:r>
            <a:r>
              <a:rPr lang="en-US" sz="3400" dirty="0" err="1">
                <a:latin typeface="Eras Demi ITC" pitchFamily="34" charset="0"/>
              </a:rPr>
              <a:t>godine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moze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ucestvovati</a:t>
            </a:r>
            <a:r>
              <a:rPr lang="en-US" sz="3400" dirty="0">
                <a:latin typeface="Eras Demi ITC" pitchFamily="34" charset="0"/>
              </a:rPr>
              <a:t> u </a:t>
            </a:r>
            <a:r>
              <a:rPr lang="en-US" sz="3400" dirty="0" err="1">
                <a:latin typeface="Eras Demi ITC" pitchFamily="34" charset="0"/>
              </a:rPr>
              <a:t>grupnim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aktivnostima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 err="1">
                <a:latin typeface="Eras Demi ITC" pitchFamily="34" charset="0"/>
              </a:rPr>
              <a:t>Izmedju</a:t>
            </a:r>
            <a:r>
              <a:rPr lang="en-US" sz="3400" dirty="0">
                <a:latin typeface="Eras Demi ITC" pitchFamily="34" charset="0"/>
              </a:rPr>
              <a:t> 2. i 5. </a:t>
            </a:r>
            <a:r>
              <a:rPr lang="en-US" sz="3400" dirty="0" err="1">
                <a:latin typeface="Eras Demi ITC" pitchFamily="34" charset="0"/>
              </a:rPr>
              <a:t>godine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vezivanje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cerka-otac</a:t>
            </a:r>
            <a:r>
              <a:rPr lang="en-US" sz="3400" dirty="0">
                <a:latin typeface="Eras Demi ITC" pitchFamily="34" charset="0"/>
              </a:rPr>
              <a:t> i sin-</a:t>
            </a:r>
            <a:r>
              <a:rPr lang="en-US" sz="3400" dirty="0" err="1">
                <a:latin typeface="Eras Demi ITC" pitchFamily="34" charset="0"/>
              </a:rPr>
              <a:t>majka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Od 7. </a:t>
            </a:r>
            <a:r>
              <a:rPr lang="en-US" sz="3400" dirty="0" err="1">
                <a:latin typeface="Eras Demi ITC" pitchFamily="34" charset="0"/>
              </a:rPr>
              <a:t>godine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vec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su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ugradjene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mogucnosti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samokriticnosti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ili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svesti</a:t>
            </a:r>
            <a:endParaRPr lang="en-US" sz="3400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PREDSKOLSKE DECE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Prenatalni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prenatalna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interakcija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majka-dete</a:t>
            </a:r>
            <a:r>
              <a:rPr lang="en-US" dirty="0">
                <a:latin typeface="Eras Demi ITC" pitchFamily="34" charset="0"/>
              </a:rPr>
              <a:t>, “</a:t>
            </a:r>
            <a:r>
              <a:rPr lang="en-US" dirty="0" err="1">
                <a:latin typeface="Eras Demi ITC" pitchFamily="34" charset="0"/>
              </a:rPr>
              <a:t>fetalna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panika</a:t>
            </a:r>
            <a:r>
              <a:rPr lang="en-US" dirty="0">
                <a:latin typeface="Eras Demi ITC" pitchFamily="34" charset="0"/>
              </a:rPr>
              <a:t>’’, </a:t>
            </a:r>
            <a:r>
              <a:rPr lang="en-US" dirty="0" err="1">
                <a:latin typeface="Eras Demi ITC" pitchFamily="34" charset="0"/>
              </a:rPr>
              <a:t>znacaj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zeljenosti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Proces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socijalizacije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odnos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medju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roditeljima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a) </a:t>
            </a:r>
            <a:r>
              <a:rPr lang="en-US" dirty="0" err="1">
                <a:latin typeface="Eras Demi ITC" pitchFamily="34" charset="0"/>
              </a:rPr>
              <a:t>pocetna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socijalizacije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uloga</a:t>
            </a:r>
            <a:r>
              <a:rPr lang="en-US" dirty="0">
                <a:latin typeface="Eras Demi ITC" pitchFamily="34" charset="0"/>
              </a:rPr>
              <a:t> make</a:t>
            </a: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dijadni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majka-dete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hranjenje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emocionalnog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 smtClean="0">
                <a:latin typeface="Eras Demi ITC" pitchFamily="34" charset="0"/>
              </a:rPr>
              <a:t>proces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separacije</a:t>
            </a:r>
            <a:r>
              <a:rPr lang="en-US" dirty="0" smtClean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individualizacija</a:t>
            </a:r>
            <a:r>
              <a:rPr lang="en-US" dirty="0">
                <a:latin typeface="Eras Demi ITC" pitchFamily="34" charset="0"/>
              </a:rPr>
              <a:t> od 8. </a:t>
            </a:r>
            <a:r>
              <a:rPr lang="en-US" dirty="0" err="1">
                <a:latin typeface="Eras Demi ITC" pitchFamily="34" charset="0"/>
              </a:rPr>
              <a:t>meseca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 (</a:t>
            </a:r>
            <a:r>
              <a:rPr lang="en-US" dirty="0" err="1" smtClean="0">
                <a:latin typeface="Eras Demi ITC" pitchFamily="34" charset="0"/>
              </a:rPr>
              <a:t>separacioni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strah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   b) </a:t>
            </a:r>
            <a:r>
              <a:rPr lang="en-US" dirty="0" err="1">
                <a:latin typeface="Eras Demi ITC" pitchFamily="34" charset="0"/>
              </a:rPr>
              <a:t>uloga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c)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kao</a:t>
            </a:r>
            <a:r>
              <a:rPr lang="en-US" dirty="0">
                <a:latin typeface="Eras Demi ITC" pitchFamily="34" charset="0"/>
              </a:rPr>
              <a:t> par</a:t>
            </a: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briznost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emocionalno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vezivanje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privrzenost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osnovno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poverenje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bazicna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sigurnost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4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PREDSKOLSKE DECE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Radno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afektivno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lisavanje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posledice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- </a:t>
            </a:r>
            <a:r>
              <a:rPr lang="en-US" dirty="0" err="1">
                <a:latin typeface="Eras Demi ITC" pitchFamily="34" charset="0"/>
              </a:rPr>
              <a:t>hospitalizam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Problemi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zanemarivanja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zlostavljanja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zanemarivanje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akt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nezadovoljavanja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osnovnih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fizickih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emocionalnih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socijalnih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drugih</a:t>
            </a:r>
            <a:r>
              <a:rPr lang="en-US" dirty="0">
                <a:latin typeface="Eras Demi ITC" pitchFamily="34" charset="0"/>
              </a:rPr>
              <a:t>     </a:t>
            </a:r>
            <a:r>
              <a:rPr lang="en-US" dirty="0" err="1">
                <a:latin typeface="Eras Demi ITC" pitchFamily="34" charset="0"/>
              </a:rPr>
              <a:t>razvojnih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potreba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strane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zlostavljanje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fizicko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zlostavljanje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emocionalno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zlostavljanje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odbacivanje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degradacija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terorisanje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izolacija</a:t>
            </a:r>
            <a:r>
              <a:rPr lang="en-US" dirty="0">
                <a:latin typeface="Eras Demi ITC" pitchFamily="34" charset="0"/>
              </a:rPr>
              <a:t>, “</a:t>
            </a:r>
            <a:r>
              <a:rPr lang="en-US" dirty="0" err="1">
                <a:latin typeface="Eras Demi ITC" pitchFamily="34" charset="0"/>
              </a:rPr>
              <a:t>kvarenje</a:t>
            </a:r>
            <a:r>
              <a:rPr lang="en-US" dirty="0">
                <a:latin typeface="Eras Demi ITC" pitchFamily="34" charset="0"/>
              </a:rPr>
              <a:t>”, </a:t>
            </a:r>
            <a:r>
              <a:rPr lang="en-US" dirty="0" err="1">
                <a:latin typeface="Eras Demi ITC" pitchFamily="34" charset="0"/>
              </a:rPr>
              <a:t>eksploatacija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uskracivanje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emocionalne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stimulacije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nepouzdano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roditeljstvo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seksualno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zlostavljanje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16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POREMECAJI KOD DECE PREDSKOLSKOG UZRASTA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56260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Eras Demi ITC" pitchFamily="34" charset="0"/>
              </a:rPr>
              <a:t>1) MENTALNA RETARDACIJA</a:t>
            </a: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laka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IQ 50 – 69</a:t>
            </a: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umerena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IQ 35 – 49</a:t>
            </a: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teska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IQ 20 – 34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POREMECAJI NAVIKA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ishrane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anoreksija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odojceta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malog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oralne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aktivnosti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predskolskog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uzrasta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sisanje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prsta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predmeta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usta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grickanje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noktiju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gojaznost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eliminacije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- od 20. </a:t>
            </a:r>
            <a:r>
              <a:rPr lang="en-US" dirty="0" err="1">
                <a:latin typeface="Eras Demi ITC" pitchFamily="34" charset="0"/>
              </a:rPr>
              <a:t>meseca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kontrola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sfinktera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</a:t>
            </a:r>
            <a:r>
              <a:rPr lang="en-US" dirty="0" err="1">
                <a:latin typeface="Eras Demi ITC" pitchFamily="34" charset="0"/>
              </a:rPr>
              <a:t>enureza</a:t>
            </a:r>
            <a:r>
              <a:rPr lang="en-US" dirty="0">
                <a:latin typeface="Eras Demi ITC" pitchFamily="34" charset="0"/>
              </a:rPr>
              <a:t> ( </a:t>
            </a:r>
            <a:r>
              <a:rPr lang="en-US" dirty="0" err="1">
                <a:latin typeface="Eras Demi ITC" pitchFamily="34" charset="0"/>
              </a:rPr>
              <a:t>primarna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sekundarna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</a:t>
            </a:r>
            <a:r>
              <a:rPr lang="en-US" dirty="0" err="1">
                <a:latin typeface="Eras Demi ITC" pitchFamily="34" charset="0"/>
              </a:rPr>
              <a:t>enkopreza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spavanja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obredi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uspavljivanja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nocni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strah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pavor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nocturnus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50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POREMECAJI KOD DECE PREDSKOLSKOG UZRASTA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Eras Demi ITC" pitchFamily="34" charset="0"/>
              </a:rPr>
              <a:t>3) PSIHOSOMATSKI POREMECAJI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psihofizioloski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glavobolje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bolovi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stomaku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povracanje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dijareja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opstipacija</a:t>
            </a:r>
            <a:r>
              <a:rPr lang="en-US" dirty="0">
                <a:latin typeface="Eras Demi ITC" pitchFamily="34" charset="0"/>
              </a:rPr>
              <a:t>…</a:t>
            </a:r>
          </a:p>
          <a:p>
            <a:r>
              <a:rPr lang="en-US" dirty="0">
                <a:latin typeface="Eras Demi ITC" pitchFamily="34" charset="0"/>
              </a:rPr>
              <a:t>rani </a:t>
            </a:r>
            <a:r>
              <a:rPr lang="en-US" dirty="0" err="1">
                <a:latin typeface="Eras Demi ITC" pitchFamily="34" charset="0"/>
              </a:rPr>
              <a:t>infantilni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grcevi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zacenjivanje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afektivno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5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DECE SKOLSKOG UZRASTA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Eras Demi ITC" pitchFamily="34" charset="0"/>
              </a:rPr>
              <a:t>1) PRIPREMA DECE ZA POLAZAK U SKOLU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licnost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ucitelja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identifikacija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odnos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ucitelj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konkretnog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logickog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misljenja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ucenje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usmeravanje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paznje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zadrzavanje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modelovanog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reprodukcija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motivacija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SKOLA, UCITELJ I MENTALNO ZDRAVLJE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karakteristike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ucitelja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dinamika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skolskoj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grupi</a:t>
            </a:r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34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DECE SKOLSKOG UZRASTA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864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3</a:t>
            </a:r>
            <a:r>
              <a:rPr lang="en-US" dirty="0">
                <a:latin typeface="Eras Demi ITC" pitchFamily="34" charset="0"/>
              </a:rPr>
              <a:t>) SKOLSKI NEUSPEH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osecaj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nesigurnosti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nedostatak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samopostovanja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teskoce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citanju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teskoce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pisanju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razvojna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diskalkulija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intelektualna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inhibicija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deficit </a:t>
            </a:r>
            <a:r>
              <a:rPr lang="en-US" dirty="0" err="1">
                <a:latin typeface="Eras Demi ITC" pitchFamily="34" charset="0"/>
              </a:rPr>
              <a:t>paznje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BEZANJE OD SKOLE</a:t>
            </a:r>
          </a:p>
          <a:p>
            <a:r>
              <a:rPr lang="en-US" dirty="0" err="1">
                <a:latin typeface="Eras Demi ITC" pitchFamily="34" charset="0"/>
              </a:rPr>
              <a:t>Ucenik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skola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socijalna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sredina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SKOLSKA SAVETODAVNA SLUZBA</a:t>
            </a:r>
          </a:p>
          <a:p>
            <a:r>
              <a:rPr lang="en-US" dirty="0" err="1">
                <a:latin typeface="Eras Demi ITC" pitchFamily="34" charset="0"/>
              </a:rPr>
              <a:t>Pedagog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psiholog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socijalni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radnik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41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U ADOLESCENCIJI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pl-PL" dirty="0" smtClean="0">
                <a:latin typeface="Eras Demi ITC" pitchFamily="34" charset="0"/>
              </a:rPr>
              <a:t>Adolescencija </a:t>
            </a:r>
            <a:r>
              <a:rPr lang="pl-PL" dirty="0">
                <a:latin typeface="Eras Demi ITC" pitchFamily="34" charset="0"/>
              </a:rPr>
              <a:t>od 11. do 26. godine</a:t>
            </a:r>
          </a:p>
          <a:p>
            <a:r>
              <a:rPr lang="pl-PL" dirty="0">
                <a:latin typeface="Eras Demi ITC" pitchFamily="34" charset="0"/>
              </a:rPr>
              <a:t>Rana od 11. – 15. godine</a:t>
            </a:r>
          </a:p>
          <a:p>
            <a:r>
              <a:rPr lang="pl-PL" dirty="0">
                <a:latin typeface="Eras Demi ITC" pitchFamily="34" charset="0"/>
              </a:rPr>
              <a:t>Prava od 15. – 18</a:t>
            </a:r>
            <a:r>
              <a:rPr lang="pl-PL" dirty="0" smtClean="0">
                <a:latin typeface="Eras Demi ITC" pitchFamily="34" charset="0"/>
              </a:rPr>
              <a:t>.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godine</a:t>
            </a:r>
            <a:endParaRPr lang="pl-PL" dirty="0">
              <a:latin typeface="Eras Demi ITC" pitchFamily="34" charset="0"/>
            </a:endParaRPr>
          </a:p>
          <a:p>
            <a:r>
              <a:rPr lang="pl-PL" dirty="0">
                <a:latin typeface="Eras Demi ITC" pitchFamily="34" charset="0"/>
              </a:rPr>
              <a:t>Kasna od 18. – 26</a:t>
            </a:r>
            <a:r>
              <a:rPr lang="pl-PL" dirty="0" smtClean="0">
                <a:latin typeface="Eras Demi ITC" pitchFamily="34" charset="0"/>
              </a:rPr>
              <a:t>.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godine</a:t>
            </a:r>
            <a:endParaRPr lang="pl-PL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/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PSIHOSOMATSKE </a:t>
            </a:r>
            <a:r>
              <a:rPr lang="en-US" dirty="0">
                <a:latin typeface="Eras Demi ITC" pitchFamily="34" charset="0"/>
              </a:rPr>
              <a:t>BOLESTI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Eras Demi ITC" pitchFamily="34" charset="0"/>
              </a:rPr>
              <a:t>Psihi</a:t>
            </a:r>
            <a:r>
              <a:rPr lang="sr-Latn-RS" dirty="0" smtClean="0">
                <a:latin typeface="Eras Demi ITC" pitchFamily="34" charset="0"/>
              </a:rPr>
              <a:t>č</a:t>
            </a:r>
            <a:r>
              <a:rPr lang="en-US" dirty="0" err="1" smtClean="0">
                <a:latin typeface="Eras Demi ITC" pitchFamily="34" charset="0"/>
              </a:rPr>
              <a:t>ki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faktor</a:t>
            </a:r>
            <a:r>
              <a:rPr lang="en-US" dirty="0">
                <a:latin typeface="Eras Demi ITC" pitchFamily="34" charset="0"/>
              </a:rPr>
              <a:t> → </a:t>
            </a:r>
            <a:r>
              <a:rPr lang="en-US" dirty="0" err="1" smtClean="0">
                <a:latin typeface="Eras Demi ITC" pitchFamily="34" charset="0"/>
              </a:rPr>
              <a:t>Poreme</a:t>
            </a:r>
            <a:r>
              <a:rPr lang="sr-Latn-RS" dirty="0" smtClean="0">
                <a:latin typeface="Eras Demi ITC" pitchFamily="34" charset="0"/>
              </a:rPr>
              <a:t>ć</a:t>
            </a:r>
            <a:r>
              <a:rPr lang="en-US" dirty="0" err="1" smtClean="0">
                <a:latin typeface="Eras Demi ITC" pitchFamily="34" charset="0"/>
              </a:rPr>
              <a:t>aj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funkcije</a:t>
            </a:r>
            <a:r>
              <a:rPr lang="en-US" dirty="0">
                <a:latin typeface="Eras Demi ITC" pitchFamily="34" charset="0"/>
              </a:rPr>
              <a:t> → </a:t>
            </a:r>
            <a:r>
              <a:rPr lang="en-US" dirty="0" smtClean="0">
                <a:latin typeface="Eras Demi ITC" pitchFamily="34" charset="0"/>
              </a:rPr>
              <a:t>O</a:t>
            </a:r>
            <a:r>
              <a:rPr lang="sr-Latn-RS" dirty="0">
                <a:latin typeface="Eras Demi ITC" pitchFamily="34" charset="0"/>
              </a:rPr>
              <a:t>š</a:t>
            </a:r>
            <a:r>
              <a:rPr lang="en-US" dirty="0" err="1" smtClean="0">
                <a:latin typeface="Eras Demi ITC" pitchFamily="34" charset="0"/>
              </a:rPr>
              <a:t>te</a:t>
            </a:r>
            <a:r>
              <a:rPr lang="sr-Latn-RS" dirty="0" smtClean="0">
                <a:latin typeface="Eras Demi ITC" pitchFamily="34" charset="0"/>
              </a:rPr>
              <a:t>ć</a:t>
            </a:r>
            <a:r>
              <a:rPr lang="en-US" dirty="0" err="1" smtClean="0">
                <a:latin typeface="Eras Demi ITC" pitchFamily="34" charset="0"/>
              </a:rPr>
              <a:t>enje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tkiva</a:t>
            </a:r>
            <a:r>
              <a:rPr lang="en-US" dirty="0">
                <a:latin typeface="Eras Demi ITC" pitchFamily="34" charset="0"/>
              </a:rPr>
              <a:t> → </a:t>
            </a:r>
            <a:r>
              <a:rPr lang="en-US" dirty="0" err="1">
                <a:latin typeface="Eras Demi ITC" pitchFamily="34" charset="0"/>
              </a:rPr>
              <a:t>Telesni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znaci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simptomi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Arterijska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hipertenzija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Bronhijalna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astma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Gastroduodenalni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ulkus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Ulcerozni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kolitis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Tireotoksikoza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Akutni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infarkt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miokarda</a:t>
            </a:r>
            <a:endParaRPr lang="en-US" dirty="0" smtClean="0">
              <a:latin typeface="Eras Demi ITC" pitchFamily="34" charset="0"/>
            </a:endParaRP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b="1" dirty="0" smtClean="0">
                <a:latin typeface="Eras Demi ITC" pitchFamily="34" charset="0"/>
              </a:rPr>
              <a:t>Le</a:t>
            </a:r>
            <a:r>
              <a:rPr lang="sr-Latn-RS" b="1" dirty="0" smtClean="0">
                <a:latin typeface="Eras Demi ITC" pitchFamily="34" charset="0"/>
              </a:rPr>
              <a:t>č</a:t>
            </a:r>
            <a:r>
              <a:rPr lang="en-US" b="1" dirty="0" err="1" smtClean="0">
                <a:latin typeface="Eras Demi ITC" pitchFamily="34" charset="0"/>
              </a:rPr>
              <a:t>enje</a:t>
            </a:r>
            <a:r>
              <a:rPr lang="en-US" dirty="0">
                <a:latin typeface="Eras Demi ITC" pitchFamily="34" charset="0"/>
              </a:rPr>
              <a:t>:  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>
                <a:latin typeface="Eras Demi ITC" pitchFamily="34" charset="0"/>
              </a:rPr>
              <a:t>u </a:t>
            </a:r>
            <a:r>
              <a:rPr lang="en-US" dirty="0" err="1">
                <a:latin typeface="Eras Demi ITC" pitchFamily="34" charset="0"/>
              </a:rPr>
              <a:t>akutnoj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fazi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 smtClean="0">
                <a:latin typeface="Eras Demi ITC" pitchFamily="34" charset="0"/>
              </a:rPr>
              <a:t>nadle</a:t>
            </a:r>
            <a:r>
              <a:rPr lang="sr-Latn-RS" dirty="0" smtClean="0">
                <a:latin typeface="Eras Demi ITC" pitchFamily="34" charset="0"/>
              </a:rPr>
              <a:t>ž</a:t>
            </a:r>
            <a:r>
              <a:rPr lang="en-US" dirty="0" err="1" smtClean="0">
                <a:latin typeface="Eras Demi ITC" pitchFamily="34" charset="0"/>
              </a:rPr>
              <a:t>na</a:t>
            </a:r>
            <a:r>
              <a:rPr lang="en-US" dirty="0" smtClean="0">
                <a:latin typeface="Eras Demi ITC" pitchFamily="34" charset="0"/>
              </a:rPr>
              <a:t>  </a:t>
            </a:r>
            <a:r>
              <a:rPr lang="en-US" dirty="0" err="1" smtClean="0">
                <a:latin typeface="Eras Demi ITC" pitchFamily="34" charset="0"/>
              </a:rPr>
              <a:t>specijalnost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>
                <a:latin typeface="Eras Demi ITC" pitchFamily="34" charset="0"/>
              </a:rPr>
              <a:t>u </a:t>
            </a:r>
            <a:r>
              <a:rPr lang="en-US" dirty="0" err="1" smtClean="0">
                <a:latin typeface="Eras Demi ITC" pitchFamily="34" charset="0"/>
              </a:rPr>
              <a:t>hroni</a:t>
            </a:r>
            <a:r>
              <a:rPr lang="sr-Latn-RS" dirty="0" smtClean="0">
                <a:latin typeface="Eras Demi ITC" pitchFamily="34" charset="0"/>
              </a:rPr>
              <a:t>č</a:t>
            </a:r>
            <a:r>
              <a:rPr lang="en-US" dirty="0" err="1" smtClean="0">
                <a:latin typeface="Eras Demi ITC" pitchFamily="34" charset="0"/>
              </a:rPr>
              <a:t>noj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– </a:t>
            </a:r>
            <a:r>
              <a:rPr lang="en-US" dirty="0" err="1">
                <a:latin typeface="Eras Demi ITC" pitchFamily="34" charset="0"/>
              </a:rPr>
              <a:t>psihoterapeut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25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Eras Demi ITC" pitchFamily="34" charset="0"/>
              </a:rPr>
              <a:t>Kljucni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procesi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adolescenciji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867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a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 smtClean="0">
                <a:latin typeface="Eras Demi ITC" pitchFamily="34" charset="0"/>
              </a:rPr>
              <a:t>proces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separacije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roditeljskih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figura</a:t>
            </a:r>
            <a:r>
              <a:rPr lang="en-US" dirty="0">
                <a:latin typeface="Eras Demi ITC" pitchFamily="34" charset="0"/>
              </a:rPr>
              <a:t> ( </a:t>
            </a:r>
            <a:r>
              <a:rPr lang="en-US" dirty="0" err="1">
                <a:latin typeface="Eras Demi ITC" pitchFamily="34" charset="0"/>
              </a:rPr>
              <a:t>separacija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individualnost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konflikt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roditeljima</a:t>
            </a:r>
            <a:r>
              <a:rPr lang="en-US" dirty="0">
                <a:latin typeface="Eras Demi ITC" pitchFamily="34" charset="0"/>
              </a:rPr>
              <a:t> (i </a:t>
            </a:r>
            <a:r>
              <a:rPr lang="en-US" dirty="0" err="1">
                <a:latin typeface="Eras Demi ITC" pitchFamily="34" charset="0"/>
              </a:rPr>
              <a:t>njihovim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zahtevima</a:t>
            </a:r>
            <a:r>
              <a:rPr lang="en-US" dirty="0">
                <a:latin typeface="Eras Demi ITC" pitchFamily="34" charset="0"/>
              </a:rPr>
              <a:t>) i </a:t>
            </a:r>
            <a:r>
              <a:rPr lang="en-US" dirty="0" err="1">
                <a:latin typeface="Eras Demi ITC" pitchFamily="34" charset="0"/>
              </a:rPr>
              <a:t>drugim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autoritetima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seksualnosti</a:t>
            </a:r>
            <a:r>
              <a:rPr lang="en-US" dirty="0">
                <a:latin typeface="Eras Demi ITC" pitchFamily="34" charset="0"/>
              </a:rPr>
              <a:t> ( </a:t>
            </a:r>
            <a:r>
              <a:rPr lang="en-US" dirty="0" err="1">
                <a:latin typeface="Eras Demi ITC" pitchFamily="34" charset="0"/>
              </a:rPr>
              <a:t>masturbacija</a:t>
            </a:r>
            <a:r>
              <a:rPr lang="en-US" dirty="0">
                <a:latin typeface="Eras Demi ITC" pitchFamily="34" charset="0"/>
              </a:rPr>
              <a:t> – mas-</a:t>
            </a:r>
            <a:r>
              <a:rPr lang="en-US" dirty="0" err="1">
                <a:latin typeface="Eras Demi ITC" pitchFamily="34" charset="0"/>
              </a:rPr>
              <a:t>musko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turbatio-nemir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nered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metez</a:t>
            </a:r>
            <a:r>
              <a:rPr lang="en-US" dirty="0">
                <a:latin typeface="Eras Demi ITC" pitchFamily="34" charset="0"/>
              </a:rPr>
              <a:t>; </a:t>
            </a:r>
            <a:r>
              <a:rPr lang="en-US" dirty="0" err="1">
                <a:latin typeface="Eras Demi ITC" pitchFamily="34" charset="0"/>
              </a:rPr>
              <a:t>prva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seksualna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iskustva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seksualna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uloga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seksualno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vaspitanje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odnosi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vrsnjacima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(</a:t>
            </a:r>
            <a:r>
              <a:rPr lang="en-US" dirty="0" err="1" smtClean="0">
                <a:latin typeface="Eras Demi ITC" pitchFamily="34" charset="0"/>
              </a:rPr>
              <a:t>vrsnjacke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grupe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adolescentske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grupe</a:t>
            </a:r>
            <a:r>
              <a:rPr lang="en-US" dirty="0">
                <a:latin typeface="Eras Demi ITC" pitchFamily="34" charset="0"/>
              </a:rPr>
              <a:t>; </a:t>
            </a:r>
            <a:r>
              <a:rPr lang="en-US" dirty="0" err="1">
                <a:latin typeface="Eras Demi ITC" pitchFamily="34" charset="0"/>
              </a:rPr>
              <a:t>unutresnja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kohezija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prihvatanje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postovanje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emocionalno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slaganjei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samopostovanje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grupni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vrsnjaka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bliski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prijateljski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razumevanje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sveta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sebe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razmena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osecanja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misljenja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stavova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bliskost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intimnost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60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ADOLESCENCIJA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257800"/>
          </a:xfrm>
        </p:spPr>
        <p:txBody>
          <a:bodyPr>
            <a:normAutofit lnSpcReduction="10000"/>
          </a:bodyPr>
          <a:lstStyle/>
          <a:p>
            <a:r>
              <a:rPr lang="en-US" u="sng" dirty="0" err="1">
                <a:latin typeface="Eras Demi ITC" pitchFamily="34" charset="0"/>
              </a:rPr>
              <a:t>Rana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adolescencija</a:t>
            </a:r>
            <a:r>
              <a:rPr lang="en-US" u="sng" dirty="0">
                <a:latin typeface="Eras Demi ITC" pitchFamily="34" charset="0"/>
              </a:rPr>
              <a:t> (12. – 15. god.) – </a:t>
            </a:r>
            <a:r>
              <a:rPr lang="en-US" u="sng" dirty="0" err="1">
                <a:latin typeface="Eras Demi ITC" pitchFamily="34" charset="0"/>
              </a:rPr>
              <a:t>pubertet</a:t>
            </a:r>
            <a:endParaRPr lang="en-US" u="sng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burno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biolosko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sazrevanje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heteropolno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interesovanje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kontakti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telesne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bliskost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intimnosti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potreba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sigurnoscu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bliskost</a:t>
            </a:r>
            <a:r>
              <a:rPr lang="en-US" dirty="0">
                <a:latin typeface="Eras Demi ITC" pitchFamily="34" charset="0"/>
              </a:rPr>
              <a:t> bar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jednom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osobom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najbolji</a:t>
            </a:r>
            <a:r>
              <a:rPr lang="en-US" dirty="0">
                <a:latin typeface="Eras Demi ITC" pitchFamily="34" charset="0"/>
              </a:rPr>
              <a:t> drug)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potreba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intimnoscu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suprotnog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pola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75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ADOLESCENCIJA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>
                <a:latin typeface="Eras Demi ITC" pitchFamily="34" charset="0"/>
              </a:rPr>
              <a:t>Prava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adolescencija</a:t>
            </a:r>
            <a:r>
              <a:rPr lang="en-US" u="sng" dirty="0">
                <a:latin typeface="Eras Demi ITC" pitchFamily="34" charset="0"/>
              </a:rPr>
              <a:t> (15. – 18. god.)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eksperimentise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heteropolnim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aktivnostima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cilj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sustina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jeste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dostizanje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POL – </a:t>
            </a:r>
            <a:r>
              <a:rPr lang="en-US" dirty="0" err="1">
                <a:latin typeface="Eras Demi ITC" pitchFamily="34" charset="0"/>
              </a:rPr>
              <a:t>bioloska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odredjenost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musko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zensko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POLNOST – </a:t>
            </a:r>
            <a:r>
              <a:rPr lang="en-US" dirty="0" err="1">
                <a:latin typeface="Eras Demi ITC" pitchFamily="34" charset="0"/>
              </a:rPr>
              <a:t>psiholoske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osobitosti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musko-zenskog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POLNI IDENTITET – </a:t>
            </a:r>
            <a:r>
              <a:rPr lang="en-US" dirty="0" err="1">
                <a:latin typeface="Eras Demi ITC" pitchFamily="34" charset="0"/>
              </a:rPr>
              <a:t>stepen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osecanja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muskosti-zenskosti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(</a:t>
            </a:r>
            <a:r>
              <a:rPr lang="en-US" dirty="0" err="1">
                <a:latin typeface="Eras Demi ITC" pitchFamily="34" charset="0"/>
              </a:rPr>
              <a:t>stepen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psiholoskog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prihvatanja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bioloske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datosti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sopstvenog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pola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u="sng" dirty="0" err="1">
                <a:latin typeface="Eras Demi ITC" pitchFamily="34" charset="0"/>
              </a:rPr>
              <a:t>Kasna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adolescencija</a:t>
            </a:r>
            <a:r>
              <a:rPr lang="en-US" u="sng" dirty="0">
                <a:latin typeface="Eras Demi ITC" pitchFamily="34" charset="0"/>
              </a:rPr>
              <a:t> (18. – 26. god.)</a:t>
            </a:r>
          </a:p>
          <a:p>
            <a:r>
              <a:rPr lang="en-US" dirty="0">
                <a:latin typeface="Eras Demi ITC" pitchFamily="34" charset="0"/>
              </a:rPr>
              <a:t>(</a:t>
            </a:r>
            <a:r>
              <a:rPr lang="en-US" dirty="0" err="1">
                <a:latin typeface="Eras Demi ITC" pitchFamily="34" charset="0"/>
              </a:rPr>
              <a:t>proces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formiranja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drustvenih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moralnih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normi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ponasanju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03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/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KRIZE </a:t>
            </a:r>
            <a:r>
              <a:rPr lang="en-US" dirty="0">
                <a:latin typeface="Eras Demi ITC" pitchFamily="34" charset="0"/>
              </a:rPr>
              <a:t>U ADOLESCENCIJI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866888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Eras Demi ITC" pitchFamily="34" charset="0"/>
              </a:rPr>
              <a:t>Oblik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sazrevanja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razvojni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fenomen</a:t>
            </a:r>
            <a:r>
              <a:rPr lang="en-US" dirty="0">
                <a:latin typeface="Eras Demi ITC" pitchFamily="34" charset="0"/>
              </a:rPr>
              <a:t>. </a:t>
            </a:r>
            <a:r>
              <a:rPr lang="en-US" dirty="0" err="1">
                <a:latin typeface="Eras Demi ITC" pitchFamily="34" charset="0"/>
              </a:rPr>
              <a:t>Prolazni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reaktivni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prilagodjavanja</a:t>
            </a:r>
            <a:r>
              <a:rPr lang="en-US" dirty="0">
                <a:latin typeface="Eras Demi ITC" pitchFamily="34" charset="0"/>
              </a:rPr>
              <a:t> i problem </a:t>
            </a:r>
            <a:r>
              <a:rPr lang="en-US" dirty="0" err="1">
                <a:latin typeface="Eras Demi ITC" pitchFamily="34" charset="0"/>
              </a:rPr>
              <a:t>ponasanja</a:t>
            </a:r>
            <a:r>
              <a:rPr lang="en-US" dirty="0" smtClean="0">
                <a:latin typeface="Eras Demi ITC" pitchFamily="34" charset="0"/>
              </a:rPr>
              <a:t>.</a:t>
            </a: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normativna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kriza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kriza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 smtClean="0">
                <a:latin typeface="Eras Demi ITC" pitchFamily="34" charset="0"/>
              </a:rPr>
              <a:t>konfuzija</a:t>
            </a:r>
            <a:r>
              <a:rPr lang="en-US" dirty="0" smtClean="0">
                <a:latin typeface="Eras Demi ITC" pitchFamily="34" charset="0"/>
              </a:rPr>
              <a:t>)</a:t>
            </a:r>
            <a:r>
              <a:rPr lang="en-US" dirty="0" err="1" smtClean="0">
                <a:latin typeface="Eras Demi ITC" pitchFamily="34" charset="0"/>
              </a:rPr>
              <a:t>identiteta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kriza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autoriteta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kriza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seksualnosti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e) </a:t>
            </a:r>
            <a:r>
              <a:rPr lang="en-US" dirty="0" err="1">
                <a:latin typeface="Eras Demi ITC" pitchFamily="34" charset="0"/>
              </a:rPr>
              <a:t>hipohondrija</a:t>
            </a:r>
            <a:endParaRPr lang="en-US" dirty="0" smtClean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NORMATIVNA KRIZA</a:t>
            </a:r>
          </a:p>
          <a:p>
            <a:r>
              <a:rPr lang="en-US" dirty="0" err="1">
                <a:latin typeface="Eras Demi ITC" pitchFamily="34" charset="0"/>
              </a:rPr>
              <a:t>Povisena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osetljivost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desavanja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sebi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okolini</a:t>
            </a:r>
            <a:r>
              <a:rPr lang="en-US" dirty="0">
                <a:latin typeface="Eras Demi ITC" pitchFamily="34" charset="0"/>
              </a:rPr>
              <a:t>. U </a:t>
            </a:r>
            <a:r>
              <a:rPr lang="en-US" dirty="0" err="1">
                <a:latin typeface="Eras Demi ITC" pitchFamily="34" charset="0"/>
              </a:rPr>
              <a:t>krizi</a:t>
            </a:r>
            <a:r>
              <a:rPr lang="en-US" dirty="0">
                <a:latin typeface="Eras Demi ITC" pitchFamily="34" charset="0"/>
              </a:rPr>
              <a:t> je i </a:t>
            </a:r>
            <a:r>
              <a:rPr lang="en-US" dirty="0" err="1">
                <a:latin typeface="Eras Demi ITC" pitchFamily="34" charset="0"/>
              </a:rPr>
              <a:t>osecanje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identiteta</a:t>
            </a:r>
            <a:r>
              <a:rPr lang="en-US" dirty="0" smtClean="0">
                <a:latin typeface="Eras Demi ITC" pitchFamily="34" charset="0"/>
              </a:rPr>
              <a:t>.</a:t>
            </a: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KRIZA (KONFUZIJA) IDENTITETA</a:t>
            </a:r>
          </a:p>
          <a:p>
            <a:r>
              <a:rPr lang="en-US" dirty="0">
                <a:latin typeface="Eras Demi ITC" pitchFamily="34" charset="0"/>
              </a:rPr>
              <a:t>Kao: </a:t>
            </a:r>
            <a:r>
              <a:rPr lang="en-US" dirty="0" err="1">
                <a:latin typeface="Eras Demi ITC" pitchFamily="34" charset="0"/>
              </a:rPr>
              <a:t>osecanje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otudjenosti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napustenocti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nepoverenje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sumnjicavost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osecanje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krivice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tajanstvenost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socijalno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povlacenje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razliciti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asocijalni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postupci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1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KRIZE U ADOLESCENCIJI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772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>
                <a:latin typeface="Eras Demi ITC" pitchFamily="34" charset="0"/>
              </a:rPr>
              <a:t>Manifestacije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krize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Difuzija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Ne </a:t>
            </a:r>
            <a:r>
              <a:rPr lang="en-US" dirty="0" err="1">
                <a:latin typeface="Eras Demi ITC" pitchFamily="34" charset="0"/>
              </a:rPr>
              <a:t>mogu</a:t>
            </a:r>
            <a:r>
              <a:rPr lang="en-US" dirty="0">
                <a:latin typeface="Eras Demi ITC" pitchFamily="34" charset="0"/>
              </a:rPr>
              <a:t> da </a:t>
            </a:r>
            <a:r>
              <a:rPr lang="en-US" dirty="0" err="1">
                <a:latin typeface="Eras Demi ITC" pitchFamily="34" charset="0"/>
              </a:rPr>
              <a:t>donoste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odluke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dozivljavaju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unutrasnju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prazninu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izolaciju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teskoce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uspostavljanju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komunikacije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teskoce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uspostavljanju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seksualnih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r>
              <a:rPr lang="en-US" dirty="0">
                <a:latin typeface="Eras Demi ITC" pitchFamily="34" charset="0"/>
              </a:rPr>
              <a:t>.       </a:t>
            </a:r>
          </a:p>
          <a:p>
            <a:r>
              <a:rPr lang="en-US" dirty="0" err="1">
                <a:latin typeface="Eras Demi ITC" pitchFamily="34" charset="0"/>
              </a:rPr>
              <a:t>Kriza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selfa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znacajna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nestabilnost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nepredvidivost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ponasanju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velike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teskoce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ucenju</a:t>
            </a:r>
            <a:r>
              <a:rPr lang="en-US" dirty="0">
                <a:latin typeface="Eras Demi ITC" pitchFamily="34" charset="0"/>
              </a:rPr>
              <a:t>.  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Negativni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Delikvencija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prostitucija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narkomanija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“Kao da” </a:t>
            </a:r>
            <a:r>
              <a:rPr lang="en-US" dirty="0" err="1">
                <a:latin typeface="Eras Demi ITC" pitchFamily="34" charset="0"/>
              </a:rPr>
              <a:t>identitet</a:t>
            </a:r>
            <a:r>
              <a:rPr lang="en-US" dirty="0">
                <a:latin typeface="Eras Demi ITC" pitchFamily="34" charset="0"/>
              </a:rPr>
              <a:t>, (</a:t>
            </a:r>
            <a:r>
              <a:rPr lang="en-US" dirty="0" err="1">
                <a:latin typeface="Eras Demi ITC" pitchFamily="34" charset="0"/>
              </a:rPr>
              <a:t>lazni</a:t>
            </a:r>
            <a:r>
              <a:rPr lang="en-US" dirty="0">
                <a:latin typeface="Eras Demi ITC" pitchFamily="34" charset="0"/>
              </a:rPr>
              <a:t> self)</a:t>
            </a:r>
          </a:p>
          <a:p>
            <a:r>
              <a:rPr lang="en-US" dirty="0">
                <a:latin typeface="Eras Demi ITC" pitchFamily="34" charset="0"/>
              </a:rPr>
              <a:t>KRIZA AUTORITETA</a:t>
            </a:r>
          </a:p>
          <a:p>
            <a:r>
              <a:rPr lang="en-US" dirty="0">
                <a:latin typeface="Eras Demi ITC" pitchFamily="34" charset="0"/>
              </a:rPr>
              <a:t>KRIZA SEKSUALNOSTI</a:t>
            </a:r>
          </a:p>
          <a:p>
            <a:r>
              <a:rPr lang="en-US" dirty="0" err="1">
                <a:latin typeface="Eras Demi ITC" pitchFamily="34" charset="0"/>
              </a:rPr>
              <a:t>Asketizam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Promiskuitet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HIPOHONDRIJA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51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POREMECAJI ADOLESCENTNOG UZRASTA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Izbegavanje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skole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Pokusaj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samoubistva</a:t>
            </a:r>
            <a:r>
              <a:rPr lang="en-US" dirty="0">
                <a:latin typeface="Eras Demi ITC" pitchFamily="34" charset="0"/>
              </a:rPr>
              <a:t>  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c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Mentalna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anoreksija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delikvencija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&lt; 14 god. – ne </a:t>
            </a:r>
            <a:r>
              <a:rPr lang="en-US" dirty="0" err="1">
                <a:latin typeface="Eras Demi ITC" pitchFamily="34" charset="0"/>
              </a:rPr>
              <a:t>podleze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krivicnoj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odgovornosti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Mladji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maloletnik</a:t>
            </a:r>
            <a:r>
              <a:rPr lang="en-US" dirty="0">
                <a:latin typeface="Eras Demi ITC" pitchFamily="34" charset="0"/>
              </a:rPr>
              <a:t> 14 – 16 god.</a:t>
            </a:r>
          </a:p>
          <a:p>
            <a:r>
              <a:rPr lang="en-US" dirty="0" err="1">
                <a:latin typeface="Eras Demi ITC" pitchFamily="34" charset="0"/>
              </a:rPr>
              <a:t>Stariji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maloletnik</a:t>
            </a:r>
            <a:r>
              <a:rPr lang="en-US" dirty="0">
                <a:latin typeface="Eras Demi ITC" pitchFamily="34" charset="0"/>
              </a:rPr>
              <a:t> 16 – 18 god.</a:t>
            </a:r>
          </a:p>
          <a:p>
            <a:r>
              <a:rPr lang="en-US" dirty="0" err="1">
                <a:latin typeface="Eras Demi ITC" pitchFamily="34" charset="0"/>
              </a:rPr>
              <a:t>Mladje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punoletno</a:t>
            </a:r>
            <a:r>
              <a:rPr lang="en-US" dirty="0">
                <a:latin typeface="Eras Demi ITC" pitchFamily="34" charset="0"/>
              </a:rPr>
              <a:t> lice 18 – 21 </a:t>
            </a:r>
            <a:r>
              <a:rPr lang="en-US" dirty="0" smtClean="0">
                <a:latin typeface="Eras Demi ITC" pitchFamily="34" charset="0"/>
              </a:rPr>
              <a:t>god.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98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/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POREMECAJI </a:t>
            </a:r>
            <a:r>
              <a:rPr lang="en-US" dirty="0">
                <a:latin typeface="Eras Demi ITC" pitchFamily="34" charset="0"/>
              </a:rPr>
              <a:t>ADOLESCENTNOG UZRASTA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943088" cy="56388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Vrste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delikta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Protiv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integriteta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drugih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licnosti</a:t>
            </a:r>
            <a:r>
              <a:rPr lang="en-US" dirty="0" smtClean="0">
                <a:latin typeface="Eras Demi ITC" pitchFamily="34" charset="0"/>
              </a:rPr>
              <a:t>)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Protiv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materijalnih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dobara</a:t>
            </a:r>
            <a:r>
              <a:rPr lang="en-US" dirty="0">
                <a:latin typeface="Eras Demi ITC" pitchFamily="34" charset="0"/>
              </a:rPr>
              <a:t>   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3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Radnje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prosjacenja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bekstvo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kuce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skole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besposlicarenje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skitnicenje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 smtClean="0">
                <a:latin typeface="Eras Demi ITC" pitchFamily="34" charset="0"/>
              </a:rPr>
              <a:t>4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Radnje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samounistenja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vrsti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propisa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koji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krse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Prestupi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krivicno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pravnih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normi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Prestupi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prekrsajnih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normi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Prestupi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moralnih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normi</a:t>
            </a:r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63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2652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POREMECAJI ADOLESCENTNOG UZRASTA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u="sng" dirty="0" err="1" smtClean="0">
                <a:latin typeface="Eras Demi ITC" pitchFamily="34" charset="0"/>
              </a:rPr>
              <a:t>Najcesce</a:t>
            </a:r>
            <a:r>
              <a:rPr lang="en-US" u="sng" dirty="0" smtClean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manifestacije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poremecaja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ponasanja</a:t>
            </a:r>
            <a:r>
              <a:rPr lang="en-US" u="sng" dirty="0">
                <a:latin typeface="Eras Demi ITC" pitchFamily="34" charset="0"/>
              </a:rPr>
              <a:t>:</a:t>
            </a:r>
            <a:r>
              <a:rPr lang="en-US" dirty="0">
                <a:latin typeface="Eras Demi ITC" pitchFamily="34" charset="0"/>
              </a:rPr>
              <a:t>                                                           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Asocijalna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predelikventna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Imovinski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prekrsaji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Kriminal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nasilja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Metode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prevencije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terapije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Proces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ispitivanja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delikventa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Toksikomanije</a:t>
            </a:r>
            <a:endParaRPr lang="en-US" dirty="0">
              <a:latin typeface="Eras Demi ITC" pitchFamily="34" charset="0"/>
            </a:endParaRPr>
          </a:p>
          <a:p>
            <a:r>
              <a:rPr lang="en-US" u="sng" dirty="0" err="1">
                <a:latin typeface="Eras Demi ITC" pitchFamily="34" charset="0"/>
              </a:rPr>
              <a:t>Nepovoljne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licne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karakteristike</a:t>
            </a:r>
            <a:r>
              <a:rPr lang="en-US" u="sng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nedostatak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sigurnosti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samopostovanja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pasivnost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zavisnost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niska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frustraciona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tolerancija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niska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adaptabilnost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stalan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dozivljaj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nedostatka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ljubavi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razumevanja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9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POREMECAJI ADOLESCENTNOG UZRASTA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53340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en-US" u="sng" dirty="0">
                <a:latin typeface="Eras Demi ITC" pitchFamily="34" charset="0"/>
              </a:rPr>
              <a:t>PREVENCIJA KRIZNIH STANJA U ADOLESCENCIJI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Uvideti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aktuelne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potencijalne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probleme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mladih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identifikacija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rizicnih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skola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preventivni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programi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vanskolskim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ustanovama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tim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program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trening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vestina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ukljucivanje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96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/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PORODICA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01000" cy="5791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Eras Demi ITC" pitchFamily="34" charset="0"/>
              </a:rPr>
              <a:t>1) Ne </a:t>
            </a:r>
            <a:r>
              <a:rPr lang="en-US" dirty="0" err="1">
                <a:latin typeface="Eras Demi ITC" pitchFamily="34" charset="0"/>
              </a:rPr>
              <a:t>ispoljava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psihopatoloske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Svaki</a:t>
            </a:r>
            <a:r>
              <a:rPr lang="en-US" dirty="0">
                <a:latin typeface="Eras Demi ITC" pitchFamily="34" charset="0"/>
              </a:rPr>
              <a:t> clan je </a:t>
            </a:r>
            <a:r>
              <a:rPr lang="en-US" dirty="0" err="1">
                <a:latin typeface="Eras Demi ITC" pitchFamily="34" charset="0"/>
              </a:rPr>
              <a:t>zadovoljan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svojom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ulogom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Visok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stepen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slobodnog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ophodjenja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spontanosti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osecanja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odgovornosti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Bracni</a:t>
            </a:r>
            <a:r>
              <a:rPr lang="en-US" dirty="0">
                <a:latin typeface="Eras Demi ITC" pitchFamily="34" charset="0"/>
              </a:rPr>
              <a:t> par </a:t>
            </a:r>
            <a:r>
              <a:rPr lang="en-US" dirty="0" err="1">
                <a:latin typeface="Eras Demi ITC" pitchFamily="34" charset="0"/>
              </a:rPr>
              <a:t>iskazuje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medjusobno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postovanje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razumevanje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emocionalne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potrebe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spremna</a:t>
            </a:r>
            <a:r>
              <a:rPr lang="en-US" dirty="0">
                <a:latin typeface="Eras Demi ITC" pitchFamily="34" charset="0"/>
              </a:rPr>
              <a:t> da se </a:t>
            </a:r>
            <a:r>
              <a:rPr lang="en-US" dirty="0" err="1">
                <a:latin typeface="Eras Demi ITC" pitchFamily="34" charset="0"/>
              </a:rPr>
              <a:t>suoci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konfliktima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njoj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izvan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nje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2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"/>
            <a:ext cx="7866888" cy="6324600"/>
          </a:xfrm>
        </p:spPr>
        <p:txBody>
          <a:bodyPr/>
          <a:lstStyle/>
          <a:p>
            <a:pPr marL="82296" indent="0" algn="ctr">
              <a:buNone/>
            </a:pPr>
            <a:r>
              <a:rPr lang="en-US" b="1" dirty="0">
                <a:solidFill>
                  <a:schemeClr val="tx2"/>
                </a:solidFill>
                <a:latin typeface="Eras Demi ITC" pitchFamily="34" charset="0"/>
              </a:rPr>
              <a:t>TEORIJA O SKLOPU </a:t>
            </a:r>
            <a:r>
              <a:rPr lang="en-US" b="1" dirty="0" smtClean="0">
                <a:solidFill>
                  <a:schemeClr val="tx2"/>
                </a:solidFill>
                <a:latin typeface="Eras Demi ITC" pitchFamily="34" charset="0"/>
              </a:rPr>
              <a:t>LI</a:t>
            </a:r>
            <a:r>
              <a:rPr lang="sr-Latn-RS" b="1" dirty="0">
                <a:solidFill>
                  <a:schemeClr val="tx2"/>
                </a:solidFill>
                <a:latin typeface="Eras Demi ITC" pitchFamily="34" charset="0"/>
              </a:rPr>
              <a:t>C</a:t>
            </a:r>
            <a:r>
              <a:rPr lang="en-US" b="1" dirty="0" smtClean="0">
                <a:solidFill>
                  <a:schemeClr val="tx2"/>
                </a:solidFill>
                <a:latin typeface="Eras Demi ITC" pitchFamily="34" charset="0"/>
              </a:rPr>
              <a:t>NOSTI </a:t>
            </a:r>
            <a:endParaRPr lang="en-US" b="1" dirty="0">
              <a:solidFill>
                <a:schemeClr val="tx2"/>
              </a:solidFill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ID – </a:t>
            </a:r>
            <a:r>
              <a:rPr lang="en-US" dirty="0" err="1">
                <a:latin typeface="Eras Demi ITC" pitchFamily="34" charset="0"/>
              </a:rPr>
              <a:t>izvor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psihicke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energije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EGO – </a:t>
            </a:r>
            <a:r>
              <a:rPr lang="en-US" dirty="0" err="1">
                <a:latin typeface="Eras Demi ITC" pitchFamily="34" charset="0"/>
              </a:rPr>
              <a:t>funkcionise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principu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realiteta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pPr marL="82296" indent="0" algn="ctr">
              <a:buNone/>
            </a:pPr>
            <a:r>
              <a:rPr lang="en-US" b="1" dirty="0">
                <a:solidFill>
                  <a:schemeClr val="tx2"/>
                </a:solidFill>
                <a:latin typeface="Eras Demi ITC" pitchFamily="34" charset="0"/>
              </a:rPr>
              <a:t>PSIHOLOSKI PROCESI OD ZNACAJA ZA RAZVOJ LICNOSTI</a:t>
            </a:r>
          </a:p>
          <a:p>
            <a:r>
              <a:rPr lang="en-US" dirty="0">
                <a:latin typeface="Eras Demi ITC" pitchFamily="34" charset="0"/>
              </a:rPr>
              <a:t>INTROJEKCIJA</a:t>
            </a:r>
          </a:p>
          <a:p>
            <a:r>
              <a:rPr lang="en-US" dirty="0">
                <a:latin typeface="Eras Demi ITC" pitchFamily="34" charset="0"/>
              </a:rPr>
              <a:t>IDENTIFIKACIJA</a:t>
            </a:r>
          </a:p>
          <a:p>
            <a:r>
              <a:rPr lang="en-US" dirty="0">
                <a:latin typeface="Eras Demi ITC" pitchFamily="34" charset="0"/>
              </a:rPr>
              <a:t>POMERANJE</a:t>
            </a:r>
          </a:p>
          <a:p>
            <a:r>
              <a:rPr lang="en-US" dirty="0">
                <a:latin typeface="Eras Demi ITC" pitchFamily="34" charset="0"/>
              </a:rPr>
              <a:t>SUBLIMACIJA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5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14400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5334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KRITERIJUMI NORMALNOSTI ODNOSA U PORODICI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porodicne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uloge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moraju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biti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jasn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postoji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poverenje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komunikacija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postovanje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jasno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granice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izmedju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generacija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prihvataju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roditeljsku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ulogu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deci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dozvoljavaju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identifikaciju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moraju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biti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izvor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ljubavi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razumevanja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04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562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Eras Demi ITC" pitchFamily="34" charset="0"/>
              </a:rPr>
              <a:t>PORODICA – RAZVOJNI CIKLUSI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pocetna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malim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predskolskim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skolskim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adolescentom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rasturanje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porodice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odlazak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roditelja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postroditeljska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ostarela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88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66800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562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FUNKCIJA </a:t>
            </a:r>
            <a:r>
              <a:rPr lang="en-US" dirty="0">
                <a:latin typeface="Eras Demi ITC" pitchFamily="34" charset="0"/>
              </a:rPr>
              <a:t>PORODICE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zastita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egzistencijalna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sigurnost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individualnost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autonomija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svakog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clana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realisticni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ciljevi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adekvatni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sistemi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vrednosti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optimalan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zajednicka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briga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decu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njihovo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vaspitanje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6) </a:t>
            </a:r>
            <a:r>
              <a:rPr lang="en-US" dirty="0" err="1">
                <a:latin typeface="Eras Demi ITC" pitchFamily="34" charset="0"/>
              </a:rPr>
              <a:t>tolerancija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medjuljudskih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medjusobnih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razlika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eventualnih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nezrelih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potreba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6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14400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334000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KONFLIKTI U </a:t>
            </a:r>
            <a:r>
              <a:rPr lang="en-US" dirty="0" smtClean="0">
                <a:latin typeface="Eras Demi ITC" pitchFamily="34" charset="0"/>
              </a:rPr>
              <a:t>BRAKU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licne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karakteristike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navike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uspostavljanje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granice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roditeljima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rodbini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seksualni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odnos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materijalnim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rashodima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83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772400" cy="57912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OBLICI POREMECENIH PORODICNIH ODNOSA</a:t>
            </a: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izolovana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koja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samo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spolja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integrisana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iznutra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neintegrisana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neplanirana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nezrela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6) </a:t>
            </a:r>
            <a:r>
              <a:rPr lang="en-US" dirty="0" err="1">
                <a:latin typeface="Eras Demi ITC" pitchFamily="34" charset="0"/>
              </a:rPr>
              <a:t>devijantna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7) </a:t>
            </a:r>
            <a:r>
              <a:rPr lang="en-US" dirty="0" err="1">
                <a:latin typeface="Eras Demi ITC" pitchFamily="34" charset="0"/>
              </a:rPr>
              <a:t>dezintegrisana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80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150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MANIFESTACIJE POREMECENIH PORODICNIH ODNOSA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bracna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partnerskih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neurotski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odnosi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psihoticni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odnosi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- </a:t>
            </a:r>
            <a:r>
              <a:rPr lang="en-US" dirty="0" err="1">
                <a:latin typeface="Eras Demi ITC" pitchFamily="34" charset="0"/>
              </a:rPr>
              <a:t>karakteropatski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neuroticna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porodica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“</a:t>
            </a:r>
            <a:r>
              <a:rPr lang="en-US" dirty="0" err="1">
                <a:latin typeface="Eras Demi ITC" pitchFamily="34" charset="0"/>
              </a:rPr>
              <a:t>zrtvenim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clanom</a:t>
            </a:r>
            <a:r>
              <a:rPr lang="en-US" dirty="0">
                <a:latin typeface="Eras Demi ITC" pitchFamily="34" charset="0"/>
              </a:rPr>
              <a:t>”</a:t>
            </a: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paranoidna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6) </a:t>
            </a:r>
            <a:r>
              <a:rPr lang="en-US" dirty="0" err="1">
                <a:latin typeface="Eras Demi ITC" pitchFamily="34" charset="0"/>
              </a:rPr>
              <a:t>psihoticna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812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/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MENTALNA </a:t>
            </a:r>
            <a:r>
              <a:rPr lang="en-US" dirty="0">
                <a:latin typeface="Eras Demi ITC" pitchFamily="34" charset="0"/>
              </a:rPr>
              <a:t>HIGIJENA ODRASLIH</a:t>
            </a:r>
            <a:br>
              <a:rPr lang="en-US" dirty="0">
                <a:latin typeface="Eras Demi ITC" pitchFamily="34" charset="0"/>
              </a:rPr>
            </a:b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/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1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Izbor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zanimanja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Profesionalno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osposobljavanje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zaposlenje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Uspostavljanje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partnerskih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Zasnivanje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braka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porodice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Odnos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potomstvu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nacin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resavanja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razlicitih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4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ODRASLIH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IZBOR </a:t>
            </a:r>
            <a:r>
              <a:rPr lang="en-US" dirty="0">
                <a:latin typeface="Eras Demi ITC" pitchFamily="34" charset="0"/>
              </a:rPr>
              <a:t>ZANIMANJA</a:t>
            </a:r>
          </a:p>
          <a:p>
            <a:r>
              <a:rPr lang="en-US" dirty="0" err="1">
                <a:latin typeface="Eras Demi ITC" pitchFamily="34" charset="0"/>
              </a:rPr>
              <a:t>Profesionalna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orijentacija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bolja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procena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sebe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svojih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mogucnosti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odgovarajuci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izbor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skole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zanimanje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obzirom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karakteristike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mogucnosti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prihvatanje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odgovornosti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izbor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operacionalizacija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realizacija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162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ODRASLIH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/>
          </a:bodyPr>
          <a:lstStyle/>
          <a:p>
            <a:r>
              <a:rPr lang="en-US" dirty="0">
                <a:latin typeface="Eras Demi ITC" pitchFamily="34" charset="0"/>
              </a:rPr>
              <a:t>PRIPREME ZA BRAK I PORODICU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odvajanje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roditelja</a:t>
            </a:r>
            <a:r>
              <a:rPr lang="en-US" dirty="0">
                <a:latin typeface="Eras Demi ITC" pitchFamily="34" charset="0"/>
              </a:rPr>
              <a:t>           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bracni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</a:t>
            </a:r>
            <a:r>
              <a:rPr lang="en-US" dirty="0">
                <a:latin typeface="Eras Demi ITC" pitchFamily="34" charset="0"/>
              </a:rPr>
              <a:t>     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bracni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konflikti</a:t>
            </a:r>
            <a:r>
              <a:rPr lang="en-US" dirty="0" smtClean="0">
                <a:latin typeface="Eras Demi ITC" pitchFamily="34" charset="0"/>
              </a:rPr>
              <a:t>         </a:t>
            </a:r>
          </a:p>
          <a:p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predbracno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partnersko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savetovanje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Brak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interpersonalni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uspostavljanje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granica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00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ODRASLIH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Eras Demi ITC" pitchFamily="34" charset="0"/>
              </a:rPr>
              <a:t>RAZVOD BRAKA 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bracna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nesloga</a:t>
            </a:r>
            <a:r>
              <a:rPr lang="en-US" dirty="0">
                <a:latin typeface="Eras Demi ITC" pitchFamily="34" charset="0"/>
              </a:rPr>
              <a:t>                  </a:t>
            </a:r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2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separacija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razvod</a:t>
            </a:r>
            <a:r>
              <a:rPr lang="en-US" dirty="0">
                <a:latin typeface="Eras Demi ITC" pitchFamily="34" charset="0"/>
              </a:rPr>
              <a:t>   </a:t>
            </a:r>
            <a:endParaRPr lang="en-US" dirty="0" smtClean="0">
              <a:latin typeface="Eras Demi ITC" pitchFamily="34" charset="0"/>
            </a:endParaRPr>
          </a:p>
          <a:p>
            <a:r>
              <a:rPr lang="it-IT" dirty="0">
                <a:latin typeface="Eras Demi ITC" pitchFamily="34" charset="0"/>
              </a:rPr>
              <a:t>3) poveravanje dece – odnosi posle </a:t>
            </a:r>
            <a:r>
              <a:rPr lang="it-IT" dirty="0" smtClean="0">
                <a:latin typeface="Eras Demi ITC" pitchFamily="34" charset="0"/>
              </a:rPr>
              <a:t>razvoda</a:t>
            </a:r>
          </a:p>
          <a:p>
            <a:r>
              <a:rPr lang="en-US" dirty="0" smtClean="0">
                <a:latin typeface="Eras Demi ITC" pitchFamily="34" charset="0"/>
              </a:rPr>
              <a:t>4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resocijalizacija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SPECIFICNOSTI KOD ZENA</a:t>
            </a:r>
          </a:p>
          <a:p>
            <a:r>
              <a:rPr lang="en-US" dirty="0" err="1">
                <a:latin typeface="Eras Demi ITC" pitchFamily="34" charset="0"/>
              </a:rPr>
              <a:t>Trudnoca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puerperijum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planiranje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rodjenja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kontracepcija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materinstvo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6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PROCES FORMIRANJA IDENTITETA</a:t>
            </a:r>
            <a:br>
              <a:rPr lang="en-US" dirty="0">
                <a:latin typeface="Eras Demi ITC" pitchFamily="34" charset="0"/>
              </a:rPr>
            </a:b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Eras Demi ITC" pitchFamily="34" charset="0"/>
              </a:rPr>
              <a:t>IDENTITET – </a:t>
            </a:r>
            <a:r>
              <a:rPr lang="en-US" dirty="0" err="1">
                <a:latin typeface="Eras Demi ITC" pitchFamily="34" charset="0"/>
              </a:rPr>
              <a:t>osecanje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omogucava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osobi</a:t>
            </a:r>
            <a:r>
              <a:rPr lang="en-US" dirty="0">
                <a:latin typeface="Eras Demi ITC" pitchFamily="34" charset="0"/>
              </a:rPr>
              <a:t> da </a:t>
            </a:r>
            <a:r>
              <a:rPr lang="en-US" dirty="0" err="1">
                <a:latin typeface="Eras Demi ITC" pitchFamily="34" charset="0"/>
              </a:rPr>
              <a:t>dozivljava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sebe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posebnu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nezavisnu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svesnu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telesnog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zrelosti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drugih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ljudi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drustva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celini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kao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svog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sopstvenog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ljudima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takvom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drustvu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endParaRPr lang="en-US" dirty="0">
              <a:latin typeface="Eras Demi ITC" pitchFamily="34" charset="0"/>
            </a:endParaRPr>
          </a:p>
          <a:p>
            <a:pPr marL="82296" indent="0" algn="ctr">
              <a:buNone/>
            </a:pPr>
            <a:r>
              <a:rPr lang="en-US" b="1" dirty="0">
                <a:solidFill>
                  <a:schemeClr val="tx2"/>
                </a:solidFill>
                <a:latin typeface="Eras Demi ITC" pitchFamily="34" charset="0"/>
              </a:rPr>
              <a:t>INTROJEKCIJA I IDENTIFIKACIJA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Fenomen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inicijacije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’’ </a:t>
            </a:r>
            <a:r>
              <a:rPr lang="en-US" dirty="0" err="1">
                <a:latin typeface="Eras Demi ITC" pitchFamily="34" charset="0"/>
              </a:rPr>
              <a:t>mlad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covek</a:t>
            </a:r>
            <a:r>
              <a:rPr lang="en-US" dirty="0">
                <a:latin typeface="Eras Demi ITC" pitchFamily="34" charset="0"/>
              </a:rPr>
              <a:t> vise </a:t>
            </a:r>
            <a:r>
              <a:rPr lang="en-US" dirty="0" err="1">
                <a:latin typeface="Eras Demi ITC" pitchFamily="34" charset="0"/>
              </a:rPr>
              <a:t>nije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ali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odrastao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covek</a:t>
            </a:r>
            <a:r>
              <a:rPr lang="en-US" dirty="0">
                <a:latin typeface="Eras Demi ITC" pitchFamily="34" charset="0"/>
              </a:rPr>
              <a:t>’’</a:t>
            </a:r>
          </a:p>
          <a:p>
            <a:r>
              <a:rPr lang="en-US" dirty="0" err="1">
                <a:latin typeface="Eras Demi ITC" pitchFamily="34" charset="0"/>
              </a:rPr>
              <a:t>Psihosocijalni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moratorijum</a:t>
            </a:r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818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MENTALNA HIGIJENA ODRASLIH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</a:t>
            </a:r>
            <a:r>
              <a:rPr lang="en-US" dirty="0" err="1" smtClean="0">
                <a:latin typeface="Eras Demi ITC" pitchFamily="34" charset="0"/>
              </a:rPr>
              <a:t>Bracna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kriza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nepripremljenost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brak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nerealna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ocekivanja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braka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nezavrsena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separacija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roditelja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neprihvatanja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kulturno-vrednosnog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sistema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rivalitet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medju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partnerima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5) </a:t>
            </a:r>
            <a:r>
              <a:rPr lang="en-US" dirty="0" err="1">
                <a:latin typeface="Eras Demi ITC" pitchFamily="34" charset="0"/>
              </a:rPr>
              <a:t>razocaranost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bracnom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ulogom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6) </a:t>
            </a:r>
            <a:r>
              <a:rPr lang="en-US" dirty="0" err="1">
                <a:latin typeface="Eras Demi ITC" pitchFamily="34" charset="0"/>
              </a:rPr>
              <a:t>seksualni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jednog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partnera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87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Eras Demi ITC" pitchFamily="34" charset="0"/>
              </a:rPr>
              <a:t/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STAROST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Eras Demi ITC" pitchFamily="34" charset="0"/>
              </a:rPr>
              <a:t>Zene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duze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muskaraca</a:t>
            </a:r>
            <a:r>
              <a:rPr lang="en-US" dirty="0">
                <a:latin typeface="Eras Demi ITC" pitchFamily="34" charset="0"/>
              </a:rPr>
              <a:t> do 8 </a:t>
            </a:r>
            <a:r>
              <a:rPr lang="en-US" dirty="0" err="1">
                <a:latin typeface="Eras Demi ITC" pitchFamily="34" charset="0"/>
              </a:rPr>
              <a:t>godina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 err="1">
                <a:latin typeface="Eras Demi ITC" pitchFamily="34" charset="0"/>
              </a:rPr>
              <a:t>Srednje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starije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doba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klimakterijum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involutivno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staracko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Gerontologija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nauka</a:t>
            </a:r>
            <a:r>
              <a:rPr lang="en-US" dirty="0">
                <a:latin typeface="Eras Demi ITC" pitchFamily="34" charset="0"/>
              </a:rPr>
              <a:t> o </a:t>
            </a:r>
            <a:r>
              <a:rPr lang="en-US" dirty="0" err="1">
                <a:latin typeface="Eras Demi ITC" pitchFamily="34" charset="0"/>
              </a:rPr>
              <a:t>starenju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obuhvata</a:t>
            </a:r>
            <a:r>
              <a:rPr lang="en-US" dirty="0">
                <a:latin typeface="Eras Demi ITC" pitchFamily="34" charset="0"/>
              </a:rPr>
              <a:t> 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opste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psiholoske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oblike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starenja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psihosocijalna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svojstva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strackog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fizicke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promene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nastaju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starosti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354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STAROST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/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Gerijatrija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(</a:t>
            </a:r>
            <a:r>
              <a:rPr lang="en-US" dirty="0" err="1">
                <a:latin typeface="Eras Demi ITC" pitchFamily="34" charset="0"/>
              </a:rPr>
              <a:t>medicinska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klinicka</a:t>
            </a:r>
            <a:r>
              <a:rPr lang="en-US" dirty="0">
                <a:latin typeface="Eras Demi ITC" pitchFamily="34" charset="0"/>
              </a:rPr>
              <a:t> oblast </a:t>
            </a:r>
            <a:r>
              <a:rPr lang="en-US" dirty="0" err="1">
                <a:latin typeface="Eras Demi ITC" pitchFamily="34" charset="0"/>
              </a:rPr>
              <a:t>gerontologije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proucava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fiziolosko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patolosko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starenje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 err="1">
                <a:latin typeface="Eras Demi ITC" pitchFamily="34" charset="0"/>
              </a:rPr>
              <a:t>Telesna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dekompenzacija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psihicka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dekompenzacija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socijalna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dekompenzacija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165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STAROST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Eras Demi ITC" pitchFamily="34" charset="0"/>
              </a:rPr>
              <a:t>PREVENCIJA POREMECAJA U STAROSTI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Prevencija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telesnih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psihickih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suzbijanje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mentalnih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poremecaja</a:t>
            </a:r>
            <a:r>
              <a:rPr lang="en-US" dirty="0">
                <a:latin typeface="Eras Demi ITC" pitchFamily="34" charset="0"/>
              </a:rPr>
              <a:t>, rad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porodicom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pripreme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penzionisanje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pripreme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specijalne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ustanove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organizacija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domova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penzionere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organizacija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rehabilitacionih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centara</a:t>
            </a:r>
            <a:r>
              <a:rPr lang="en-US" dirty="0">
                <a:latin typeface="Eras Demi ITC" pitchFamily="34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58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VANREDENE SITUACIJE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Prema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broju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ljudi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koji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obuhvacen</a:t>
            </a:r>
            <a:r>
              <a:rPr lang="en-US" dirty="0" smtClean="0">
                <a:latin typeface="Eras Demi ITC" pitchFamily="34" charset="0"/>
              </a:rPr>
              <a:t>:</a:t>
            </a: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Akcident</a:t>
            </a:r>
            <a:r>
              <a:rPr lang="en-US" dirty="0">
                <a:latin typeface="Eras Demi ITC" pitchFamily="34" charset="0"/>
              </a:rPr>
              <a:t> 1 – 1000 </a:t>
            </a:r>
            <a:r>
              <a:rPr lang="en-US" dirty="0" err="1">
                <a:latin typeface="Eras Demi ITC" pitchFamily="34" charset="0"/>
              </a:rPr>
              <a:t>osoba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Dizaster</a:t>
            </a:r>
            <a:r>
              <a:rPr lang="en-US" dirty="0">
                <a:latin typeface="Eras Demi ITC" pitchFamily="34" charset="0"/>
              </a:rPr>
              <a:t> 1000 – 1000000 </a:t>
            </a:r>
            <a:r>
              <a:rPr lang="en-US" dirty="0" err="1">
                <a:latin typeface="Eras Demi ITC" pitchFamily="34" charset="0"/>
              </a:rPr>
              <a:t>osoba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Katastrofa</a:t>
            </a:r>
            <a:r>
              <a:rPr lang="en-US" dirty="0">
                <a:latin typeface="Eras Demi ITC" pitchFamily="34" charset="0"/>
              </a:rPr>
              <a:t>    &gt; 1000000 </a:t>
            </a:r>
            <a:r>
              <a:rPr lang="en-US" dirty="0" err="1">
                <a:latin typeface="Eras Demi ITC" pitchFamily="34" charset="0"/>
              </a:rPr>
              <a:t>osoba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741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ctr"/>
            <a:r>
              <a:rPr lang="en-US" dirty="0">
                <a:latin typeface="Eras Demi ITC" pitchFamily="34" charset="0"/>
              </a:rPr>
              <a:t>VANREDENE SITUACIJE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257800"/>
          </a:xfrm>
        </p:spPr>
        <p:txBody>
          <a:bodyPr/>
          <a:lstStyle/>
          <a:p>
            <a:r>
              <a:rPr lang="en-US" u="sng" dirty="0" err="1">
                <a:latin typeface="Eras Demi ITC" pitchFamily="34" charset="0"/>
              </a:rPr>
              <a:t>Prema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poreklu</a:t>
            </a:r>
            <a:r>
              <a:rPr lang="en-US" u="sng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meteoroloske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oluje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vrucine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suse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snezne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vejavice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topoloske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nanosi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leda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odroni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zemljista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poplave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zadesne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ostecenja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zgrada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brana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tunela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rudnika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eksplozije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pozari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saobracajni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udesi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ratovi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terorizam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izbrglistvo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drzanje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talaca</a:t>
            </a:r>
            <a:r>
              <a:rPr lang="en-US" dirty="0">
                <a:latin typeface="Eras Demi ITC" pitchFamily="34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134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VANREDENE SITUACIJE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3340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err="1">
                <a:latin typeface="Eras Demi ITC" pitchFamily="34" charset="0"/>
              </a:rPr>
              <a:t>Prema</a:t>
            </a: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posledicama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stradanje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ljudi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zivotinja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prekid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komunikacija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sirenje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bolesti</a:t>
            </a:r>
            <a:r>
              <a:rPr lang="en-US" dirty="0">
                <a:latin typeface="Eras Demi ITC" pitchFamily="34" charset="0"/>
              </a:rPr>
              <a:t>…</a:t>
            </a:r>
          </a:p>
          <a:p>
            <a:r>
              <a:rPr lang="en-US" dirty="0" err="1">
                <a:latin typeface="Eras Demi ITC" pitchFamily="34" charset="0"/>
              </a:rPr>
              <a:t>Strah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opazanje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opasnog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objekta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pretnje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Panika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untenzitet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straha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iznenadnost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pojave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neproporcionalnost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straha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uzrokom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Akutnu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paniku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karakterisu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soka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reakcije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razresenja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663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8200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VANREDNE SITUACIJE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866888" cy="5867400"/>
          </a:xfrm>
        </p:spPr>
        <p:txBody>
          <a:bodyPr>
            <a:normAutofit fontScale="92500" lnSpcReduction="20000"/>
          </a:bodyPr>
          <a:lstStyle/>
          <a:p>
            <a:endParaRPr lang="en-US" u="sng" dirty="0" smtClean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u="sng" dirty="0">
                <a:latin typeface="Eras Demi ITC" pitchFamily="34" charset="0"/>
              </a:rPr>
              <a:t> </a:t>
            </a:r>
            <a:r>
              <a:rPr lang="en-US" u="sng" dirty="0" smtClean="0">
                <a:latin typeface="Eras Demi ITC" pitchFamily="34" charset="0"/>
              </a:rPr>
              <a:t>  </a:t>
            </a:r>
            <a:r>
              <a:rPr lang="en-US" u="sng" dirty="0" err="1" smtClean="0">
                <a:latin typeface="Eras Demi ITC" pitchFamily="34" charset="0"/>
              </a:rPr>
              <a:t>Primarna</a:t>
            </a:r>
            <a:r>
              <a:rPr lang="en-US" u="sng" dirty="0" smtClean="0">
                <a:latin typeface="Eras Demi ITC" pitchFamily="34" charset="0"/>
              </a:rPr>
              <a:t> </a:t>
            </a:r>
            <a:r>
              <a:rPr lang="en-US" u="sng" dirty="0" err="1">
                <a:latin typeface="Eras Demi ITC" pitchFamily="34" charset="0"/>
              </a:rPr>
              <a:t>prevencija</a:t>
            </a:r>
            <a:r>
              <a:rPr lang="en-US" dirty="0">
                <a:latin typeface="Eras Demi ITC" pitchFamily="34" charset="0"/>
              </a:rPr>
              <a:t>  </a:t>
            </a:r>
            <a:endParaRPr lang="en-US" dirty="0" smtClean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                                                                         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realisticna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pravovremena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obuka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edukacija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dobra i </a:t>
            </a:r>
            <a:r>
              <a:rPr lang="en-US" dirty="0" err="1">
                <a:latin typeface="Eras Demi ITC" pitchFamily="34" charset="0"/>
              </a:rPr>
              <a:t>pravovremena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obavestenost</a:t>
            </a:r>
            <a:r>
              <a:rPr lang="en-US" dirty="0">
                <a:latin typeface="Eras Demi ITC" pitchFamily="34" charset="0"/>
              </a:rPr>
              <a:t> o </a:t>
            </a:r>
            <a:r>
              <a:rPr lang="en-US" dirty="0" err="1">
                <a:latin typeface="Eras Demi ITC" pitchFamily="34" charset="0"/>
              </a:rPr>
              <a:t>zbivanjima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stalno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odrzavanje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kontakta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stvarnoscu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solidarnost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vestina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rukovodjenja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ljudima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vanrednoj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situaciji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plan </a:t>
            </a:r>
            <a:r>
              <a:rPr lang="en-US" dirty="0" err="1">
                <a:latin typeface="Eras Demi ITC" pitchFamily="34" charset="0"/>
              </a:rPr>
              <a:t>postupaka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mera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zdravstvene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institucije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477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VANREDNE SITUACIJE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334000"/>
          </a:xfrm>
        </p:spPr>
        <p:txBody>
          <a:bodyPr/>
          <a:lstStyle/>
          <a:p>
            <a:pPr marL="82296" indent="0">
              <a:buNone/>
            </a:pPr>
            <a:r>
              <a:rPr lang="en-US" u="sng" dirty="0" smtClean="0">
                <a:latin typeface="Eras Demi ITC" pitchFamily="34" charset="0"/>
              </a:rPr>
              <a:t>  </a:t>
            </a:r>
            <a:r>
              <a:rPr lang="en-US" u="sng" dirty="0" err="1" smtClean="0">
                <a:latin typeface="Eras Demi ITC" pitchFamily="34" charset="0"/>
              </a:rPr>
              <a:t>Sekundarna</a:t>
            </a:r>
            <a:r>
              <a:rPr lang="en-US" u="sng" dirty="0" smtClean="0">
                <a:latin typeface="Eras Demi ITC" pitchFamily="34" charset="0"/>
              </a:rPr>
              <a:t> </a:t>
            </a:r>
            <a:r>
              <a:rPr lang="en-US" u="sng" dirty="0" err="1" smtClean="0">
                <a:latin typeface="Eras Demi ITC" pitchFamily="34" charset="0"/>
              </a:rPr>
              <a:t>prevencija</a:t>
            </a:r>
            <a:endParaRPr lang="en-US" u="sng" dirty="0" smtClean="0">
              <a:latin typeface="Eras Demi ITC" pitchFamily="34" charset="0"/>
            </a:endParaRPr>
          </a:p>
          <a:p>
            <a:pPr marL="82296" indent="0">
              <a:buNone/>
            </a:pPr>
            <a:endParaRPr lang="en-US" u="sng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lecenje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mesta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trijaza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izbegavati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bolnicku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atmosferu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Izbeglistvo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tugovanja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ljutnje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besa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prevladavanja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prilagodjavanja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32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PROBLEMI ZANEMARIVANJA I ZLOSTAVLJANJA DECE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Eras Demi ITC" pitchFamily="34" charset="0"/>
              </a:rPr>
              <a:t>Akt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nezadovoljavanja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osnovnih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fizickih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emocionalnih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socijalnih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drugih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potreba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strane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roditelja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fizicko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zanemarivanje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obrazovno</a:t>
            </a:r>
            <a:r>
              <a:rPr lang="en-US" dirty="0">
                <a:latin typeface="Eras Demi ITC" pitchFamily="34" charset="0"/>
              </a:rPr>
              <a:t> z.</a:t>
            </a: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zdravstveno</a:t>
            </a:r>
            <a:r>
              <a:rPr lang="en-US" dirty="0">
                <a:latin typeface="Eras Demi ITC" pitchFamily="34" charset="0"/>
              </a:rPr>
              <a:t> z.</a:t>
            </a: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emocionalno</a:t>
            </a:r>
            <a:r>
              <a:rPr lang="en-US" dirty="0">
                <a:latin typeface="Eras Demi ITC" pitchFamily="34" charset="0"/>
              </a:rPr>
              <a:t> z.</a:t>
            </a:r>
          </a:p>
          <a:p>
            <a:r>
              <a:rPr lang="en-US" dirty="0">
                <a:latin typeface="Eras Demi ITC" pitchFamily="34" charset="0"/>
              </a:rPr>
              <a:t>e) </a:t>
            </a:r>
            <a:r>
              <a:rPr lang="en-US" dirty="0" err="1">
                <a:latin typeface="Eras Demi ITC" pitchFamily="34" charset="0"/>
              </a:rPr>
              <a:t>vaspitno</a:t>
            </a:r>
            <a:r>
              <a:rPr lang="en-US" dirty="0">
                <a:latin typeface="Eras Demi ITC" pitchFamily="34" charset="0"/>
              </a:rPr>
              <a:t> z.</a:t>
            </a:r>
          </a:p>
          <a:p>
            <a:r>
              <a:rPr lang="en-US" dirty="0">
                <a:latin typeface="Eras Demi ITC" pitchFamily="34" charset="0"/>
              </a:rPr>
              <a:t>f) </a:t>
            </a:r>
            <a:r>
              <a:rPr lang="en-US" dirty="0" err="1">
                <a:latin typeface="Eras Demi ITC" pitchFamily="34" charset="0"/>
              </a:rPr>
              <a:t>neadekvatan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nadzor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g) </a:t>
            </a:r>
            <a:r>
              <a:rPr lang="en-US" dirty="0" err="1">
                <a:latin typeface="Eras Demi ITC" pitchFamily="34" charset="0"/>
              </a:rPr>
              <a:t>eksploatacija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h) </a:t>
            </a:r>
            <a:r>
              <a:rPr lang="en-US" dirty="0" err="1">
                <a:latin typeface="Eras Demi ITC" pitchFamily="34" charset="0"/>
              </a:rPr>
              <a:t>napustanje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6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Eras Demi ITC" pitchFamily="34" charset="0"/>
              </a:rPr>
              <a:t>PSIHOPATOLOGIJA </a:t>
            </a:r>
            <a:r>
              <a:rPr lang="en-US" dirty="0">
                <a:latin typeface="Eras Demi ITC" pitchFamily="34" charset="0"/>
              </a:rPr>
              <a:t>MLADALACKOG DOBA</a:t>
            </a:r>
            <a:br>
              <a:rPr lang="en-US" dirty="0">
                <a:latin typeface="Eras Demi ITC" pitchFamily="34" charset="0"/>
              </a:rPr>
            </a:b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3200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Eras Demi ITC" pitchFamily="34" charset="0"/>
              </a:rPr>
              <a:t>1.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 </a:t>
            </a:r>
            <a:r>
              <a:rPr lang="en-US" dirty="0" err="1">
                <a:latin typeface="Eras Demi ITC" pitchFamily="34" charset="0"/>
              </a:rPr>
              <a:t>poentiteta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2.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prilagodjavanja</a:t>
            </a:r>
            <a:r>
              <a:rPr lang="en-US" dirty="0">
                <a:latin typeface="Eras Demi ITC" pitchFamily="34" charset="0"/>
              </a:rPr>
              <a:t> / </a:t>
            </a:r>
            <a:r>
              <a:rPr lang="en-US" dirty="0" err="1">
                <a:latin typeface="Eras Demi ITC" pitchFamily="34" charset="0"/>
              </a:rPr>
              <a:t>adolescentska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3.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identiteta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4. </a:t>
            </a:r>
            <a:r>
              <a:rPr lang="en-US" dirty="0" err="1">
                <a:latin typeface="Eras Demi ITC" pitchFamily="34" charset="0"/>
              </a:rPr>
              <a:t>Specijalna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radna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akademska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inhibicija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87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PROBLEMI ZANEMARIVANJA I ZLOSTAVLJANJA DECE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010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Eras Demi ITC" pitchFamily="34" charset="0"/>
              </a:rPr>
              <a:t>Znaci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ukazuju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postojanje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zanemarivanja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b="1" dirty="0">
                <a:latin typeface="Eras Demi ITC" pitchFamily="34" charset="0"/>
              </a:rPr>
              <a:t>a) </a:t>
            </a:r>
            <a:r>
              <a:rPr lang="en-US" b="1" dirty="0" err="1">
                <a:latin typeface="Eras Demi ITC" pitchFamily="34" charset="0"/>
              </a:rPr>
              <a:t>Fizicki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pokazatelji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zastoj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razvoju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odojceta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malog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los </a:t>
            </a:r>
            <a:r>
              <a:rPr lang="en-US" dirty="0" err="1">
                <a:latin typeface="Eras Demi ITC" pitchFamily="34" charset="0"/>
              </a:rPr>
              <a:t>fizicki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izgled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neuhranjenost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neurednost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socijalno-higijenska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zapustenost</a:t>
            </a:r>
            <a:r>
              <a:rPr lang="en-US" dirty="0">
                <a:latin typeface="Eras Demi ITC" pitchFamily="34" charset="0"/>
              </a:rPr>
              <a:t>…)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akcidentna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povredjivanja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padovi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gutanje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supstanci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gusenja</a:t>
            </a:r>
            <a:r>
              <a:rPr lang="en-US" dirty="0">
                <a:latin typeface="Eras Demi ITC" pitchFamily="34" charset="0"/>
              </a:rPr>
              <a:t>…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odsustvo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standardne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pedijatrijske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nege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neredovne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vakcinacije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neredovna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stomatoloska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zastita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nedavanje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prepisane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terapije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nevodjenje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lekarske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kontrole</a:t>
            </a:r>
            <a:r>
              <a:rPr lang="en-US" dirty="0">
                <a:latin typeface="Eras Demi ITC" pitchFamily="34" charset="0"/>
              </a:rPr>
              <a:t>..)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neredovno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pohadjanje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skole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272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PROBLEMI ZANEMARIVANJA I ZLOSTAVLJANJA DECE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410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dirty="0">
                <a:latin typeface="Eras Demi ITC" pitchFamily="34" charset="0"/>
              </a:rPr>
              <a:t>b) </a:t>
            </a:r>
            <a:r>
              <a:rPr lang="en-US" b="1" dirty="0" err="1">
                <a:latin typeface="Eras Demi ITC" pitchFamily="34" charset="0"/>
              </a:rPr>
              <a:t>Bihejvioralni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pokazatelji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nesigurnost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komunikaciji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usporen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psihofizicki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psihosomatski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roking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udaranje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glavom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mladje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emocionalna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tupost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povlacenje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ponasanje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koje</a:t>
            </a:r>
            <a:r>
              <a:rPr lang="en-US" dirty="0">
                <a:latin typeface="Eras Demi ITC" pitchFamily="34" charset="0"/>
              </a:rPr>
              <a:t> je u </a:t>
            </a:r>
            <a:r>
              <a:rPr lang="en-US" dirty="0" err="1">
                <a:latin typeface="Eras Demi ITC" pitchFamily="34" charset="0"/>
              </a:rPr>
              <a:t>nesrazmeri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odnosu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kalendarski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uzrast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nezainteresovanost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skolu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ucenje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bezanje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kuce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skitnja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prosjacenje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270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914400"/>
          </a:xfrm>
        </p:spPr>
        <p:txBody>
          <a:bodyPr/>
          <a:lstStyle/>
          <a:p>
            <a:pPr algn="ctr"/>
            <a:r>
              <a:rPr lang="en-US" dirty="0">
                <a:latin typeface="Eras Demi ITC" pitchFamily="34" charset="0"/>
              </a:rPr>
              <a:t>ZLOSTAVLJANJE DECE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867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Eras Demi ITC" pitchFamily="34" charset="0"/>
              </a:rPr>
              <a:t>a) </a:t>
            </a:r>
            <a:r>
              <a:rPr lang="en-US" b="1" dirty="0" err="1">
                <a:latin typeface="Eras Demi ITC" pitchFamily="34" charset="0"/>
              </a:rPr>
              <a:t>Fizicko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zlostavljanje</a:t>
            </a:r>
            <a:endParaRPr lang="en-US" b="1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Bihejvioralni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pokazatelji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“</a:t>
            </a:r>
            <a:r>
              <a:rPr lang="en-US" dirty="0" err="1">
                <a:latin typeface="Eras Demi ITC" pitchFamily="34" charset="0"/>
              </a:rPr>
              <a:t>zaledjena</a:t>
            </a:r>
            <a:r>
              <a:rPr lang="en-US" dirty="0">
                <a:latin typeface="Eras Demi ITC" pitchFamily="34" charset="0"/>
              </a:rPr>
              <a:t>” </a:t>
            </a:r>
            <a:r>
              <a:rPr lang="en-US" dirty="0" err="1">
                <a:latin typeface="Eras Demi ITC" pitchFamily="34" charset="0"/>
              </a:rPr>
              <a:t>opreznost</a:t>
            </a:r>
            <a:r>
              <a:rPr lang="en-US" dirty="0">
                <a:latin typeface="Eras Demi ITC" pitchFamily="34" charset="0"/>
              </a:rPr>
              <a:t>                                         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trzanje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povlacenje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dodiru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neadekvatno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oblacenje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prikrivanje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modrica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 - </a:t>
            </a:r>
            <a:r>
              <a:rPr lang="en-US" dirty="0" err="1">
                <a:latin typeface="Eras Demi ITC" pitchFamily="34" charset="0"/>
              </a:rPr>
              <a:t>nasilno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igri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mladjom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decom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laganje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kradja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ekstremi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ponasanju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pasivnost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agresivnost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671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914400"/>
          </a:xfrm>
        </p:spPr>
        <p:txBody>
          <a:bodyPr/>
          <a:lstStyle/>
          <a:p>
            <a:pPr algn="ctr"/>
            <a:r>
              <a:rPr lang="en-US" dirty="0">
                <a:latin typeface="Eras Demi ITC" pitchFamily="34" charset="0"/>
              </a:rPr>
              <a:t>ZLOSTAVLJANJE DECE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8077200" cy="57912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>
                <a:latin typeface="Eras Demi ITC" pitchFamily="34" charset="0"/>
              </a:rPr>
              <a:t>b) </a:t>
            </a:r>
            <a:r>
              <a:rPr lang="en-US" b="1" dirty="0" err="1">
                <a:latin typeface="Eras Demi ITC" pitchFamily="34" charset="0"/>
              </a:rPr>
              <a:t>Emocionalno</a:t>
            </a:r>
            <a:r>
              <a:rPr lang="en-US" b="1" dirty="0">
                <a:latin typeface="Eras Demi ITC" pitchFamily="34" charset="0"/>
              </a:rPr>
              <a:t> (</a:t>
            </a:r>
            <a:r>
              <a:rPr lang="en-US" b="1" dirty="0" err="1">
                <a:latin typeface="Eras Demi ITC" pitchFamily="34" charset="0"/>
              </a:rPr>
              <a:t>psihicko</a:t>
            </a:r>
            <a:r>
              <a:rPr lang="en-US" b="1" dirty="0">
                <a:latin typeface="Eras Demi ITC" pitchFamily="34" charset="0"/>
              </a:rPr>
              <a:t>) </a:t>
            </a:r>
            <a:r>
              <a:rPr lang="en-US" b="1" dirty="0" err="1">
                <a:latin typeface="Eras Demi ITC" pitchFamily="34" charset="0"/>
              </a:rPr>
              <a:t>zlostavljanje</a:t>
            </a:r>
            <a:endParaRPr lang="en-US" b="1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odbacivanje</a:t>
            </a:r>
            <a:r>
              <a:rPr lang="en-US" dirty="0">
                <a:latin typeface="Eras Demi ITC" pitchFamily="34" charset="0"/>
              </a:rPr>
              <a:t>                                                 </a:t>
            </a:r>
            <a:r>
              <a:rPr lang="en-US" dirty="0" smtClean="0">
                <a:latin typeface="Eras Demi ITC" pitchFamily="34" charset="0"/>
              </a:rPr>
              <a:t>2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degradacija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 smtClean="0">
                <a:latin typeface="Eras Demi ITC" pitchFamily="34" charset="0"/>
              </a:rPr>
              <a:t>obezvr</a:t>
            </a:r>
            <a:r>
              <a:rPr lang="sr-Latn-RS" dirty="0" smtClean="0">
                <a:latin typeface="Eras Demi ITC" pitchFamily="34" charset="0"/>
              </a:rPr>
              <a:t>ed</a:t>
            </a:r>
            <a:r>
              <a:rPr lang="en-US" dirty="0" err="1" smtClean="0">
                <a:latin typeface="Eras Demi ITC" pitchFamily="34" charset="0"/>
              </a:rPr>
              <a:t>jivanje</a:t>
            </a:r>
            <a:r>
              <a:rPr lang="sr-Latn-RS" dirty="0" smtClean="0">
                <a:latin typeface="Eras Demi ITC" pitchFamily="34" charset="0"/>
              </a:rPr>
              <a:t>)</a:t>
            </a:r>
          </a:p>
          <a:p>
            <a:r>
              <a:rPr lang="en-US" dirty="0" smtClean="0">
                <a:latin typeface="Eras Demi ITC" pitchFamily="34" charset="0"/>
              </a:rPr>
              <a:t>3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 smtClean="0">
                <a:latin typeface="Eras Demi ITC" pitchFamily="34" charset="0"/>
              </a:rPr>
              <a:t>terorisanje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izolacija</a:t>
            </a:r>
            <a:r>
              <a:rPr lang="en-US" dirty="0">
                <a:latin typeface="Eras Demi ITC" pitchFamily="34" charset="0"/>
              </a:rPr>
              <a:t>  </a:t>
            </a:r>
            <a:endParaRPr lang="sr-Latn-RS" dirty="0" smtClean="0">
              <a:latin typeface="Eras Demi ITC" pitchFamily="34" charset="0"/>
            </a:endParaRPr>
          </a:p>
          <a:p>
            <a:r>
              <a:rPr lang="sr-Latn-RS" dirty="0" smtClean="0">
                <a:latin typeface="Eras Demi ITC" pitchFamily="34" charset="0"/>
              </a:rPr>
              <a:t>5) </a:t>
            </a:r>
            <a:r>
              <a:rPr lang="en-US" dirty="0">
                <a:latin typeface="Eras Demi ITC" pitchFamily="34" charset="0"/>
              </a:rPr>
              <a:t>“</a:t>
            </a:r>
            <a:r>
              <a:rPr lang="en-US" dirty="0" err="1">
                <a:latin typeface="Eras Demi ITC" pitchFamily="34" charset="0"/>
              </a:rPr>
              <a:t>kvarenje</a:t>
            </a:r>
            <a:r>
              <a:rPr lang="en-US" dirty="0" smtClean="0">
                <a:latin typeface="Eras Demi ITC" pitchFamily="34" charset="0"/>
              </a:rPr>
              <a:t>”</a:t>
            </a:r>
            <a:endParaRPr lang="sr-Latn-RS" dirty="0" smtClean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6) </a:t>
            </a:r>
            <a:r>
              <a:rPr lang="en-US" dirty="0" err="1" smtClean="0">
                <a:latin typeface="Eras Demi ITC" pitchFamily="34" charset="0"/>
              </a:rPr>
              <a:t>eksploatacija</a:t>
            </a:r>
            <a:endParaRPr lang="sr-Latn-RS" dirty="0" smtClean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7) </a:t>
            </a:r>
            <a:r>
              <a:rPr lang="en-US" dirty="0" err="1">
                <a:latin typeface="Eras Demi ITC" pitchFamily="34" charset="0"/>
              </a:rPr>
              <a:t>uskracenje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ljubavi</a:t>
            </a:r>
            <a:r>
              <a:rPr lang="en-US" dirty="0" smtClean="0">
                <a:latin typeface="Eras Demi ITC" pitchFamily="34" charset="0"/>
              </a:rPr>
              <a:t> </a:t>
            </a:r>
          </a:p>
          <a:p>
            <a:r>
              <a:rPr lang="en-US" dirty="0" smtClean="0">
                <a:latin typeface="Eras Demi ITC" pitchFamily="34" charset="0"/>
              </a:rPr>
              <a:t>8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nepouzdano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nekonzistentno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roditeljstvo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b="1" dirty="0" smtClean="0">
                <a:latin typeface="Eras Demi ITC" pitchFamily="34" charset="0"/>
              </a:rPr>
              <a:t>c</a:t>
            </a:r>
            <a:r>
              <a:rPr lang="en-US" b="1" dirty="0">
                <a:latin typeface="Eras Demi ITC" pitchFamily="34" charset="0"/>
              </a:rPr>
              <a:t>) </a:t>
            </a:r>
            <a:r>
              <a:rPr lang="en-US" b="1" dirty="0" err="1">
                <a:latin typeface="Eras Demi ITC" pitchFamily="34" charset="0"/>
              </a:rPr>
              <a:t>seksualno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zlostavljanje</a:t>
            </a:r>
            <a:endParaRPr lang="en-US" b="1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81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914400"/>
          </a:xfrm>
        </p:spPr>
        <p:txBody>
          <a:bodyPr/>
          <a:lstStyle/>
          <a:p>
            <a:pPr algn="ctr"/>
            <a:r>
              <a:rPr lang="sr-Latn-RS" dirty="0">
                <a:latin typeface="Eras Demi ITC" pitchFamily="34" charset="0"/>
              </a:rPr>
              <a:t>Z</a:t>
            </a:r>
            <a:r>
              <a:rPr lang="sr-Latn-RS" dirty="0" smtClean="0">
                <a:latin typeface="Eras Demi ITC" pitchFamily="34" charset="0"/>
              </a:rPr>
              <a:t>LOSTAVLJANJE DECE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01000" cy="5638800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latin typeface="Eras Demi ITC" pitchFamily="34" charset="0"/>
              </a:rPr>
              <a:t>Prevencija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tretman</a:t>
            </a:r>
            <a:endParaRPr lang="en-US" b="1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Najranije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godine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odnosu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zlostavljanje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povezane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najvecim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rizikom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identifikacija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uvodjenje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podrske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trudnoci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obezbedjivanje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dobrovoljnog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ucesca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pruzanje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usluga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kuce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podrske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tima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pojedine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slucajeve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edukacija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usmeravanje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605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82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latin typeface="Eras Demi ITC" pitchFamily="34" charset="0"/>
              </a:rPr>
              <a:t>ZLOSTAVLJANJE DECE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791200"/>
          </a:xfrm>
        </p:spPr>
        <p:txBody>
          <a:bodyPr/>
          <a:lstStyle/>
          <a:p>
            <a:pPr marL="82296" indent="0">
              <a:buNone/>
            </a:pPr>
            <a:endParaRPr lang="sr-Latn-RS" b="1" dirty="0" smtClean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b="1" dirty="0" err="1" smtClean="0">
                <a:latin typeface="Eras Demi ITC" pitchFamily="34" charset="0"/>
              </a:rPr>
              <a:t>Koncept</a:t>
            </a:r>
            <a:r>
              <a:rPr lang="en-US" b="1" dirty="0" smtClean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tretmana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otkrivanje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identifikovanje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potvrdjivanje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slucajeva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zlostavljanja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ispitivanje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stepena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disfunkcionalnosti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snaga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resursa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njegove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sire </a:t>
            </a:r>
            <a:r>
              <a:rPr lang="en-US" dirty="0" err="1">
                <a:latin typeface="Eras Demi ITC" pitchFamily="34" charset="0"/>
              </a:rPr>
              <a:t>drustvene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zajednice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planiranje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sprovodjenje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evaluacija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oblika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tretmana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upucenih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detetu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porodici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drustvu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744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77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Eras Demi ITC" pitchFamily="34" charset="0"/>
              </a:rPr>
              <a:t>Odgovorno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roditeljstvo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zeljenost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uspostavljanje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odgovarajucih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emotivnih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veza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neposredan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kontakt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majka-dete</a:t>
            </a:r>
            <a:r>
              <a:rPr lang="en-US" dirty="0">
                <a:latin typeface="Eras Demi ITC" pitchFamily="34" charset="0"/>
              </a:rPr>
              <a:t>, is a </a:t>
            </a:r>
            <a:r>
              <a:rPr lang="en-US" dirty="0" err="1">
                <a:latin typeface="Eras Demi ITC" pitchFamily="34" charset="0"/>
              </a:rPr>
              <a:t>sirom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porodicom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 err="1">
                <a:latin typeface="Eras Demi ITC" pitchFamily="34" charset="0"/>
              </a:rPr>
              <a:t>Ukoliko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odvajanje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roditelja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bilo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mladjem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uzrastu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ukoliko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duze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trajalo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dete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biti</a:t>
            </a:r>
            <a:r>
              <a:rPr lang="en-US" dirty="0">
                <a:latin typeface="Eras Demi ITC" pitchFamily="34" charset="0"/>
              </a:rPr>
              <a:t> vise </a:t>
            </a:r>
            <a:r>
              <a:rPr lang="en-US" dirty="0" err="1">
                <a:latin typeface="Eras Demi ITC" pitchFamily="34" charset="0"/>
              </a:rPr>
              <a:t>emocionalno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osteceno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karakterno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izmenjeno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dete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ostvaruje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prvestveno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porodicnoj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zajednici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princip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kontinuiteta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podizanju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941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2578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sr-Latn-RS" dirty="0" smtClean="0"/>
          </a:p>
          <a:p>
            <a:pPr marL="82296" indent="0">
              <a:buNone/>
            </a:pPr>
            <a:r>
              <a:rPr lang="en-US" b="1" dirty="0" err="1" smtClean="0">
                <a:latin typeface="Eras Demi ITC" pitchFamily="34" charset="0"/>
              </a:rPr>
              <a:t>Dete</a:t>
            </a:r>
            <a:r>
              <a:rPr lang="en-US" b="1" dirty="0" smtClean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bez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roditeljskog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staranja</a:t>
            </a:r>
            <a:r>
              <a:rPr lang="en-US" b="1" dirty="0">
                <a:latin typeface="Eras Demi ITC" pitchFamily="34" charset="0"/>
              </a:rPr>
              <a:t> je: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kada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kada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nepoznati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</a:t>
            </a:r>
            <a:r>
              <a:rPr lang="en-US" dirty="0" err="1">
                <a:latin typeface="Eras Demi ITC" pitchFamily="34" charset="0"/>
              </a:rPr>
              <a:t>kada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liseni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roditeljskog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prava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4) </a:t>
            </a:r>
            <a:r>
              <a:rPr lang="en-US" dirty="0" err="1">
                <a:latin typeface="Eras Demi ITC" pitchFamily="34" charset="0"/>
              </a:rPr>
              <a:t>kada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liseni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cuvanje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vaspitanje</a:t>
            </a:r>
            <a:r>
              <a:rPr lang="en-US" dirty="0">
                <a:latin typeface="Eras Demi ITC" pitchFamily="34" charset="0"/>
              </a:rPr>
              <a:t> December 5) </a:t>
            </a:r>
            <a:r>
              <a:rPr lang="en-US" dirty="0" err="1">
                <a:latin typeface="Eras Demi ITC" pitchFamily="34" charset="0"/>
              </a:rPr>
              <a:t>kada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roditelji</a:t>
            </a:r>
            <a:r>
              <a:rPr lang="en-US" dirty="0">
                <a:latin typeface="Eras Demi ITC" pitchFamily="34" charset="0"/>
              </a:rPr>
              <a:t> ne </a:t>
            </a:r>
            <a:r>
              <a:rPr lang="en-US" dirty="0" err="1">
                <a:latin typeface="Eras Demi ITC" pitchFamily="34" charset="0"/>
              </a:rPr>
              <a:t>pokazuju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ozbiljan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interes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378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53340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Prema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specificnim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potrebama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dece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specijalizovani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smetnjama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razvoju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zlostavljanoj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vaspitno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zapustenoj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deci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urgentni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ako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nalaze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opasnosti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gubitka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napustanja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zanemarivanja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zlostavljanja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bolesti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roditelja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Prema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srodnickim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vezama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srodnicki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klasican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746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334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Prema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radno</a:t>
            </a:r>
            <a:r>
              <a:rPr lang="en-US" b="1" dirty="0">
                <a:latin typeface="Eras Demi ITC" pitchFamily="34" charset="0"/>
              </a:rPr>
              <a:t> – </a:t>
            </a:r>
            <a:r>
              <a:rPr lang="en-US" b="1" dirty="0" err="1">
                <a:latin typeface="Eras Demi ITC" pitchFamily="34" charset="0"/>
              </a:rPr>
              <a:t>pravnom</a:t>
            </a:r>
            <a:r>
              <a:rPr lang="en-US" b="1" dirty="0">
                <a:latin typeface="Eras Demi ITC" pitchFamily="34" charset="0"/>
              </a:rPr>
              <a:t> status </a:t>
            </a:r>
            <a:r>
              <a:rPr lang="en-US" b="1" dirty="0" err="1">
                <a:latin typeface="Eras Demi ITC" pitchFamily="34" charset="0"/>
              </a:rPr>
              <a:t>hranitelja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profesionalizovano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hraniteljstvo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radni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socijalnoj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ustanovi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neprofesionalizovano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hraniteljstvo</a:t>
            </a:r>
            <a:r>
              <a:rPr lang="en-US" dirty="0">
                <a:latin typeface="Eras Demi ITC" pitchFamily="34" charset="0"/>
              </a:rPr>
              <a:t> ( </a:t>
            </a:r>
            <a:r>
              <a:rPr lang="en-US" dirty="0" err="1">
                <a:latin typeface="Eras Demi ITC" pitchFamily="34" charset="0"/>
              </a:rPr>
              <a:t>naknada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bez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radnog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Prema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nacinu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izvoru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finansiranja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hraniteljstvo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porodicni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bez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nadoknade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organizovani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porodicni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naknada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budzeta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RAZVOJ IDENTITETA I POREMECAJI</a:t>
            </a:r>
            <a:br>
              <a:rPr lang="en-US" dirty="0">
                <a:latin typeface="Eras Demi ITC" pitchFamily="34" charset="0"/>
              </a:rPr>
            </a:b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Odakle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dolazim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Kuda</a:t>
            </a:r>
            <a:r>
              <a:rPr lang="en-US" dirty="0">
                <a:latin typeface="Eras Demi ITC" pitchFamily="34" charset="0"/>
              </a:rPr>
              <a:t> idem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Identitet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odredjuje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sledece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dimenzije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licnosti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jedinstvenost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istovetnost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kontinuitet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postojanje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istrajnost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pripadnost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sredini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Imitacija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Identifikacioni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uzori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Predstava</a:t>
            </a:r>
            <a:r>
              <a:rPr lang="en-US" dirty="0">
                <a:latin typeface="Eras Demi ITC" pitchFamily="34" charset="0"/>
              </a:rPr>
              <a:t> o </a:t>
            </a:r>
            <a:r>
              <a:rPr lang="en-US" dirty="0" err="1">
                <a:latin typeface="Eras Demi ITC" pitchFamily="34" charset="0"/>
              </a:rPr>
              <a:t>sebi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opisivanje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sebe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samopostovanje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22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06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01000" cy="54102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Dva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vodeca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principa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pri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izboru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oblika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zastite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deteta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postovanje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interesa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porodicno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staranje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prednost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institucionalnim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Oblici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zastite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dece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bez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roditeljskog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staranja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porodicni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hraniteljstvo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domski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institucionalni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smestaj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usvojenje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367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06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4864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Domski</a:t>
            </a:r>
            <a:r>
              <a:rPr lang="en-US" b="1" dirty="0">
                <a:latin typeface="Eras Demi ITC" pitchFamily="34" charset="0"/>
              </a:rPr>
              <a:t> (</a:t>
            </a:r>
            <a:r>
              <a:rPr lang="en-US" b="1" dirty="0" err="1">
                <a:latin typeface="Eras Demi ITC" pitchFamily="34" charset="0"/>
              </a:rPr>
              <a:t>institucionalni</a:t>
            </a:r>
            <a:r>
              <a:rPr lang="en-US" b="1" dirty="0">
                <a:latin typeface="Eras Demi ITC" pitchFamily="34" charset="0"/>
              </a:rPr>
              <a:t>) </a:t>
            </a:r>
            <a:r>
              <a:rPr lang="en-US" b="1" dirty="0" err="1">
                <a:latin typeface="Eras Demi ITC" pitchFamily="34" charset="0"/>
              </a:rPr>
              <a:t>smestaj</a:t>
            </a:r>
            <a:endParaRPr lang="en-US" b="1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imaju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odgovarajuce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uslove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imaju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programe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uspesne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socijalizacije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omogucavaju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uspesno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obrazovanje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profesionalnu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orijentaciju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obezbedjuju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uspesnu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pripremu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lokalnoj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zajednici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1) </a:t>
            </a:r>
            <a:r>
              <a:rPr lang="en-US" dirty="0" err="1">
                <a:latin typeface="Eras Demi ITC" pitchFamily="34" charset="0"/>
              </a:rPr>
              <a:t>organizacija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rada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domovima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grupa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vaspitac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2) </a:t>
            </a:r>
            <a:r>
              <a:rPr lang="en-US" dirty="0" err="1">
                <a:latin typeface="Eras Demi ITC" pitchFamily="34" charset="0"/>
              </a:rPr>
              <a:t>socijalizacija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domovima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660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068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562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dirty="0" err="1">
                <a:latin typeface="Eras Demi ITC" pitchFamily="34" charset="0"/>
              </a:rPr>
              <a:t>Prednosti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domskog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smestaja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 err="1" smtClean="0">
                <a:latin typeface="Eras Demi ITC" pitchFamily="34" charset="0"/>
              </a:rPr>
              <a:t>neguje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smisao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kolektiv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solidarnost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drugarstvo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razvija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osecanje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pripadnosti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grupi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doprinosi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negovanju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samodiscipline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radnih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kulturnih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navika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drustvenosti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druzeljubivosti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komunikativnosti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doprinosi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samostalnosti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snalazljivosti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povecava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zrelost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otvorenost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postovanje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razlicitosti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neguje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odgovornost</a:t>
            </a:r>
            <a:r>
              <a:rPr lang="en-US" dirty="0">
                <a:latin typeface="Eras Demi ITC" pitchFamily="34" charset="0"/>
              </a:rPr>
              <a:t>, humanist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brig</a:t>
            </a:r>
            <a:r>
              <a:rPr lang="sr-Latn-RS" dirty="0">
                <a:latin typeface="Eras Demi ITC" pitchFamily="34" charset="0"/>
              </a:rPr>
              <a:t>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o </a:t>
            </a:r>
            <a:r>
              <a:rPr lang="en-US" dirty="0" err="1">
                <a:latin typeface="Eras Demi ITC" pitchFamily="34" charset="0"/>
              </a:rPr>
              <a:t>drugima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005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0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</a:t>
            </a:r>
            <a:r>
              <a:rPr lang="pl-PL" dirty="0" smtClean="0">
                <a:latin typeface="Eras Demi ITC" pitchFamily="34" charset="0"/>
              </a:rPr>
              <a:t>RAODITELJSKOG </a:t>
            </a:r>
            <a:r>
              <a:rPr lang="pl-PL" dirty="0">
                <a:latin typeface="Eras Demi ITC" pitchFamily="34" charset="0"/>
              </a:rPr>
              <a:t>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3340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Eras Demi ITC" pitchFamily="34" charset="0"/>
              </a:rPr>
              <a:t>Nedostatci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domskog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smestaja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u </a:t>
            </a:r>
            <a:r>
              <a:rPr lang="en-US" dirty="0" err="1">
                <a:latin typeface="Eras Demi ITC" pitchFamily="34" charset="0"/>
              </a:rPr>
              <a:t>emocionalnom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prisutan</a:t>
            </a:r>
            <a:r>
              <a:rPr lang="en-US" dirty="0">
                <a:latin typeface="Eras Demi ITC" pitchFamily="34" charset="0"/>
              </a:rPr>
              <a:t> je deficit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agresivnost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verbalna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fizicka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netolerantnost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drugima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konformizam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egoisticnost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strah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depresivnost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poremecaji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odnosa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moralnog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pripreme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odlazak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doma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851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Eras Demi ITC" pitchFamily="34" charset="0"/>
              </a:rPr>
              <a:t>ZASTITA DECE BEZ RODITELJSKOG STARANJA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924800" cy="5562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b="1" dirty="0">
                <a:latin typeface="Eras Demi ITC" pitchFamily="34" charset="0"/>
              </a:rPr>
              <a:t>USVOJENJE</a:t>
            </a:r>
          </a:p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ispitivanje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motivacije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usvojitelja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obratiti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paznju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ekstremne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zelje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usvojioca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proces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medjusobne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adaptacije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usvojioca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usvojenika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c) </a:t>
            </a:r>
            <a:r>
              <a:rPr lang="en-US" dirty="0" err="1">
                <a:latin typeface="Eras Demi ITC" pitchFamily="34" charset="0"/>
              </a:rPr>
              <a:t>pracenje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evaluacija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Neophodno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odgovarajuci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nacin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odgovarajuce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vreme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uz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konsultaciju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strucnjaka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saopstiti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detetu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stvarni</a:t>
            </a:r>
            <a:r>
              <a:rPr lang="en-US" dirty="0">
                <a:latin typeface="Eras Demi ITC" pitchFamily="34" charset="0"/>
              </a:rPr>
              <a:t> status u </a:t>
            </a:r>
            <a:r>
              <a:rPr lang="en-US" dirty="0" err="1">
                <a:latin typeface="Eras Demi ITC" pitchFamily="34" charset="0"/>
              </a:rPr>
              <a:t>porodici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usvojioca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314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077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effectLst/>
                <a:latin typeface="Eras Demi ITC" pitchFamily="34" charset="0"/>
              </a:rPr>
              <a:t>DECA, ADOLESCETI ODRASLI SA POSEBNIM POTREBAMA</a:t>
            </a:r>
            <a:endParaRPr lang="en-US" dirty="0">
              <a:effectLst/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01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mentalnim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hendikepom</a:t>
            </a:r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mentalna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retardacija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ometenoscu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razvoju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sluha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ometenoscu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razvoju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vida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ometenoscu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lokomotornog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CNS, </a:t>
            </a:r>
            <a:r>
              <a:rPr lang="en-US" dirty="0" err="1">
                <a:latin typeface="Eras Demi ITC" pitchFamily="34" charset="0"/>
              </a:rPr>
              <a:t>decja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celebralna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oduzetost</a:t>
            </a:r>
            <a:r>
              <a:rPr lang="en-US" dirty="0">
                <a:latin typeface="Eras Demi ITC" pitchFamily="34" charset="0"/>
              </a:rPr>
              <a:t> (DCO)</a:t>
            </a: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ometenoscu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neuromisicnim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poremecajima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misicne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distrofije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ometenoscu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razvoju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komunikacionih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sposobnosti</a:t>
            </a:r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govora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autizam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teskocama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ucenju</a:t>
            </a:r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citanja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Disleksija</a:t>
            </a:r>
            <a:r>
              <a:rPr lang="en-US" dirty="0">
                <a:latin typeface="Eras Demi ITC" pitchFamily="34" charset="0"/>
              </a:rPr>
              <a:t>), </a:t>
            </a:r>
            <a:r>
              <a:rPr lang="en-US" dirty="0" err="1">
                <a:latin typeface="Eras Demi ITC" pitchFamily="34" charset="0"/>
              </a:rPr>
              <a:t>pisanja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Disgrafija</a:t>
            </a:r>
            <a:r>
              <a:rPr lang="en-US" dirty="0">
                <a:latin typeface="Eras Demi ITC" pitchFamily="34" charset="0"/>
              </a:rPr>
              <a:t>)    </a:t>
            </a:r>
            <a:r>
              <a:rPr lang="en-US" dirty="0" err="1">
                <a:latin typeface="Eras Demi ITC" pitchFamily="34" charset="0"/>
              </a:rPr>
              <a:t>racunanja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Diskalkulija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poremecajem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motorike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Dispraksija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 err="1" smtClean="0">
                <a:latin typeface="Eras Demi ITC" pitchFamily="34" charset="0"/>
              </a:rPr>
              <a:t>Osobe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hiperaktivnoscu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paznje</a:t>
            </a:r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razvojni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hiperkineticki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sindrom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710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01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  <a:latin typeface="Eras Demi ITC" pitchFamily="34" charset="0"/>
              </a:rPr>
              <a:t>UKLJUCIVANJE OSOBA SA HENDIKEPOM U OTVORENU DRUSTVENU SREDINU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8001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Eras Demi ITC" pitchFamily="34" charset="0"/>
              </a:rPr>
              <a:t>Integralna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rehabilitacija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integracija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a) MEDICINSKI ( </a:t>
            </a:r>
            <a:r>
              <a:rPr lang="en-US" dirty="0" err="1">
                <a:latin typeface="Eras Demi ITC" pitchFamily="34" charset="0"/>
              </a:rPr>
              <a:t>dijagnostika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terapija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medicinski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rehabilitacije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b) EDUKATIVNI ( </a:t>
            </a:r>
            <a:r>
              <a:rPr lang="en-US" dirty="0" err="1">
                <a:latin typeface="Eras Demi ITC" pitchFamily="34" charset="0"/>
              </a:rPr>
              <a:t>predskolsko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osnovno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srednje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visoko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obrazovanje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profesionalno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osposobljavanje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c) SOCIO-EKONOMSKI NIVO (</a:t>
            </a:r>
            <a:r>
              <a:rPr lang="en-US" dirty="0" err="1">
                <a:latin typeface="Eras Demi ITC" pitchFamily="34" charset="0"/>
              </a:rPr>
              <a:t>socijalizacija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integracija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emancipacija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porodicni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drustveni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zaposljavanje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institucionalno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zbrinjavanje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 err="1">
                <a:latin typeface="Eras Demi ITC" pitchFamily="34" charset="0"/>
              </a:rPr>
              <a:t>Tendencija</a:t>
            </a:r>
            <a:r>
              <a:rPr lang="en-US" dirty="0">
                <a:latin typeface="Eras Demi ITC" pitchFamily="34" charset="0"/>
              </a:rPr>
              <a:t> da se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posebnim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potrebama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integrisu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redovne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skole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Tamo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gde</a:t>
            </a:r>
            <a:r>
              <a:rPr lang="en-US" dirty="0">
                <a:latin typeface="Eras Demi ITC" pitchFamily="34" charset="0"/>
              </a:rPr>
              <a:t> je to </a:t>
            </a:r>
            <a:r>
              <a:rPr lang="en-US" dirty="0" err="1">
                <a:latin typeface="Eras Demi ITC" pitchFamily="34" charset="0"/>
              </a:rPr>
              <a:t>neophodno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ukljucuju</a:t>
            </a:r>
            <a:r>
              <a:rPr lang="en-US" dirty="0">
                <a:latin typeface="Eras Demi ITC" pitchFamily="34" charset="0"/>
              </a:rPr>
              <a:t> se u </a:t>
            </a:r>
            <a:r>
              <a:rPr lang="en-US" dirty="0" err="1">
                <a:latin typeface="Eras Demi ITC" pitchFamily="34" charset="0"/>
              </a:rPr>
              <a:t>specijalne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skole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006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01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PSIHOSOCIJALNI ASPEKTI HENDIKEPA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01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Eras Demi ITC" pitchFamily="34" charset="0"/>
              </a:rPr>
              <a:t>a) </a:t>
            </a:r>
            <a:r>
              <a:rPr lang="en-US" dirty="0" err="1">
                <a:latin typeface="Eras Demi ITC" pitchFamily="34" charset="0"/>
              </a:rPr>
              <a:t>Licnost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Socijalne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interakcije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okruzenjem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Perspektivne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hendikepom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preostalim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sposobnostima</a:t>
            </a:r>
            <a:r>
              <a:rPr lang="en-US" dirty="0">
                <a:latin typeface="Eras Demi ITC" pitchFamily="34" charset="0"/>
              </a:rPr>
              <a:t>, a ne </a:t>
            </a:r>
            <a:r>
              <a:rPr lang="en-US" dirty="0" err="1">
                <a:latin typeface="Eras Demi ITC" pitchFamily="34" charset="0"/>
              </a:rPr>
              <a:t>stepenom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ostecenja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 err="1">
                <a:latin typeface="Eras Demi ITC" pitchFamily="34" charset="0"/>
              </a:rPr>
              <a:t>Osoba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hendikepom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trpi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sredine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koja</a:t>
            </a:r>
            <a:r>
              <a:rPr lang="en-US" dirty="0">
                <a:latin typeface="Eras Demi ITC" pitchFamily="34" charset="0"/>
              </a:rPr>
              <a:t> se :</a:t>
            </a:r>
          </a:p>
          <a:p>
            <a:r>
              <a:rPr lang="en-US" dirty="0" err="1">
                <a:latin typeface="Eras Demi ITC" pitchFamily="34" charset="0"/>
              </a:rPr>
              <a:t>distancira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ne </a:t>
            </a:r>
            <a:r>
              <a:rPr lang="en-US" dirty="0" err="1">
                <a:latin typeface="Eras Demi ITC" pitchFamily="34" charset="0"/>
              </a:rPr>
              <a:t>prihvata</a:t>
            </a:r>
            <a:r>
              <a:rPr lang="en-US" dirty="0">
                <a:latin typeface="Eras Demi ITC" pitchFamily="34" charset="0"/>
              </a:rPr>
              <a:t> je     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=      ETIKETIRANJE</a:t>
            </a:r>
          </a:p>
          <a:p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odbacuje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Prvi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nepovoljan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susret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drugom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decom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 err="1">
                <a:latin typeface="Eras Demi ITC" pitchFamily="34" charset="0"/>
              </a:rPr>
              <a:t>Izbegavanje</a:t>
            </a:r>
            <a:r>
              <a:rPr lang="en-US" dirty="0">
                <a:latin typeface="Eras Demi ITC" pitchFamily="34" charset="0"/>
              </a:rPr>
              <a:t>	</a:t>
            </a:r>
            <a:r>
              <a:rPr lang="en-US" dirty="0" err="1">
                <a:latin typeface="Eras Demi ITC" pitchFamily="34" charset="0"/>
              </a:rPr>
              <a:t>Ismejavanje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Porodicna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sredina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reaguje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 err="1">
                <a:latin typeface="Eras Demi ITC" pitchFamily="34" charset="0"/>
              </a:rPr>
              <a:t>Prezastitnicki</a:t>
            </a:r>
            <a:r>
              <a:rPr lang="en-US" dirty="0">
                <a:latin typeface="Eras Demi ITC" pitchFamily="34" charset="0"/>
              </a:rPr>
              <a:t>	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Odbacivanje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745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6858000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Eras Demi ITC" pitchFamily="34" charset="0"/>
              </a:rPr>
              <a:t>INSTITUCIONALNI OBLICI POMOCI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Eras Demi ITC" pitchFamily="34" charset="0"/>
              </a:rPr>
              <a:t>OSOBAMA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Eras Demi ITC" pitchFamily="34" charset="0"/>
              </a:rPr>
              <a:t>SA HENDIKEPOM </a:t>
            </a:r>
          </a:p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a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Specialne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institucije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zatvorenog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tipa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Dnevni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boravci</a:t>
            </a:r>
            <a:endParaRPr lang="en-US" dirty="0" smtClean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pPr marL="82296" indent="0" algn="ctr">
              <a:buNone/>
            </a:pPr>
            <a:r>
              <a:rPr lang="en-US" dirty="0">
                <a:solidFill>
                  <a:schemeClr val="tx2"/>
                </a:solidFill>
                <a:latin typeface="Eras Demi ITC" pitchFamily="34" charset="0"/>
              </a:rPr>
              <a:t>POKRET ZA SAMOSTALNIM ZIVOTOM OSOBA SA HENDIKEPOM</a:t>
            </a:r>
          </a:p>
          <a:p>
            <a:r>
              <a:rPr lang="en-US" dirty="0">
                <a:latin typeface="Eras Demi ITC" pitchFamily="34" charset="0"/>
              </a:rPr>
              <a:t>Da </a:t>
            </a:r>
            <a:r>
              <a:rPr lang="en-US" dirty="0" err="1">
                <a:latin typeface="Eras Demi ITC" pitchFamily="34" charset="0"/>
              </a:rPr>
              <a:t>zive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samostalno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da </a:t>
            </a:r>
            <a:r>
              <a:rPr lang="en-US" dirty="0" err="1">
                <a:latin typeface="Eras Demi ITC" pitchFamily="34" charset="0"/>
              </a:rPr>
              <a:t>imaju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mogucnost</a:t>
            </a:r>
            <a:r>
              <a:rPr lang="en-US" dirty="0">
                <a:latin typeface="Eras Demi ITC" pitchFamily="34" charset="0"/>
              </a:rPr>
              <a:t> da:</a:t>
            </a:r>
          </a:p>
          <a:p>
            <a:r>
              <a:rPr lang="en-US" dirty="0">
                <a:latin typeface="Eras Demi ITC" pitchFamily="34" charset="0"/>
              </a:rPr>
              <a:t>1.	</a:t>
            </a:r>
            <a:r>
              <a:rPr lang="en-US" dirty="0" err="1">
                <a:latin typeface="Eras Demi ITC" pitchFamily="34" charset="0"/>
              </a:rPr>
              <a:t>Samostalno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zadovoljavaju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svoje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elementarne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potrebe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2.	Sami </a:t>
            </a:r>
            <a:r>
              <a:rPr lang="en-US" dirty="0" err="1">
                <a:latin typeface="Eras Demi ITC" pitchFamily="34" charset="0"/>
              </a:rPr>
              <a:t>prave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odgovarajuce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izbore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3.	</a:t>
            </a:r>
            <a:r>
              <a:rPr lang="en-US" dirty="0" err="1">
                <a:latin typeface="Eras Demi ITC" pitchFamily="34" charset="0"/>
              </a:rPr>
              <a:t>Samostalno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donose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vazne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odluke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4.	</a:t>
            </a:r>
            <a:r>
              <a:rPr lang="en-US" dirty="0" err="1">
                <a:latin typeface="Eras Demi ITC" pitchFamily="34" charset="0"/>
              </a:rPr>
              <a:t>Snose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odgovornost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donesene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odluke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ucinjene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izbore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440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latin typeface="Eras Demi ITC" pitchFamily="34" charset="0"/>
              </a:rPr>
              <a:t>CENTAR ZA SAMOSTALAN ZIVOT INVALIDA- BEOGRAD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Eras Demi ITC" pitchFamily="34" charset="0"/>
              </a:rPr>
              <a:t>a</a:t>
            </a:r>
            <a:r>
              <a:rPr lang="en-US" dirty="0">
                <a:latin typeface="Eras Demi ITC" pitchFamily="34" charset="0"/>
              </a:rPr>
              <a:t>) </a:t>
            </a:r>
            <a:r>
              <a:rPr lang="en-US" dirty="0" err="1">
                <a:latin typeface="Eras Demi ITC" pitchFamily="34" charset="0"/>
              </a:rPr>
              <a:t>Stvaranje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novih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oblika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smtClean="0">
                <a:latin typeface="Eras Demi ITC" pitchFamily="34" charset="0"/>
              </a:rPr>
              <a:t>vaninstitucionalne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zastite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b) </a:t>
            </a:r>
            <a:r>
              <a:rPr lang="en-US" dirty="0" err="1">
                <a:latin typeface="Eras Demi ITC" pitchFamily="34" charset="0"/>
              </a:rPr>
              <a:t>Radna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stvaranja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pristupacne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sredine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stanovanja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transporta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c) Rad </a:t>
            </a:r>
            <a:r>
              <a:rPr lang="en-US" dirty="0" err="1">
                <a:latin typeface="Eras Demi ITC" pitchFamily="34" charset="0"/>
              </a:rPr>
              <a:t>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ostvarivanju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osnovnih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ljudskih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invalida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d) </a:t>
            </a:r>
            <a:r>
              <a:rPr lang="en-US" dirty="0" err="1">
                <a:latin typeface="Eras Demi ITC" pitchFamily="34" charset="0"/>
              </a:rPr>
              <a:t>Sprovodjenje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aktivnosti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isticu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odredjene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potencijale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invalida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e) </a:t>
            </a:r>
            <a:r>
              <a:rPr lang="en-US" dirty="0" err="1">
                <a:latin typeface="Eras Demi ITC" pitchFamily="34" charset="0"/>
              </a:rPr>
              <a:t>Prikupljanje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informacija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znanja</a:t>
            </a:r>
            <a:r>
              <a:rPr lang="en-US" dirty="0">
                <a:latin typeface="Eras Demi ITC" pitchFamily="34" charset="0"/>
              </a:rPr>
              <a:t> o </a:t>
            </a:r>
            <a:r>
              <a:rPr lang="en-US" dirty="0" err="1">
                <a:latin typeface="Eras Demi ITC" pitchFamily="34" charset="0"/>
              </a:rPr>
              <a:t>mogucnostima</a:t>
            </a:r>
            <a:r>
              <a:rPr lang="en-US" dirty="0">
                <a:latin typeface="Eras Demi ITC" pitchFamily="34" charset="0"/>
              </a:rPr>
              <a:t> o </a:t>
            </a:r>
            <a:r>
              <a:rPr lang="en-US" dirty="0" err="1">
                <a:latin typeface="Eras Demi ITC" pitchFamily="34" charset="0"/>
              </a:rPr>
              <a:t>unapredjenju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samostalnog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invalida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1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LICNOST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56388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dirty="0" err="1" smtClean="0">
                <a:latin typeface="Eras Demi ITC" pitchFamily="34" charset="0"/>
              </a:rPr>
              <a:t>Jedinstvena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organizacija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osobina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koja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formira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uzajamnim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delovanjem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jedinke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sredine</a:t>
            </a:r>
            <a:r>
              <a:rPr lang="en-US" dirty="0">
                <a:latin typeface="Eras Demi ITC" pitchFamily="34" charset="0"/>
              </a:rPr>
              <a:t> i </a:t>
            </a:r>
            <a:r>
              <a:rPr lang="en-US" dirty="0" err="1">
                <a:latin typeface="Eras Demi ITC" pitchFamily="34" charset="0"/>
              </a:rPr>
              <a:t>odredjuje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opsti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pojedinca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karakteristican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nacin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ponasanja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</a:t>
            </a:r>
            <a:endParaRPr lang="en-US" dirty="0" smtClean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      </a:t>
            </a:r>
            <a:r>
              <a:rPr lang="en-US" dirty="0">
                <a:latin typeface="Eras Demi ITC" pitchFamily="34" charset="0"/>
              </a:rPr>
              <a:t>↓                                   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↓                                        ↓</a:t>
            </a:r>
          </a:p>
          <a:p>
            <a:r>
              <a:rPr lang="en-US" dirty="0">
                <a:latin typeface="Eras Demi ITC" pitchFamily="34" charset="0"/>
              </a:rPr>
              <a:t>  </a:t>
            </a:r>
            <a:r>
              <a:rPr lang="en-US" dirty="0" err="1" smtClean="0">
                <a:latin typeface="Eras Demi ITC" pitchFamily="34" charset="0"/>
              </a:rPr>
              <a:t>jedinstvo</a:t>
            </a:r>
            <a:r>
              <a:rPr lang="en-US" dirty="0" smtClean="0">
                <a:latin typeface="Eras Demi ITC" pitchFamily="34" charset="0"/>
              </a:rPr>
              <a:t>                   </a:t>
            </a:r>
            <a:r>
              <a:rPr lang="en-US" dirty="0" err="1" smtClean="0">
                <a:latin typeface="Eras Demi ITC" pitchFamily="34" charset="0"/>
              </a:rPr>
              <a:t>osobenost</a:t>
            </a:r>
            <a:r>
              <a:rPr lang="en-US" dirty="0" smtClean="0">
                <a:latin typeface="Eras Demi ITC" pitchFamily="34" charset="0"/>
              </a:rPr>
              <a:t>                 </a:t>
            </a:r>
            <a:r>
              <a:rPr lang="en-US" dirty="0" err="1" smtClean="0">
                <a:latin typeface="Eras Demi ITC" pitchFamily="34" charset="0"/>
              </a:rPr>
              <a:t>doslednost</a:t>
            </a:r>
            <a:r>
              <a:rPr lang="en-US" dirty="0" smtClean="0">
                <a:latin typeface="Eras Demi ITC" pitchFamily="34" charset="0"/>
              </a:rPr>
              <a:t> 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Struktura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licnosti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jedinstvena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organizacija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osobina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1) da je </a:t>
            </a:r>
            <a:r>
              <a:rPr lang="en-US" dirty="0" err="1">
                <a:latin typeface="Eras Demi ITC" pitchFamily="34" charset="0"/>
              </a:rPr>
              <a:t>stabilna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2) da je </a:t>
            </a:r>
            <a:r>
              <a:rPr lang="en-US" dirty="0" err="1">
                <a:latin typeface="Eras Demi ITC" pitchFamily="34" charset="0"/>
              </a:rPr>
              <a:t>diskriminativna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3) da je </a:t>
            </a:r>
            <a:r>
              <a:rPr lang="en-US" dirty="0" err="1">
                <a:latin typeface="Eras Demi ITC" pitchFamily="34" charset="0"/>
              </a:rPr>
              <a:t>konstitucionalnog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tipa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I  TEMPERAMENT        II  KARAKTER</a:t>
            </a:r>
          </a:p>
          <a:p>
            <a:r>
              <a:rPr lang="en-US" dirty="0">
                <a:latin typeface="Eras Demi ITC" pitchFamily="34" charset="0"/>
              </a:rPr>
              <a:t>III  SPOSOBNOST          IV  KONSTITUCIJA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653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MENTALNE BOLESTI- ISTORIJSKI PREGLED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80010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Eras Demi ITC" pitchFamily="34" charset="0"/>
              </a:rPr>
              <a:t>A- </a:t>
            </a:r>
            <a:r>
              <a:rPr lang="en-US" dirty="0" err="1">
                <a:latin typeface="Eras Demi ITC" pitchFamily="34" charset="0"/>
              </a:rPr>
              <a:t>zdravi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DB- </a:t>
            </a:r>
            <a:r>
              <a:rPr lang="en-US" dirty="0" err="1">
                <a:latin typeface="Eras Demi ITC" pitchFamily="34" charset="0"/>
              </a:rPr>
              <a:t>dusevni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bolesnici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PS- </a:t>
            </a:r>
            <a:r>
              <a:rPr lang="en-US" dirty="0" err="1">
                <a:latin typeface="Eras Demi ITC" pitchFamily="34" charset="0"/>
              </a:rPr>
              <a:t>psihijatrija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>
                <a:latin typeface="Eras Demi ITC" pitchFamily="34" charset="0"/>
              </a:rPr>
              <a:t>PZN- </a:t>
            </a:r>
            <a:r>
              <a:rPr lang="en-US" dirty="0" err="1">
                <a:latin typeface="Eras Demi ITC" pitchFamily="34" charset="0"/>
              </a:rPr>
              <a:t>psihijatrijska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zdravstvena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nega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MH- </a:t>
            </a:r>
            <a:r>
              <a:rPr lang="en-US" dirty="0" err="1">
                <a:latin typeface="Eras Demi ITC" pitchFamily="34" charset="0"/>
              </a:rPr>
              <a:t>mentalna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 smtClean="0">
                <a:latin typeface="Eras Demi ITC" pitchFamily="34" charset="0"/>
              </a:rPr>
              <a:t>higijena</a:t>
            </a:r>
            <a:endParaRPr lang="en-US" dirty="0" smtClean="0">
              <a:latin typeface="Eras Demi ITC" pitchFamily="34" charset="0"/>
            </a:endParaRP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Demonoloska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faza</a:t>
            </a:r>
            <a:r>
              <a:rPr lang="en-US" dirty="0">
                <a:latin typeface="Eras Demi ITC" pitchFamily="34" charset="0"/>
              </a:rPr>
              <a:t>- DB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posledice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delovanja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demona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 err="1">
                <a:latin typeface="Eras Demi ITC" pitchFamily="34" charset="0"/>
              </a:rPr>
              <a:t>Egzorcizam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isterivanje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zlih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duhova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 err="1">
                <a:latin typeface="Eras Demi ITC" pitchFamily="34" charset="0"/>
              </a:rPr>
              <a:t>Hipokrat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dusevne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mozga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Galen </a:t>
            </a:r>
          </a:p>
          <a:p>
            <a:r>
              <a:rPr lang="en-US" dirty="0" err="1">
                <a:latin typeface="Eras Demi ITC" pitchFamily="34" charset="0"/>
              </a:rPr>
              <a:t>Srednji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vek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 err="1">
                <a:latin typeface="Eras Demi ITC" pitchFamily="34" charset="0"/>
              </a:rPr>
              <a:t>Pinel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kraj</a:t>
            </a:r>
            <a:r>
              <a:rPr lang="en-US" dirty="0">
                <a:latin typeface="Eras Demi ITC" pitchFamily="34" charset="0"/>
              </a:rPr>
              <a:t> 18. </a:t>
            </a:r>
            <a:r>
              <a:rPr lang="en-US" dirty="0" err="1">
                <a:latin typeface="Eras Demi ITC" pitchFamily="34" charset="0"/>
              </a:rPr>
              <a:t>veka</a:t>
            </a:r>
            <a:r>
              <a:rPr lang="en-US" dirty="0">
                <a:latin typeface="Eras Demi ITC" pitchFamily="34" charset="0"/>
              </a:rPr>
              <a:t>, “</a:t>
            </a:r>
            <a:r>
              <a:rPr lang="en-US" dirty="0" err="1">
                <a:latin typeface="Eras Demi ITC" pitchFamily="34" charset="0"/>
              </a:rPr>
              <a:t>Oslobodio</a:t>
            </a:r>
            <a:r>
              <a:rPr lang="en-US" dirty="0">
                <a:latin typeface="Eras Demi ITC" pitchFamily="34" charset="0"/>
              </a:rPr>
              <a:t> DB </a:t>
            </a:r>
            <a:r>
              <a:rPr lang="en-US" dirty="0" err="1">
                <a:latin typeface="Eras Demi ITC" pitchFamily="34" charset="0"/>
              </a:rPr>
              <a:t>lanaca</a:t>
            </a:r>
            <a:r>
              <a:rPr lang="en-US" dirty="0">
                <a:latin typeface="Eras Demi ITC" pitchFamily="34" charset="0"/>
              </a:rPr>
              <a:t>” FBR</a:t>
            </a:r>
          </a:p>
          <a:p>
            <a:r>
              <a:rPr lang="en-US" dirty="0">
                <a:latin typeface="Eras Demi ITC" pitchFamily="34" charset="0"/>
              </a:rPr>
              <a:t>Emil </a:t>
            </a:r>
            <a:r>
              <a:rPr lang="en-US" dirty="0" err="1">
                <a:latin typeface="Eras Demi ITC" pitchFamily="34" charset="0"/>
              </a:rPr>
              <a:t>Krepelin</a:t>
            </a:r>
            <a:r>
              <a:rPr lang="en-US" dirty="0">
                <a:latin typeface="Eras Demi ITC" pitchFamily="34" charset="0"/>
              </a:rPr>
              <a:t> 1883. god. – </a:t>
            </a:r>
            <a:r>
              <a:rPr lang="en-US" dirty="0" err="1">
                <a:latin typeface="Eras Demi ITC" pitchFamily="34" charset="0"/>
              </a:rPr>
              <a:t>prvi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udzbenik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psihijatrije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Dementio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prerox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MD </a:t>
            </a:r>
            <a:r>
              <a:rPr lang="en-US" dirty="0" err="1">
                <a:latin typeface="Eras Demi ITC" pitchFamily="34" charset="0"/>
              </a:rPr>
              <a:t>psihoza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 err="1">
                <a:latin typeface="Eras Demi ITC" pitchFamily="34" charset="0"/>
              </a:rPr>
              <a:t>Blojler</a:t>
            </a:r>
            <a:r>
              <a:rPr lang="en-US" dirty="0">
                <a:latin typeface="Eras Demi ITC" pitchFamily="34" charset="0"/>
              </a:rPr>
              <a:t>   </a:t>
            </a:r>
            <a:r>
              <a:rPr lang="en-US" dirty="0" err="1">
                <a:latin typeface="Eras Demi ITC" pitchFamily="34" charset="0"/>
              </a:rPr>
              <a:t>sch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Šarko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Žane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Brojler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uvode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hipnozu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metod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katarze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Frojd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Pshiho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analiza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slobodne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asocijacije</a:t>
            </a:r>
            <a:endParaRPr lang="en-US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98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01000" cy="9361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EPIDEMIOLOGIJA MENTALNIH POREMECAJA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8001000" cy="57150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Eras Demi ITC" pitchFamily="34" charset="0"/>
              </a:rPr>
              <a:t>Pinel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Raš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Eskirol</a:t>
            </a:r>
            <a:r>
              <a:rPr lang="en-US" sz="2000" dirty="0">
                <a:latin typeface="Eras Demi ITC" pitchFamily="34" charset="0"/>
              </a:rPr>
              <a:t> : </a:t>
            </a:r>
            <a:r>
              <a:rPr lang="en-US" sz="2000" dirty="0" err="1">
                <a:latin typeface="Eras Demi ITC" pitchFamily="34" charset="0"/>
              </a:rPr>
              <a:t>Ispitivanja</a:t>
            </a:r>
            <a:r>
              <a:rPr lang="en-US" sz="2000" dirty="0">
                <a:latin typeface="Eras Demi ITC" pitchFamily="34" charset="0"/>
              </a:rPr>
              <a:t> da li </a:t>
            </a:r>
            <a:r>
              <a:rPr lang="en-US" sz="2000" dirty="0" err="1">
                <a:latin typeface="Eras Demi ITC" pitchFamily="34" charset="0"/>
              </a:rPr>
              <a:t>su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socijalni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poremecaji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izazvani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ratovima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uslovili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povecanje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mentalnih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bolesti</a:t>
            </a:r>
            <a:r>
              <a:rPr lang="en-US" sz="2000" dirty="0">
                <a:latin typeface="Eras Demi ITC" pitchFamily="34" charset="0"/>
              </a:rPr>
              <a:t>.</a:t>
            </a:r>
          </a:p>
          <a:p>
            <a:r>
              <a:rPr lang="en-US" sz="2000" b="1" dirty="0" err="1">
                <a:latin typeface="Eras Demi ITC" pitchFamily="34" charset="0"/>
              </a:rPr>
              <a:t>Ciljevi</a:t>
            </a:r>
            <a:r>
              <a:rPr lang="en-US" sz="2000" b="1" dirty="0">
                <a:latin typeface="Eras Demi ITC" pitchFamily="34" charset="0"/>
              </a:rPr>
              <a:t> </a:t>
            </a:r>
            <a:r>
              <a:rPr lang="en-US" sz="2000" b="1" dirty="0" err="1">
                <a:latin typeface="Eras Demi ITC" pitchFamily="34" charset="0"/>
              </a:rPr>
              <a:t>i</a:t>
            </a:r>
            <a:r>
              <a:rPr lang="en-US" sz="2000" b="1" dirty="0">
                <a:latin typeface="Eras Demi ITC" pitchFamily="34" charset="0"/>
              </a:rPr>
              <a:t> </a:t>
            </a:r>
            <a:r>
              <a:rPr lang="en-US" sz="2000" b="1" dirty="0" err="1">
                <a:latin typeface="Eras Demi ITC" pitchFamily="34" charset="0"/>
              </a:rPr>
              <a:t>znacaj</a:t>
            </a:r>
            <a:r>
              <a:rPr lang="en-US" sz="2000" b="1" dirty="0">
                <a:latin typeface="Eras Demi ITC" pitchFamily="34" charset="0"/>
              </a:rPr>
              <a:t> </a:t>
            </a:r>
            <a:r>
              <a:rPr lang="en-US" sz="2000" b="1" dirty="0" err="1">
                <a:latin typeface="Eras Demi ITC" pitchFamily="34" charset="0"/>
              </a:rPr>
              <a:t>psihijatrijske</a:t>
            </a:r>
            <a:r>
              <a:rPr lang="en-US" sz="2000" b="1" dirty="0">
                <a:latin typeface="Eras Demi ITC" pitchFamily="34" charset="0"/>
              </a:rPr>
              <a:t> </a:t>
            </a:r>
            <a:r>
              <a:rPr lang="en-US" sz="2000" b="1" dirty="0" err="1">
                <a:latin typeface="Eras Demi ITC" pitchFamily="34" charset="0"/>
              </a:rPr>
              <a:t>epidemiologije</a:t>
            </a:r>
            <a:r>
              <a:rPr lang="en-US" sz="2000" b="1" dirty="0">
                <a:latin typeface="Eras Demi ITC" pitchFamily="34" charset="0"/>
              </a:rPr>
              <a:t>:</a:t>
            </a:r>
          </a:p>
          <a:p>
            <a:r>
              <a:rPr lang="en-US" sz="2000" dirty="0">
                <a:latin typeface="Eras Demi ITC" pitchFamily="34" charset="0"/>
              </a:rPr>
              <a:t>1. </a:t>
            </a:r>
            <a:r>
              <a:rPr lang="en-US" sz="2000" dirty="0" err="1">
                <a:latin typeface="Eras Demi ITC" pitchFamily="34" charset="0"/>
              </a:rPr>
              <a:t>Proucavanje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kretanja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zdravlja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bolesti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stanovnistva</a:t>
            </a:r>
            <a:endParaRPr lang="en-US" sz="2000" dirty="0">
              <a:latin typeface="Eras Demi ITC" pitchFamily="34" charset="0"/>
            </a:endParaRPr>
          </a:p>
          <a:p>
            <a:r>
              <a:rPr lang="en-US" sz="2000" dirty="0">
                <a:latin typeface="Eras Demi ITC" pitchFamily="34" charset="0"/>
              </a:rPr>
              <a:t>incidence - </a:t>
            </a:r>
            <a:r>
              <a:rPr lang="en-US" sz="2000" dirty="0" err="1">
                <a:latin typeface="Eras Demi ITC" pitchFamily="34" charset="0"/>
              </a:rPr>
              <a:t>broj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novih</a:t>
            </a:r>
            <a:r>
              <a:rPr lang="en-US" sz="2000" dirty="0">
                <a:latin typeface="Eras Demi ITC" pitchFamily="34" charset="0"/>
              </a:rPr>
              <a:t> u </a:t>
            </a:r>
            <a:r>
              <a:rPr lang="en-US" sz="2000" dirty="0" err="1">
                <a:latin typeface="Eras Demi ITC" pitchFamily="34" charset="0"/>
              </a:rPr>
              <a:t>jedinici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vremena</a:t>
            </a:r>
            <a:r>
              <a:rPr lang="en-US" sz="2000" dirty="0">
                <a:latin typeface="Eras Demi ITC" pitchFamily="34" charset="0"/>
              </a:rPr>
              <a:t> (1g.)</a:t>
            </a:r>
          </a:p>
          <a:p>
            <a:r>
              <a:rPr lang="en-US" sz="2000" dirty="0">
                <a:latin typeface="Eras Demi ITC" pitchFamily="34" charset="0"/>
              </a:rPr>
              <a:t>prevalence – </a:t>
            </a:r>
            <a:r>
              <a:rPr lang="en-US" sz="2000" dirty="0" err="1">
                <a:latin typeface="Eras Demi ITC" pitchFamily="34" charset="0"/>
              </a:rPr>
              <a:t>ukupan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broj</a:t>
            </a:r>
            <a:r>
              <a:rPr lang="en-US" sz="2000" dirty="0">
                <a:latin typeface="Eras Demi ITC" pitchFamily="34" charset="0"/>
              </a:rPr>
              <a:t> u </a:t>
            </a:r>
            <a:r>
              <a:rPr lang="en-US" sz="2000" dirty="0" err="1">
                <a:latin typeface="Eras Demi ITC" pitchFamily="34" charset="0"/>
              </a:rPr>
              <a:t>jedinici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vremena</a:t>
            </a:r>
            <a:r>
              <a:rPr lang="en-US" sz="2000" dirty="0">
                <a:latin typeface="Eras Demi ITC" pitchFamily="34" charset="0"/>
              </a:rPr>
              <a:t> </a:t>
            </a:r>
          </a:p>
          <a:p>
            <a:r>
              <a:rPr lang="en-US" sz="2000" dirty="0" err="1">
                <a:latin typeface="Eras Demi ITC" pitchFamily="34" charset="0"/>
              </a:rPr>
              <a:t>mortalitet</a:t>
            </a:r>
            <a:r>
              <a:rPr lang="en-US" sz="2000" dirty="0">
                <a:latin typeface="Eras Demi ITC" pitchFamily="34" charset="0"/>
              </a:rPr>
              <a:t> - </a:t>
            </a:r>
            <a:r>
              <a:rPr lang="en-US" sz="2000" dirty="0" err="1">
                <a:latin typeface="Eras Demi ITC" pitchFamily="34" charset="0"/>
              </a:rPr>
              <a:t>broj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umrlih</a:t>
            </a:r>
            <a:r>
              <a:rPr lang="en-US" sz="2000" dirty="0">
                <a:latin typeface="Eras Demi ITC" pitchFamily="34" charset="0"/>
              </a:rPr>
              <a:t> od </a:t>
            </a:r>
            <a:r>
              <a:rPr lang="en-US" sz="2000" dirty="0" err="1">
                <a:latin typeface="Eras Demi ITC" pitchFamily="34" charset="0"/>
              </a:rPr>
              <a:t>broja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obolelih</a:t>
            </a:r>
            <a:r>
              <a:rPr lang="en-US" sz="2000" dirty="0">
                <a:latin typeface="Eras Demi ITC" pitchFamily="34" charset="0"/>
              </a:rPr>
              <a:t> </a:t>
            </a:r>
          </a:p>
          <a:p>
            <a:r>
              <a:rPr lang="en-US" sz="2000" dirty="0">
                <a:latin typeface="Eras Demi ITC" pitchFamily="34" charset="0"/>
              </a:rPr>
              <a:t>2. </a:t>
            </a:r>
            <a:r>
              <a:rPr lang="en-US" sz="2000" dirty="0" err="1">
                <a:latin typeface="Eras Demi ITC" pitchFamily="34" charset="0"/>
              </a:rPr>
              <a:t>Procenjivanje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rizika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oboljevanja</a:t>
            </a:r>
            <a:r>
              <a:rPr lang="en-US" sz="2000" dirty="0">
                <a:latin typeface="Eras Demi ITC" pitchFamily="34" charset="0"/>
              </a:rPr>
              <a:t> od </a:t>
            </a:r>
            <a:r>
              <a:rPr lang="en-US" sz="2000" dirty="0" err="1">
                <a:latin typeface="Eras Demi ITC" pitchFamily="34" charset="0"/>
              </a:rPr>
              <a:t>nekih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bolesti</a:t>
            </a:r>
            <a:r>
              <a:rPr lang="en-US" sz="2000" dirty="0">
                <a:latin typeface="Eras Demi ITC" pitchFamily="34" charset="0"/>
              </a:rPr>
              <a:t> u </a:t>
            </a:r>
            <a:r>
              <a:rPr lang="en-US" sz="2000" dirty="0" err="1">
                <a:latin typeface="Eras Demi ITC" pitchFamily="34" charset="0"/>
              </a:rPr>
              <a:t>odredjenoj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populaciji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radi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preuzimanja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odredjenih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mera</a:t>
            </a:r>
            <a:endParaRPr lang="en-US" sz="2000" dirty="0">
              <a:latin typeface="Eras Demi ITC" pitchFamily="34" charset="0"/>
            </a:endParaRPr>
          </a:p>
          <a:p>
            <a:r>
              <a:rPr lang="en-US" sz="2000" dirty="0">
                <a:latin typeface="Eras Demi ITC" pitchFamily="34" charset="0"/>
              </a:rPr>
              <a:t>3. </a:t>
            </a:r>
            <a:r>
              <a:rPr lang="en-US" sz="2000" dirty="0" err="1">
                <a:latin typeface="Eras Demi ITC" pitchFamily="34" charset="0"/>
              </a:rPr>
              <a:t>Identifikovani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subklinickih</a:t>
            </a:r>
            <a:r>
              <a:rPr lang="en-US" sz="2000" dirty="0">
                <a:latin typeface="Eras Demi ITC" pitchFamily="34" charset="0"/>
              </a:rPr>
              <a:t>, </a:t>
            </a:r>
            <a:r>
              <a:rPr lang="en-US" sz="2000" dirty="0" err="1">
                <a:latin typeface="Eras Demi ITC" pitchFamily="34" charset="0"/>
              </a:rPr>
              <a:t>ranih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oblika</a:t>
            </a:r>
            <a:r>
              <a:rPr lang="en-US" sz="2000" dirty="0">
                <a:latin typeface="Eras Demi ITC" pitchFamily="34" charset="0"/>
              </a:rPr>
              <a:t> </a:t>
            </a:r>
          </a:p>
          <a:p>
            <a:r>
              <a:rPr lang="en-US" sz="2000" dirty="0">
                <a:latin typeface="Eras Demi ITC" pitchFamily="34" charset="0"/>
              </a:rPr>
              <a:t>4. </a:t>
            </a:r>
            <a:r>
              <a:rPr lang="en-US" sz="2000" dirty="0" err="1">
                <a:latin typeface="Eras Demi ITC" pitchFamily="34" charset="0"/>
              </a:rPr>
              <a:t>Kompletiranje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klinicke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slike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njihovo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proucavanje</a:t>
            </a:r>
            <a:r>
              <a:rPr lang="en-US" sz="2000" dirty="0">
                <a:latin typeface="Eras Demi ITC" pitchFamily="34" charset="0"/>
              </a:rPr>
              <a:t> </a:t>
            </a:r>
          </a:p>
          <a:p>
            <a:r>
              <a:rPr lang="en-US" sz="2000" dirty="0">
                <a:latin typeface="Eras Demi ITC" pitchFamily="34" charset="0"/>
              </a:rPr>
              <a:t>5. </a:t>
            </a:r>
            <a:r>
              <a:rPr lang="en-US" sz="2000" dirty="0" err="1">
                <a:latin typeface="Eras Demi ITC" pitchFamily="34" charset="0"/>
              </a:rPr>
              <a:t>Proucavanje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relativne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vaznosti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naslednih</a:t>
            </a:r>
            <a:r>
              <a:rPr lang="en-US" sz="2000" dirty="0">
                <a:latin typeface="Eras Demi ITC" pitchFamily="34" charset="0"/>
              </a:rPr>
              <a:t> , </a:t>
            </a:r>
            <a:r>
              <a:rPr lang="en-US" sz="2000" dirty="0" err="1">
                <a:latin typeface="Eras Demi ITC" pitchFamily="34" charset="0"/>
              </a:rPr>
              <a:t>drugih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bioloskih</a:t>
            </a:r>
            <a:r>
              <a:rPr lang="en-US" sz="2000" dirty="0">
                <a:latin typeface="Eras Demi ITC" pitchFamily="34" charset="0"/>
              </a:rPr>
              <a:t>, </a:t>
            </a:r>
            <a:r>
              <a:rPr lang="en-US" sz="2000" dirty="0" err="1">
                <a:latin typeface="Eras Demi ITC" pitchFamily="34" charset="0"/>
              </a:rPr>
              <a:t>psiholoskih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i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socialnih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cinilaca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za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nastanak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pojedinih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oboljenja</a:t>
            </a:r>
            <a:r>
              <a:rPr lang="en-US" sz="2000" dirty="0">
                <a:latin typeface="Eras Demi ITC" pitchFamily="34" charset="0"/>
              </a:rPr>
              <a:t> </a:t>
            </a:r>
          </a:p>
          <a:p>
            <a:r>
              <a:rPr lang="en-US" sz="2000" dirty="0">
                <a:latin typeface="Eras Demi ITC" pitchFamily="34" charset="0"/>
              </a:rPr>
              <a:t>6. </a:t>
            </a:r>
            <a:r>
              <a:rPr lang="en-US" sz="2000" dirty="0" err="1">
                <a:latin typeface="Eras Demi ITC" pitchFamily="34" charset="0"/>
              </a:rPr>
              <a:t>Proucavanje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promena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uslova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zivota</a:t>
            </a:r>
            <a:endParaRPr lang="en-US" sz="2000" dirty="0">
              <a:latin typeface="Eras Demi ITC" pitchFamily="34" charset="0"/>
            </a:endParaRPr>
          </a:p>
          <a:p>
            <a:r>
              <a:rPr lang="en-US" sz="2000" dirty="0">
                <a:latin typeface="Eras Demi ITC" pitchFamily="34" charset="0"/>
              </a:rPr>
              <a:t>7. </a:t>
            </a:r>
            <a:r>
              <a:rPr lang="en-US" sz="2000" dirty="0" err="1">
                <a:latin typeface="Eras Demi ITC" pitchFamily="34" charset="0"/>
              </a:rPr>
              <a:t>Proucavanje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organizacije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zdravstvene</a:t>
            </a:r>
            <a:r>
              <a:rPr lang="en-US" sz="2000" dirty="0">
                <a:latin typeface="Eras Demi ITC" pitchFamily="34" charset="0"/>
              </a:rPr>
              <a:t> </a:t>
            </a:r>
            <a:r>
              <a:rPr lang="en-US" sz="2000" dirty="0" err="1">
                <a:latin typeface="Eras Demi ITC" pitchFamily="34" charset="0"/>
              </a:rPr>
              <a:t>sluzbe</a:t>
            </a:r>
            <a:endParaRPr lang="en-US" sz="2000" dirty="0">
              <a:latin typeface="Eras Demi ITC" pitchFamily="34" charset="0"/>
            </a:endParaRPr>
          </a:p>
          <a:p>
            <a:endParaRPr lang="en-US" sz="20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537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01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00" dirty="0">
                <a:latin typeface="Eras Demi ITC" pitchFamily="34" charset="0"/>
              </a:rPr>
              <a:t>ETIOLOGIJA MENTALNIH POREMECAJA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01000" cy="57912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>
                <a:latin typeface="Eras Demi ITC" pitchFamily="34" charset="0"/>
              </a:rPr>
              <a:t>Cinioci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mentalnih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poremecaja</a:t>
            </a:r>
            <a:r>
              <a:rPr lang="en-US" dirty="0">
                <a:latin typeface="Eras Demi ITC" pitchFamily="34" charset="0"/>
              </a:rPr>
              <a:t> : - </a:t>
            </a:r>
            <a:r>
              <a:rPr lang="en-US" dirty="0" err="1">
                <a:latin typeface="Eras Demi ITC" pitchFamily="34" charset="0"/>
              </a:rPr>
              <a:t>uzrocno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dejstvo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				   - </a:t>
            </a:r>
            <a:r>
              <a:rPr lang="en-US" dirty="0" err="1">
                <a:latin typeface="Eras Demi ITC" pitchFamily="34" charset="0"/>
              </a:rPr>
              <a:t>predisponirajuce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				   - </a:t>
            </a:r>
            <a:r>
              <a:rPr lang="en-US" dirty="0" err="1">
                <a:latin typeface="Eras Demi ITC" pitchFamily="34" charset="0"/>
              </a:rPr>
              <a:t>precipitirajuce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deklansirajuce</a:t>
            </a:r>
            <a:r>
              <a:rPr lang="en-US" dirty="0">
                <a:latin typeface="Eras Demi ITC" pitchFamily="34" charset="0"/>
              </a:rPr>
              <a:t> </a:t>
            </a:r>
          </a:p>
          <a:p>
            <a:r>
              <a:rPr lang="en-US" dirty="0" err="1">
                <a:latin typeface="Eras Demi ITC" pitchFamily="34" charset="0"/>
              </a:rPr>
              <a:t>Organski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cinioci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1.	</a:t>
            </a:r>
            <a:r>
              <a:rPr lang="en-US" dirty="0" err="1">
                <a:latin typeface="Eras Demi ITC" pitchFamily="34" charset="0"/>
              </a:rPr>
              <a:t>Nasledje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2.	</a:t>
            </a:r>
            <a:r>
              <a:rPr lang="en-US" dirty="0" err="1">
                <a:latin typeface="Eras Demi ITC" pitchFamily="34" charset="0"/>
              </a:rPr>
              <a:t>Traumatska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ostecenja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mozga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3.	Tumor ii </a:t>
            </a:r>
            <a:r>
              <a:rPr lang="en-US" dirty="0" err="1">
                <a:latin typeface="Eras Demi ITC" pitchFamily="34" charset="0"/>
              </a:rPr>
              <a:t>apscesi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mozga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4.	</a:t>
            </a:r>
            <a:r>
              <a:rPr lang="en-US" dirty="0" err="1">
                <a:latin typeface="Eras Demi ITC" pitchFamily="34" charset="0"/>
              </a:rPr>
              <a:t>Infektivna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oboljenja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5.	</a:t>
            </a:r>
            <a:r>
              <a:rPr lang="en-US" dirty="0" err="1">
                <a:latin typeface="Eras Demi ITC" pitchFamily="34" charset="0"/>
              </a:rPr>
              <a:t>Intoksikacije</a:t>
            </a:r>
            <a:r>
              <a:rPr lang="en-US" dirty="0">
                <a:latin typeface="Eras Demi ITC" pitchFamily="34" charset="0"/>
              </a:rPr>
              <a:t> - </a:t>
            </a:r>
            <a:r>
              <a:rPr lang="en-US" dirty="0" err="1">
                <a:latin typeface="Eras Demi ITC" pitchFamily="34" charset="0"/>
              </a:rPr>
              <a:t>egzogene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endogene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6.	</a:t>
            </a:r>
            <a:r>
              <a:rPr lang="en-US" dirty="0" err="1">
                <a:latin typeface="Eras Demi ITC" pitchFamily="34" charset="0"/>
              </a:rPr>
              <a:t>Rdjava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ishrana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malnutricija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r>
              <a:rPr lang="en-US" dirty="0">
                <a:latin typeface="Eras Demi ITC" pitchFamily="34" charset="0"/>
              </a:rPr>
              <a:t>7.	</a:t>
            </a:r>
            <a:r>
              <a:rPr lang="en-US" dirty="0" err="1">
                <a:latin typeface="Eras Demi ITC" pitchFamily="34" charset="0"/>
              </a:rPr>
              <a:t>Endokrini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8.	</a:t>
            </a:r>
            <a:r>
              <a:rPr lang="en-US" dirty="0" err="1">
                <a:latin typeface="Eras Demi ITC" pitchFamily="34" charset="0"/>
              </a:rPr>
              <a:t>Akutne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hronicne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9.	</a:t>
            </a:r>
            <a:r>
              <a:rPr lang="en-US" dirty="0" err="1">
                <a:latin typeface="Eras Demi ITC" pitchFamily="34" charset="0"/>
              </a:rPr>
              <a:t>Generativne</a:t>
            </a:r>
            <a:r>
              <a:rPr lang="en-US" dirty="0">
                <a:latin typeface="Eras Demi ITC" pitchFamily="34" charset="0"/>
              </a:rPr>
              <a:t> faze</a:t>
            </a:r>
          </a:p>
          <a:p>
            <a:r>
              <a:rPr lang="en-US" dirty="0">
                <a:latin typeface="Eras Demi ITC" pitchFamily="34" charset="0"/>
              </a:rPr>
              <a:t>10.	</a:t>
            </a:r>
            <a:r>
              <a:rPr lang="en-US" dirty="0" err="1">
                <a:latin typeface="Eras Demi ITC" pitchFamily="34" charset="0"/>
              </a:rPr>
              <a:t>Konstitucija</a:t>
            </a:r>
            <a:r>
              <a:rPr lang="en-US" dirty="0">
                <a:latin typeface="Eras Demi ITC" pitchFamily="34" charset="0"/>
              </a:rPr>
              <a:t> -</a:t>
            </a:r>
            <a:r>
              <a:rPr lang="en-US" dirty="0" err="1">
                <a:latin typeface="Eras Demi ITC" pitchFamily="34" charset="0"/>
              </a:rPr>
              <a:t>piknički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      </a:t>
            </a:r>
            <a:r>
              <a:rPr lang="en-US" dirty="0" smtClean="0">
                <a:latin typeface="Eras Demi ITC" pitchFamily="34" charset="0"/>
              </a:rPr>
              <a:t>                              </a:t>
            </a:r>
            <a:r>
              <a:rPr lang="en-US" dirty="0">
                <a:latin typeface="Eras Demi ITC" pitchFamily="34" charset="0"/>
              </a:rPr>
              <a:t>-</a:t>
            </a:r>
            <a:r>
              <a:rPr lang="en-US" dirty="0" err="1">
                <a:latin typeface="Eras Demi ITC" pitchFamily="34" charset="0"/>
              </a:rPr>
              <a:t>leptoastenicki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      </a:t>
            </a:r>
            <a:r>
              <a:rPr lang="en-US" dirty="0" smtClean="0">
                <a:latin typeface="Eras Demi ITC" pitchFamily="34" charset="0"/>
              </a:rPr>
              <a:t>                              </a:t>
            </a:r>
            <a:r>
              <a:rPr lang="en-US" dirty="0">
                <a:latin typeface="Eras Demi ITC" pitchFamily="34" charset="0"/>
              </a:rPr>
              <a:t>-</a:t>
            </a:r>
            <a:r>
              <a:rPr lang="en-US" dirty="0" err="1">
                <a:latin typeface="Eras Demi ITC" pitchFamily="34" charset="0"/>
              </a:rPr>
              <a:t>atletski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                                   </a:t>
            </a:r>
            <a:r>
              <a:rPr lang="en-US" dirty="0">
                <a:latin typeface="Eras Demi ITC" pitchFamily="34" charset="0"/>
              </a:rPr>
              <a:t>-</a:t>
            </a:r>
            <a:r>
              <a:rPr lang="en-US" dirty="0" err="1">
                <a:latin typeface="Eras Demi ITC" pitchFamily="34" charset="0"/>
              </a:rPr>
              <a:t>displastički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 11. </a:t>
            </a:r>
            <a:r>
              <a:rPr lang="en-US" dirty="0" err="1">
                <a:latin typeface="Eras Demi ITC" pitchFamily="34" charset="0"/>
              </a:rPr>
              <a:t>Zivotno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doba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      12. Pol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978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924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00" dirty="0">
                <a:latin typeface="Eras Demi ITC" pitchFamily="34" charset="0"/>
              </a:rPr>
              <a:t>PREVENCIJA MENTALNIH POREMECAJA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486400"/>
          </a:xfrm>
        </p:spPr>
        <p:txBody>
          <a:bodyPr/>
          <a:lstStyle/>
          <a:p>
            <a:endParaRPr lang="en-US" b="1" dirty="0" smtClean="0">
              <a:latin typeface="Eras Demi ITC" pitchFamily="34" charset="0"/>
            </a:endParaRPr>
          </a:p>
          <a:p>
            <a:r>
              <a:rPr lang="en-US" b="1" dirty="0" err="1" smtClean="0">
                <a:latin typeface="Eras Demi ITC" pitchFamily="34" charset="0"/>
              </a:rPr>
              <a:t>Primarna</a:t>
            </a:r>
            <a:r>
              <a:rPr lang="en-US" b="1" dirty="0" smtClean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prevenecija</a:t>
            </a:r>
            <a:r>
              <a:rPr lang="en-US" b="1" dirty="0">
                <a:latin typeface="Eras Demi ITC" pitchFamily="34" charset="0"/>
              </a:rPr>
              <a:t> </a:t>
            </a:r>
            <a:endParaRPr lang="en-US" b="1" dirty="0" smtClean="0">
              <a:latin typeface="Eras Demi ITC" pitchFamily="34" charset="0"/>
            </a:endParaRPr>
          </a:p>
          <a:p>
            <a:pPr marL="82296" indent="0">
              <a:buNone/>
            </a:pPr>
            <a:endParaRPr lang="en-US" b="1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Prevencija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moze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vrsiti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merama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namenjenim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postizanju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opsteg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zdravstvenog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optimuma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specificnom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zastitom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pojedinaca</a:t>
            </a:r>
            <a:r>
              <a:rPr lang="en-US" dirty="0">
                <a:latin typeface="Eras Demi ITC" pitchFamily="34" charset="0"/>
              </a:rPr>
              <a:t> od </a:t>
            </a:r>
            <a:r>
              <a:rPr lang="en-US" dirty="0" err="1">
                <a:latin typeface="Eras Demi ITC" pitchFamily="34" charset="0"/>
              </a:rPr>
              <a:t>patogenih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uticaja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odnosno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uklanjanjem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uticaja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okoline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653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010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Eras Demi ITC" pitchFamily="34" charset="0"/>
              </a:rPr>
              <a:t>PRINCIPI NA KOJIMA SE ZASNIVA ODREDJENJE SOMATSKOG ZDRAVLJA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848600" cy="5562600"/>
          </a:xfrm>
        </p:spPr>
        <p:txBody>
          <a:bodyPr/>
          <a:lstStyle/>
          <a:p>
            <a:endParaRPr lang="en-US" b="1" dirty="0" smtClean="0">
              <a:latin typeface="Eras Demi ITC" pitchFamily="34" charset="0"/>
            </a:endParaRPr>
          </a:p>
          <a:p>
            <a:r>
              <a:rPr lang="en-US" b="1" dirty="0" smtClean="0">
                <a:latin typeface="Eras Demi ITC" pitchFamily="34" charset="0"/>
              </a:rPr>
              <a:t>I </a:t>
            </a:r>
            <a:r>
              <a:rPr lang="en-US" b="1" dirty="0" err="1">
                <a:latin typeface="Eras Demi ITC" pitchFamily="34" charset="0"/>
              </a:rPr>
              <a:t>Princip</a:t>
            </a:r>
            <a:r>
              <a:rPr lang="en-US" dirty="0">
                <a:latin typeface="Eras Demi ITC" pitchFamily="34" charset="0"/>
              </a:rPr>
              <a:t>: Red </a:t>
            </a:r>
            <a:r>
              <a:rPr lang="en-US" dirty="0" err="1">
                <a:latin typeface="Eras Demi ITC" pitchFamily="34" charset="0"/>
              </a:rPr>
              <a:t>velicina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kojim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izrazava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zdravlje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jeste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kvantitativne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prirode</a:t>
            </a:r>
            <a:r>
              <a:rPr lang="en-US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SE, ER,  LE, TT, TA, </a:t>
            </a:r>
            <a:r>
              <a:rPr lang="en-US" dirty="0" smtClean="0">
                <a:latin typeface="Eras Demi ITC" pitchFamily="34" charset="0"/>
              </a:rPr>
              <a:t>…</a:t>
            </a:r>
          </a:p>
          <a:p>
            <a:pPr marL="82296" indent="0">
              <a:buNone/>
            </a:pP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U </a:t>
            </a:r>
            <a:r>
              <a:rPr lang="en-US" dirty="0" err="1">
                <a:latin typeface="Eras Demi ITC" pitchFamily="34" charset="0"/>
              </a:rPr>
              <a:t>oblasti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dusevnog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zdravlja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osnovnu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velicinu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pretstavlja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DOŽIVLjAJ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Kvalitet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individualnog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dozivljaja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sebe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okolnog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sveta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30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Eras Demi ITC" pitchFamily="34" charset="0"/>
              </a:rPr>
              <a:t>PRINCIPI NA KOJIMA SE ZASNIVA ODREDJENJE SOMATSKOG ZDRAVLJA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Eras Demi ITC" pitchFamily="34" charset="0"/>
              </a:rPr>
              <a:t>II </a:t>
            </a:r>
            <a:r>
              <a:rPr lang="en-US" b="1" dirty="0" err="1">
                <a:latin typeface="Eras Demi ITC" pitchFamily="34" charset="0"/>
              </a:rPr>
              <a:t>Princip</a:t>
            </a:r>
            <a:r>
              <a:rPr lang="en-US" b="1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somatskog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zdravlja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prosecno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idealno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izjednacavaju</a:t>
            </a:r>
            <a:r>
              <a:rPr lang="en-US" dirty="0" smtClean="0">
                <a:latin typeface="Eras Demi ITC" pitchFamily="34" charset="0"/>
              </a:rPr>
              <a:t>.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Cilj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prevencije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jeste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ocuvanje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tipicnog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prosecnog</a:t>
            </a:r>
            <a:r>
              <a:rPr lang="en-US" dirty="0" smtClean="0">
                <a:latin typeface="Eras Demi ITC" pitchFamily="34" charset="0"/>
              </a:rPr>
              <a:t>.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Ovakav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cilj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prevencije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kod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mentalnog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zdravlja</a:t>
            </a:r>
            <a:r>
              <a:rPr lang="en-US" dirty="0">
                <a:latin typeface="Eras Demi ITC" pitchFamily="34" charset="0"/>
              </a:rPr>
              <a:t> bio bi </a:t>
            </a:r>
            <a:r>
              <a:rPr lang="en-US" dirty="0" err="1">
                <a:latin typeface="Eras Demi ITC" pitchFamily="34" charset="0"/>
              </a:rPr>
              <a:t>poguban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drustva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individua</a:t>
            </a:r>
            <a:r>
              <a:rPr lang="en-US" dirty="0" smtClean="0">
                <a:latin typeface="Eras Demi ITC" pitchFamily="34" charset="0"/>
              </a:rPr>
              <a:t>.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COVEK JE BICE U MOGUCNOSTI.</a:t>
            </a: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796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Eras Demi ITC" pitchFamily="34" charset="0"/>
              </a:rPr>
              <a:t>PRINCIPI NA KOJIMA SE ZASNIVA ODREDJENJE SOMATSKOG ZDRAVLJA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latin typeface="Eras Demi ITC" pitchFamily="34" charset="0"/>
              </a:rPr>
              <a:t>III </a:t>
            </a:r>
            <a:r>
              <a:rPr lang="en-US" b="1" dirty="0" err="1">
                <a:latin typeface="Eras Demi ITC" pitchFamily="34" charset="0"/>
              </a:rPr>
              <a:t>Princip</a:t>
            </a:r>
            <a:r>
              <a:rPr lang="en-US" b="1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parcijalizacija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zdravlja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bolesti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Svaka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psihicka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funkcija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celi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psihicki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intergrativni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izraz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aktivnosti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celog</a:t>
            </a:r>
            <a:r>
              <a:rPr lang="en-US" dirty="0">
                <a:latin typeface="Eras Demi ITC" pitchFamily="34" charset="0"/>
              </a:rPr>
              <a:t> CNS-a.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b="1" dirty="0" err="1">
                <a:latin typeface="Eras Demi ITC" pitchFamily="34" charset="0"/>
              </a:rPr>
              <a:t>Specificne</a:t>
            </a:r>
            <a:r>
              <a:rPr lang="en-US" b="1" dirty="0">
                <a:latin typeface="Eras Demi ITC" pitchFamily="34" charset="0"/>
              </a:rPr>
              <a:t> mere </a:t>
            </a:r>
            <a:r>
              <a:rPr lang="en-US" b="1" dirty="0" err="1">
                <a:latin typeface="Eras Demi ITC" pitchFamily="34" charset="0"/>
              </a:rPr>
              <a:t>primarne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prevencije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Neophodno</a:t>
            </a:r>
            <a:r>
              <a:rPr lang="en-US" dirty="0">
                <a:latin typeface="Eras Demi ITC" pitchFamily="34" charset="0"/>
              </a:rPr>
              <a:t> je </a:t>
            </a:r>
            <a:r>
              <a:rPr lang="en-US" dirty="0" err="1">
                <a:latin typeface="Eras Demi ITC" pitchFamily="34" charset="0"/>
              </a:rPr>
              <a:t>poznavanje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uzroka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konkretnog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oblika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mentalnog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fenilketonurija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Daunov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sindrom</a:t>
            </a:r>
            <a:r>
              <a:rPr lang="en-US" dirty="0">
                <a:latin typeface="Eras Demi ITC" pitchFamily="34" charset="0"/>
              </a:rPr>
              <a:t>, ..)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b="1" dirty="0" err="1">
                <a:latin typeface="Eras Demi ITC" pitchFamily="34" charset="0"/>
              </a:rPr>
              <a:t>Nespecificne</a:t>
            </a:r>
            <a:r>
              <a:rPr lang="en-US" b="1" dirty="0">
                <a:latin typeface="Eras Demi ITC" pitchFamily="34" charset="0"/>
              </a:rPr>
              <a:t> mere </a:t>
            </a:r>
            <a:r>
              <a:rPr lang="en-US" b="1" dirty="0" err="1">
                <a:latin typeface="Eras Demi ITC" pitchFamily="34" charset="0"/>
              </a:rPr>
              <a:t>primarne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prevencije</a:t>
            </a:r>
            <a:r>
              <a:rPr lang="en-US" b="1" dirty="0">
                <a:latin typeface="Eras Demi ITC" pitchFamily="34" charset="0"/>
              </a:rPr>
              <a:t>:</a:t>
            </a:r>
          </a:p>
          <a:p>
            <a:r>
              <a:rPr lang="en-US" dirty="0" smtClean="0">
                <a:latin typeface="Eras Demi ITC" pitchFamily="34" charset="0"/>
              </a:rPr>
              <a:t>1. </a:t>
            </a:r>
            <a:r>
              <a:rPr lang="en-US" dirty="0" err="1" smtClean="0">
                <a:latin typeface="Eras Demi ITC" pitchFamily="34" charset="0"/>
              </a:rPr>
              <a:t>Obezbedjenje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uslova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normalan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dece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mladih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r>
              <a:rPr lang="en-US" dirty="0" smtClean="0">
                <a:latin typeface="Eras Demi ITC" pitchFamily="34" charset="0"/>
              </a:rPr>
              <a:t>2. </a:t>
            </a:r>
            <a:r>
              <a:rPr lang="en-US" dirty="0" err="1" smtClean="0">
                <a:latin typeface="Eras Demi ITC" pitchFamily="34" charset="0"/>
              </a:rPr>
              <a:t>Borba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okolinu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uslove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zivota</a:t>
            </a:r>
            <a:endParaRPr lang="en-US" dirty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3. </a:t>
            </a:r>
            <a:r>
              <a:rPr lang="en-US" dirty="0" err="1" smtClean="0">
                <a:latin typeface="Eras Demi ITC" pitchFamily="34" charset="0"/>
              </a:rPr>
              <a:t>Suzbijanje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stetnih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razvoj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stilova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zivota</a:t>
            </a:r>
            <a:endParaRPr lang="en-US" dirty="0">
              <a:latin typeface="Eras Demi ITC" pitchFamily="34" charset="0"/>
            </a:endParaRPr>
          </a:p>
          <a:p>
            <a:r>
              <a:rPr lang="en-US" dirty="0" smtClean="0">
                <a:latin typeface="Eras Demi ITC" pitchFamily="34" charset="0"/>
              </a:rPr>
              <a:t>4. </a:t>
            </a:r>
            <a:r>
              <a:rPr lang="en-US" dirty="0" err="1" smtClean="0">
                <a:latin typeface="Eras Demi ITC" pitchFamily="34" charset="0"/>
              </a:rPr>
              <a:t>Pomoc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latin typeface="Eras Demi ITC" pitchFamily="34" charset="0"/>
              </a:rPr>
              <a:t>u </a:t>
            </a:r>
            <a:r>
              <a:rPr lang="en-US" dirty="0" err="1">
                <a:latin typeface="Eras Demi ITC" pitchFamily="34" charset="0"/>
              </a:rPr>
              <a:t>stresnim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kriznim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situacijama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458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1066800"/>
          </a:xfrm>
        </p:spPr>
        <p:txBody>
          <a:bodyPr/>
          <a:lstStyle/>
          <a:p>
            <a:pPr algn="ctr"/>
            <a:r>
              <a:rPr lang="en-US" dirty="0" smtClean="0">
                <a:latin typeface="Eras Demi ITC" pitchFamily="34" charset="0"/>
              </a:rPr>
              <a:t>SEKUNDARNA PREVENCIJA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848600" cy="53340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latin typeface="Eras Demi ITC" pitchFamily="34" charset="0"/>
            </a:endParaRPr>
          </a:p>
          <a:p>
            <a:r>
              <a:rPr lang="en-US" b="1" dirty="0" smtClean="0">
                <a:latin typeface="Eras Demi ITC" pitchFamily="34" charset="0"/>
              </a:rPr>
              <a:t>a</a:t>
            </a:r>
            <a:r>
              <a:rPr lang="en-US" b="1" dirty="0">
                <a:latin typeface="Eras Demi ITC" pitchFamily="34" charset="0"/>
              </a:rPr>
              <a:t>) </a:t>
            </a:r>
            <a:r>
              <a:rPr lang="en-US" b="1" dirty="0" err="1">
                <a:latin typeface="Eras Demi ITC" pitchFamily="34" charset="0"/>
              </a:rPr>
              <a:t>Rana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 smtClean="0">
                <a:latin typeface="Eras Demi ITC" pitchFamily="34" charset="0"/>
              </a:rPr>
              <a:t>dijagnoza</a:t>
            </a:r>
            <a:endParaRPr lang="en-US" b="1" dirty="0" smtClean="0">
              <a:latin typeface="Eras Demi ITC" pitchFamily="34" charset="0"/>
            </a:endParaRPr>
          </a:p>
          <a:p>
            <a:endParaRPr lang="en-US" b="1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Precizirati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dijagnosticke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instrumente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Podizati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mentalno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higijensku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kulturu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stanovnistva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Adekvatna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organizacija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zdravstvene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psihijatrijske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sluzbe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r>
              <a:rPr lang="en-US" b="1" dirty="0">
                <a:latin typeface="Eras Demi ITC" pitchFamily="34" charset="0"/>
              </a:rPr>
              <a:t>b) </a:t>
            </a:r>
            <a:r>
              <a:rPr lang="en-US" b="1" dirty="0" err="1">
                <a:latin typeface="Eras Demi ITC" pitchFamily="34" charset="0"/>
              </a:rPr>
              <a:t>Efikasan</a:t>
            </a:r>
            <a:r>
              <a:rPr lang="en-US" b="1" dirty="0">
                <a:latin typeface="Eras Demi ITC" pitchFamily="34" charset="0"/>
              </a:rPr>
              <a:t> </a:t>
            </a:r>
            <a:r>
              <a:rPr lang="en-US" b="1" dirty="0" err="1">
                <a:latin typeface="Eras Demi ITC" pitchFamily="34" charset="0"/>
              </a:rPr>
              <a:t>tretman</a:t>
            </a:r>
            <a:endParaRPr lang="en-US" b="1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296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06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TERCIJARNA PREVENCIJA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924800" cy="59436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Eras Demi ITC" pitchFamily="34" charset="0"/>
            </a:endParaRPr>
          </a:p>
          <a:p>
            <a:r>
              <a:rPr lang="en-US" sz="3400" dirty="0" err="1" smtClean="0">
                <a:latin typeface="Eras Demi ITC" pitchFamily="34" charset="0"/>
              </a:rPr>
              <a:t>Hospitalizam</a:t>
            </a:r>
            <a:r>
              <a:rPr lang="en-US" sz="3400" dirty="0" smtClean="0">
                <a:latin typeface="Eras Demi ITC" pitchFamily="34" charset="0"/>
              </a:rPr>
              <a:t> </a:t>
            </a:r>
            <a:r>
              <a:rPr lang="en-US" sz="3400" dirty="0">
                <a:latin typeface="Eras Demi ITC" pitchFamily="34" charset="0"/>
              </a:rPr>
              <a:t>: </a:t>
            </a:r>
            <a:r>
              <a:rPr lang="en-US" sz="3400" dirty="0" err="1">
                <a:latin typeface="Eras Demi ITC" pitchFamily="34" charset="0"/>
              </a:rPr>
              <a:t>pojava</a:t>
            </a:r>
            <a:r>
              <a:rPr lang="en-US" sz="3400" dirty="0">
                <a:latin typeface="Eras Demi ITC" pitchFamily="34" charset="0"/>
              </a:rPr>
              <a:t> da </a:t>
            </a:r>
            <a:r>
              <a:rPr lang="en-US" sz="3400" dirty="0" err="1">
                <a:latin typeface="Eras Demi ITC" pitchFamily="34" charset="0"/>
              </a:rPr>
              <a:t>pacijenti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posle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duzeg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izuzetno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kraceg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boravka</a:t>
            </a:r>
            <a:r>
              <a:rPr lang="en-US" sz="3400" dirty="0">
                <a:latin typeface="Eras Demi ITC" pitchFamily="34" charset="0"/>
              </a:rPr>
              <a:t> u </a:t>
            </a:r>
            <a:r>
              <a:rPr lang="en-US" sz="3400" dirty="0" err="1">
                <a:latin typeface="Eras Demi ITC" pitchFamily="34" charset="0"/>
              </a:rPr>
              <a:t>psihijatrijskoj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ustanovi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pocinju</a:t>
            </a:r>
            <a:r>
              <a:rPr lang="en-US" sz="3400" dirty="0">
                <a:latin typeface="Eras Demi ITC" pitchFamily="34" charset="0"/>
              </a:rPr>
              <a:t> da </a:t>
            </a:r>
            <a:r>
              <a:rPr lang="en-US" sz="3400" dirty="0" err="1">
                <a:latin typeface="Eras Demi ITC" pitchFamily="34" charset="0"/>
              </a:rPr>
              <a:t>ispoljavaju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apatiju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manjak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inicijative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gubitak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interesovanja</a:t>
            </a:r>
            <a:r>
              <a:rPr lang="en-US" sz="3400" dirty="0">
                <a:latin typeface="Eras Demi ITC" pitchFamily="34" charset="0"/>
              </a:rPr>
              <a:t>, ne </a:t>
            </a:r>
            <a:r>
              <a:rPr lang="en-US" sz="3400" dirty="0" err="1">
                <a:latin typeface="Eras Demi ITC" pitchFamily="34" charset="0"/>
              </a:rPr>
              <a:t>pokazuju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otpor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bes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protiv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neosnovanih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naredjenja</a:t>
            </a:r>
            <a:r>
              <a:rPr lang="en-US" sz="3400" dirty="0">
                <a:latin typeface="Eras Demi ITC" pitchFamily="34" charset="0"/>
              </a:rPr>
              <a:t>, </a:t>
            </a:r>
            <a:r>
              <a:rPr lang="en-US" sz="3400" dirty="0" err="1">
                <a:latin typeface="Eras Demi ITC" pitchFamily="34" charset="0"/>
              </a:rPr>
              <a:t>pocinju</a:t>
            </a:r>
            <a:r>
              <a:rPr lang="en-US" sz="3400" dirty="0">
                <a:latin typeface="Eras Demi ITC" pitchFamily="34" charset="0"/>
              </a:rPr>
              <a:t> da </a:t>
            </a:r>
            <a:r>
              <a:rPr lang="en-US" sz="3400" dirty="0" err="1">
                <a:latin typeface="Eras Demi ITC" pitchFamily="34" charset="0"/>
              </a:rPr>
              <a:t>gube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individualnu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projekciju</a:t>
            </a:r>
            <a:r>
              <a:rPr lang="en-US" sz="3400" dirty="0">
                <a:latin typeface="Eras Demi ITC" pitchFamily="34" charset="0"/>
              </a:rPr>
              <a:t> u </a:t>
            </a:r>
            <a:r>
              <a:rPr lang="en-US" sz="3400" dirty="0" err="1" smtClean="0">
                <a:latin typeface="Eras Demi ITC" pitchFamily="34" charset="0"/>
              </a:rPr>
              <a:t>buducnosti</a:t>
            </a:r>
            <a:endParaRPr lang="en-US" sz="3400" dirty="0" smtClean="0">
              <a:latin typeface="Eras Demi ITC" pitchFamily="34" charset="0"/>
            </a:endParaRPr>
          </a:p>
          <a:p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1. </a:t>
            </a:r>
            <a:r>
              <a:rPr lang="en-US" sz="3400" dirty="0" err="1">
                <a:latin typeface="Eras Demi ITC" pitchFamily="34" charset="0"/>
              </a:rPr>
              <a:t>Pritisci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psihijatrijske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ustanove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2. </a:t>
            </a:r>
            <a:r>
              <a:rPr lang="en-US" sz="3400" dirty="0" err="1">
                <a:latin typeface="Eras Demi ITC" pitchFamily="34" charset="0"/>
              </a:rPr>
              <a:t>Osetljivost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na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hospitalizam</a:t>
            </a:r>
            <a:r>
              <a:rPr lang="en-US" sz="3400" dirty="0">
                <a:latin typeface="Eras Demi ITC" pitchFamily="34" charset="0"/>
              </a:rPr>
              <a:t> je </a:t>
            </a:r>
            <a:r>
              <a:rPr lang="en-US" sz="3400" dirty="0" err="1">
                <a:latin typeface="Eras Demi ITC" pitchFamily="34" charset="0"/>
              </a:rPr>
              <a:t>individualne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prirode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3. </a:t>
            </a:r>
            <a:r>
              <a:rPr lang="en-US" sz="3400" dirty="0" err="1">
                <a:latin typeface="Eras Demi ITC" pitchFamily="34" charset="0"/>
              </a:rPr>
              <a:t>Duzina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boravka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na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 smtClean="0">
                <a:latin typeface="Eras Demi ITC" pitchFamily="34" charset="0"/>
              </a:rPr>
              <a:t>odeljenju</a:t>
            </a:r>
            <a:endParaRPr lang="en-US" sz="3400" dirty="0">
              <a:latin typeface="Eras Demi ITC" pitchFamily="34" charset="0"/>
            </a:endParaRPr>
          </a:p>
          <a:p>
            <a:endParaRPr lang="en-US" sz="3400" dirty="0">
              <a:latin typeface="Eras Demi ITC" pitchFamily="34" charset="0"/>
            </a:endParaRPr>
          </a:p>
          <a:p>
            <a:r>
              <a:rPr lang="en-US" sz="3400" dirty="0" err="1">
                <a:latin typeface="Eras Demi ITC" pitchFamily="34" charset="0"/>
              </a:rPr>
              <a:t>Sigmatizacija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dusevnoporemecenog</a:t>
            </a:r>
            <a:r>
              <a:rPr lang="en-US" sz="3400" dirty="0">
                <a:latin typeface="Eras Demi ITC" pitchFamily="34" charset="0"/>
              </a:rPr>
              <a:t>  </a:t>
            </a:r>
            <a:r>
              <a:rPr lang="en-US" sz="3400" dirty="0" err="1">
                <a:latin typeface="Eras Demi ITC" pitchFamily="34" charset="0"/>
              </a:rPr>
              <a:t>ponasanja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1. </a:t>
            </a:r>
            <a:r>
              <a:rPr lang="en-US" sz="3400" dirty="0" err="1">
                <a:latin typeface="Eras Demi ITC" pitchFamily="34" charset="0"/>
              </a:rPr>
              <a:t>Dusevno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poremeceno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kao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devijantno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ponasanje</a:t>
            </a:r>
            <a:endParaRPr lang="en-US" sz="3400" dirty="0">
              <a:latin typeface="Eras Demi ITC" pitchFamily="34" charset="0"/>
            </a:endParaRPr>
          </a:p>
          <a:p>
            <a:r>
              <a:rPr lang="en-US" sz="3400" dirty="0">
                <a:latin typeface="Eras Demi ITC" pitchFamily="34" charset="0"/>
              </a:rPr>
              <a:t>2. </a:t>
            </a:r>
            <a:r>
              <a:rPr lang="en-US" sz="3400" dirty="0" err="1">
                <a:latin typeface="Eras Demi ITC" pitchFamily="34" charset="0"/>
              </a:rPr>
              <a:t>Dusevno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poremeceno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kao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dusevno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bolesno</a:t>
            </a:r>
            <a:r>
              <a:rPr lang="en-US" sz="3400" dirty="0">
                <a:latin typeface="Eras Demi ITC" pitchFamily="34" charset="0"/>
              </a:rPr>
              <a:t> </a:t>
            </a:r>
            <a:r>
              <a:rPr lang="en-US" sz="3400" dirty="0" err="1">
                <a:latin typeface="Eras Demi ITC" pitchFamily="34" charset="0"/>
              </a:rPr>
              <a:t>ponasanje</a:t>
            </a:r>
            <a:endParaRPr lang="en-US" sz="3400" dirty="0"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277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TERCIJARNA PREVENCIJA I (ILI) REHABILITACIJA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>
                <a:latin typeface="Eras Demi ITC" pitchFamily="34" charset="0"/>
              </a:rPr>
              <a:t>Rehabilitacija</a:t>
            </a:r>
            <a:r>
              <a:rPr lang="en-US" b="1" dirty="0">
                <a:latin typeface="Eras Demi ITC" pitchFamily="34" charset="0"/>
              </a:rPr>
              <a:t>: </a:t>
            </a:r>
          </a:p>
          <a:p>
            <a:r>
              <a:rPr lang="en-US" dirty="0">
                <a:latin typeface="Eras Demi ITC" pitchFamily="34" charset="0"/>
              </a:rPr>
              <a:t>- Da se </a:t>
            </a:r>
            <a:r>
              <a:rPr lang="en-US" dirty="0" err="1">
                <a:latin typeface="Eras Demi ITC" pitchFamily="34" charset="0"/>
              </a:rPr>
              <a:t>sprovodi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ekipno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progresivno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kompleksno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kontinuirano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Da se </a:t>
            </a:r>
            <a:r>
              <a:rPr lang="en-US" dirty="0" err="1">
                <a:latin typeface="Eras Demi ITC" pitchFamily="34" charset="0"/>
              </a:rPr>
              <a:t>zapocinje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vec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onog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dana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kada</a:t>
            </a:r>
            <a:r>
              <a:rPr lang="en-US" dirty="0">
                <a:latin typeface="Eras Demi ITC" pitchFamily="34" charset="0"/>
              </a:rPr>
              <a:t> se </a:t>
            </a:r>
            <a:r>
              <a:rPr lang="en-US" dirty="0" err="1">
                <a:latin typeface="Eras Demi ITC" pitchFamily="34" charset="0"/>
              </a:rPr>
              <a:t>uspostavi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kooperativnost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bolesnika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Razvijanje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ocuvanih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funkcija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Realna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procena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potencijala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Pomoc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posle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hospitalizacije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- </a:t>
            </a:r>
            <a:r>
              <a:rPr lang="en-US" dirty="0" err="1">
                <a:latin typeface="Eras Demi ITC" pitchFamily="34" charset="0"/>
              </a:rPr>
              <a:t>Adekvatna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pomoc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okoline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3. </a:t>
            </a:r>
            <a:r>
              <a:rPr lang="en-US" dirty="0" err="1">
                <a:latin typeface="Eras Demi ITC" pitchFamily="34" charset="0"/>
              </a:rPr>
              <a:t>Dusevno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covek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kao</a:t>
            </a:r>
            <a:r>
              <a:rPr lang="en-US" dirty="0">
                <a:latin typeface="Eras Demi ITC" pitchFamily="34" charset="0"/>
              </a:rPr>
              <a:t> “</a:t>
            </a:r>
            <a:r>
              <a:rPr lang="en-US" dirty="0" err="1">
                <a:latin typeface="Eras Demi ITC" pitchFamily="34" charset="0"/>
              </a:rPr>
              <a:t>zrtveni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jarac</a:t>
            </a:r>
            <a:r>
              <a:rPr lang="en-US" dirty="0">
                <a:latin typeface="Eras Demi ITC" pitchFamily="34" charset="0"/>
              </a:rPr>
              <a:t>”</a:t>
            </a:r>
          </a:p>
          <a:p>
            <a:r>
              <a:rPr lang="en-US" dirty="0">
                <a:latin typeface="Eras Demi ITC" pitchFamily="34" charset="0"/>
              </a:rPr>
              <a:t>4. </a:t>
            </a:r>
            <a:r>
              <a:rPr lang="en-US" dirty="0" err="1">
                <a:latin typeface="Eras Demi ITC" pitchFamily="34" charset="0"/>
              </a:rPr>
              <a:t>Dusevni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poremecaj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socijalno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obezvredjivanje</a:t>
            </a:r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5. </a:t>
            </a:r>
            <a:r>
              <a:rPr lang="en-US" dirty="0" err="1">
                <a:latin typeface="Eras Demi ITC" pitchFamily="34" charset="0"/>
              </a:rPr>
              <a:t>Dusevno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poremecen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covek</a:t>
            </a:r>
            <a:r>
              <a:rPr lang="en-US" dirty="0">
                <a:latin typeface="Eras Demi ITC" pitchFamily="34" charset="0"/>
              </a:rPr>
              <a:t>: </a:t>
            </a:r>
            <a:r>
              <a:rPr lang="en-US" dirty="0" err="1">
                <a:latin typeface="Eras Demi ITC" pitchFamily="34" charset="0"/>
              </a:rPr>
              <a:t>dokaz</a:t>
            </a:r>
            <a:r>
              <a:rPr lang="en-US" dirty="0">
                <a:latin typeface="Eras Demi ITC" pitchFamily="34" charset="0"/>
              </a:rPr>
              <a:t> da </a:t>
            </a:r>
            <a:r>
              <a:rPr lang="en-US" dirty="0" err="1">
                <a:latin typeface="Eras Demi ITC" pitchFamily="34" charset="0"/>
              </a:rPr>
              <a:t>su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razum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duh </a:t>
            </a:r>
            <a:r>
              <a:rPr lang="en-US" dirty="0" err="1">
                <a:latin typeface="Eras Demi ITC" pitchFamily="34" charset="0"/>
              </a:rPr>
              <a:t>covekov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isto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tako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podlozni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raspadu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kao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telo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coveka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Moguci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antirehabilitacioni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aspekti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prelaznih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ustanova</a:t>
            </a:r>
            <a:endParaRPr lang="en-US" dirty="0">
              <a:latin typeface="Eras Demi ITC" pitchFamily="34" charset="0"/>
            </a:endParaRPr>
          </a:p>
          <a:p>
            <a:r>
              <a:rPr lang="en-US" dirty="0" err="1">
                <a:latin typeface="Eras Demi ITC" pitchFamily="34" charset="0"/>
              </a:rPr>
              <a:t>Sveobuhvatna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psihijatrijska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zastita</a:t>
            </a:r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  <a:p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3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TEMPERAMENT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Eras Demi ITC" pitchFamily="34" charset="0"/>
              </a:rPr>
              <a:t>Nagonsko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afetivna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priroda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osobe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                         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>
                <a:solidFill>
                  <a:schemeClr val="accent3"/>
                </a:solidFill>
                <a:latin typeface="Eras Demi ITC" pitchFamily="34" charset="0"/>
              </a:rPr>
              <a:t>BRZ</a:t>
            </a:r>
          </a:p>
          <a:p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          KOLERIK          </a:t>
            </a:r>
            <a:r>
              <a:rPr lang="en-US" dirty="0" smtClean="0">
                <a:latin typeface="Eras Demi ITC" pitchFamily="34" charset="0"/>
              </a:rPr>
              <a:t>SANGVINIK</a:t>
            </a:r>
            <a:endParaRPr lang="en-US" dirty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>
                <a:solidFill>
                  <a:schemeClr val="accent3"/>
                </a:solidFill>
                <a:latin typeface="Eras Demi ITC" pitchFamily="34" charset="0"/>
              </a:rPr>
              <a:t>JAK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smtClean="0">
                <a:latin typeface="Eras Demi ITC" pitchFamily="34" charset="0"/>
              </a:rPr>
              <a:t>─────────┼───────── </a:t>
            </a:r>
            <a:r>
              <a:rPr lang="en-US" dirty="0">
                <a:solidFill>
                  <a:schemeClr val="accent3"/>
                </a:solidFill>
                <a:latin typeface="Eras Demi ITC" pitchFamily="34" charset="0"/>
              </a:rPr>
              <a:t>SLAB</a:t>
            </a:r>
          </a:p>
          <a:p>
            <a:pPr marL="82296" indent="0">
              <a:buNone/>
            </a:pPr>
            <a:r>
              <a:rPr lang="en-US" dirty="0">
                <a:latin typeface="Eras Demi ITC" pitchFamily="34" charset="0"/>
              </a:rPr>
              <a:t>       </a:t>
            </a:r>
            <a:r>
              <a:rPr lang="en-US" dirty="0" smtClean="0">
                <a:latin typeface="Eras Demi ITC" pitchFamily="34" charset="0"/>
              </a:rPr>
              <a:t>MELANHOLIK     </a:t>
            </a:r>
            <a:r>
              <a:rPr lang="en-US" dirty="0">
                <a:latin typeface="Eras Demi ITC" pitchFamily="34" charset="0"/>
              </a:rPr>
              <a:t>FLEGMATIK</a:t>
            </a:r>
          </a:p>
          <a:p>
            <a:endParaRPr lang="en-US" dirty="0" smtClean="0">
              <a:latin typeface="Eras Demi ITC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                           </a:t>
            </a:r>
            <a:r>
              <a:rPr lang="en-US" dirty="0" smtClean="0">
                <a:solidFill>
                  <a:schemeClr val="accent3"/>
                </a:solidFill>
                <a:latin typeface="Eras Demi ITC" pitchFamily="34" charset="0"/>
              </a:rPr>
              <a:t>SPOR</a:t>
            </a:r>
            <a:endParaRPr lang="en-US" dirty="0">
              <a:solidFill>
                <a:schemeClr val="accent3"/>
              </a:solidFill>
              <a:latin typeface="Eras Demi IT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172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90688" cy="64008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>
                <a:latin typeface="Eras Demi ITC" pitchFamily="34" charset="0"/>
              </a:rPr>
              <a:t>PSIHIJATRIJA </a:t>
            </a:r>
            <a:endParaRPr lang="en-US" dirty="0">
              <a:latin typeface="Eras Demi ITC" pitchFamily="34" charset="0"/>
            </a:endParaRPr>
          </a:p>
          <a:p>
            <a:pPr marL="82296" indent="0" algn="ctr">
              <a:buNone/>
            </a:pPr>
            <a:r>
              <a:rPr lang="en-US" dirty="0" smtClean="0">
                <a:latin typeface="Eras Demi ITC" pitchFamily="34" charset="0"/>
              </a:rPr>
              <a:t>↓</a:t>
            </a:r>
          </a:p>
          <a:p>
            <a:pPr marL="82296" indent="0" algn="ctr">
              <a:buNone/>
            </a:pPr>
            <a:r>
              <a:rPr lang="en-US" dirty="0" smtClean="0">
                <a:latin typeface="Eras Demi ITC" pitchFamily="34" charset="0"/>
              </a:rPr>
              <a:t>     SOCIJALNA SREDINA</a:t>
            </a:r>
          </a:p>
          <a:p>
            <a:pPr marL="82296" indent="0" algn="ctr">
              <a:buNone/>
            </a:pPr>
            <a:r>
              <a:rPr lang="en-US" dirty="0" smtClean="0">
                <a:latin typeface="Eras Demi ITC" pitchFamily="34" charset="0"/>
              </a:rPr>
              <a:t> ↓</a:t>
            </a:r>
          </a:p>
          <a:p>
            <a:pPr marL="82296" indent="0" algn="ctr">
              <a:buNone/>
            </a:pPr>
            <a:r>
              <a:rPr lang="en-US" dirty="0" smtClean="0">
                <a:latin typeface="Eras Demi ITC" pitchFamily="34" charset="0"/>
              </a:rPr>
              <a:t> CLANOVI NAJUZE PORODICE</a:t>
            </a:r>
            <a:endParaRPr lang="en-US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1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Demi ITC" pitchFamily="34" charset="0"/>
              </a:rPr>
              <a:t>KARAKTER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448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Eras Demi ITC" pitchFamily="34" charset="0"/>
              </a:rPr>
              <a:t>Osobine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koje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licnost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ispoljava</a:t>
            </a:r>
            <a:r>
              <a:rPr lang="en-US" dirty="0">
                <a:latin typeface="Eras Demi ITC" pitchFamily="34" charset="0"/>
              </a:rPr>
              <a:t> u </a:t>
            </a:r>
            <a:r>
              <a:rPr lang="en-US" dirty="0" err="1">
                <a:latin typeface="Eras Demi ITC" pitchFamily="34" charset="0"/>
              </a:rPr>
              <a:t>vezi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etickim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principima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moralno</a:t>
            </a:r>
            <a:r>
              <a:rPr lang="en-US" dirty="0">
                <a:latin typeface="Eras Demi ITC" pitchFamily="34" charset="0"/>
              </a:rPr>
              <a:t> – </a:t>
            </a:r>
            <a:r>
              <a:rPr lang="en-US" dirty="0" err="1">
                <a:latin typeface="Eras Demi ITC" pitchFamily="34" charset="0"/>
              </a:rPr>
              <a:t>voljne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osobine</a:t>
            </a:r>
            <a:r>
              <a:rPr lang="en-US" dirty="0">
                <a:latin typeface="Eras Demi ITC" pitchFamily="34" charset="0"/>
              </a:rPr>
              <a:t>.</a:t>
            </a: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 err="1" smtClean="0">
                <a:latin typeface="Eras Demi ITC" pitchFamily="34" charset="0"/>
              </a:rPr>
              <a:t>odnos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sebi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samokriticnost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samopouzdanost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 err="1" smtClean="0">
                <a:latin typeface="Eras Demi ITC" pitchFamily="34" charset="0"/>
              </a:rPr>
              <a:t>odnos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drugima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dominantnost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uvidjavnost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pPr marL="82296" indent="0">
              <a:buNone/>
            </a:pPr>
            <a:r>
              <a:rPr lang="en-US" dirty="0" smtClean="0">
                <a:latin typeface="Eras Demi ITC" pitchFamily="34" charset="0"/>
              </a:rPr>
              <a:t>- </a:t>
            </a:r>
            <a:r>
              <a:rPr lang="en-US" dirty="0" err="1" smtClean="0">
                <a:latin typeface="Eras Demi ITC" pitchFamily="34" charset="0"/>
              </a:rPr>
              <a:t>odnos</a:t>
            </a:r>
            <a:r>
              <a:rPr lang="en-US" dirty="0" smtClean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prema</a:t>
            </a:r>
            <a:r>
              <a:rPr lang="en-US" dirty="0">
                <a:latin typeface="Eras Demi ITC" pitchFamily="34" charset="0"/>
              </a:rPr>
              <a:t> </a:t>
            </a:r>
            <a:r>
              <a:rPr lang="en-US" dirty="0" err="1">
                <a:latin typeface="Eras Demi ITC" pitchFamily="34" charset="0"/>
              </a:rPr>
              <a:t>radu</a:t>
            </a:r>
            <a:r>
              <a:rPr lang="en-US" dirty="0">
                <a:latin typeface="Eras Demi ITC" pitchFamily="34" charset="0"/>
              </a:rPr>
              <a:t> (</a:t>
            </a:r>
            <a:r>
              <a:rPr lang="en-US" dirty="0" err="1">
                <a:latin typeface="Eras Demi ITC" pitchFamily="34" charset="0"/>
              </a:rPr>
              <a:t>istrajnost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marljivost</a:t>
            </a:r>
            <a:r>
              <a:rPr lang="en-US" dirty="0">
                <a:latin typeface="Eras Demi ITC" pitchFamily="34" charset="0"/>
              </a:rPr>
              <a:t>, </a:t>
            </a:r>
            <a:r>
              <a:rPr lang="en-US" dirty="0" err="1">
                <a:latin typeface="Eras Demi ITC" pitchFamily="34" charset="0"/>
              </a:rPr>
              <a:t>trpeljivost</a:t>
            </a:r>
            <a:r>
              <a:rPr lang="en-US" dirty="0">
                <a:latin typeface="Eras Demi ITC" pitchFamily="34" charset="0"/>
              </a:rPr>
              <a:t>)</a:t>
            </a:r>
          </a:p>
          <a:p>
            <a:endParaRPr lang="en-US" dirty="0">
              <a:latin typeface="Eras Demi ITC" pitchFamily="34" charset="0"/>
            </a:endParaRPr>
          </a:p>
          <a:p>
            <a:r>
              <a:rPr lang="en-US" dirty="0">
                <a:latin typeface="Eras Demi ITC" pitchFamily="34" charset="0"/>
              </a:rPr>
              <a:t>DOBAR  }</a:t>
            </a:r>
          </a:p>
          <a:p>
            <a:r>
              <a:rPr lang="en-US" dirty="0">
                <a:latin typeface="Eras Demi ITC" pitchFamily="34" charset="0"/>
              </a:rPr>
              <a:t>LOS         }        KARAKTER</a:t>
            </a:r>
          </a:p>
          <a:p>
            <a:r>
              <a:rPr lang="en-US" dirty="0">
                <a:latin typeface="Eras Demi ITC" pitchFamily="34" charset="0"/>
              </a:rPr>
              <a:t>CVRST   }</a:t>
            </a:r>
          </a:p>
          <a:p>
            <a:r>
              <a:rPr lang="en-US" dirty="0">
                <a:latin typeface="Eras Demi ITC" pitchFamily="34" charset="0"/>
              </a:rPr>
              <a:t>SLAB  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0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894</TotalTime>
  <Words>4486</Words>
  <Application>Microsoft Office PowerPoint</Application>
  <PresentationFormat>On-screen Show (4:3)</PresentationFormat>
  <Paragraphs>775</Paragraphs>
  <Slides>80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Solstice</vt:lpstr>
      <vt:lpstr> MKB – 10</vt:lpstr>
      <vt:lpstr> PSIHOSOMATSKE BOLESTI </vt:lpstr>
      <vt:lpstr>PowerPoint Presentation</vt:lpstr>
      <vt:lpstr>PROCES FORMIRANJA IDENTITETA </vt:lpstr>
      <vt:lpstr> PSIHOPATOLOGIJA MLADALACKOG DOBA </vt:lpstr>
      <vt:lpstr>RAZVOJ IDENTITETA I POREMECAJI </vt:lpstr>
      <vt:lpstr>LICNOST </vt:lpstr>
      <vt:lpstr>TEMPERAMENT </vt:lpstr>
      <vt:lpstr>KARAKTER </vt:lpstr>
      <vt:lpstr>SPOSOBNOSTI </vt:lpstr>
      <vt:lpstr>MOTIVACIJA LICNOSTI </vt:lpstr>
      <vt:lpstr>RAZVOJNO DOBA </vt:lpstr>
      <vt:lpstr>MENTALNA HIGIJENA PREDSKOLSKE DECE </vt:lpstr>
      <vt:lpstr>MENTALNA HIGIJENA PREDSKOLSKE DECE</vt:lpstr>
      <vt:lpstr>POREMECAJI KOD DECE PREDSKOLSKOG UZRASTA </vt:lpstr>
      <vt:lpstr>POREMECAJI KOD DECE PREDSKOLSKOG UZRASTA</vt:lpstr>
      <vt:lpstr>MENTALNA HIGIJENA DECE SKOLSKOG UZRASTA </vt:lpstr>
      <vt:lpstr>MENTALNA HIGIJENA DECE SKOLSKOG UZRASTA</vt:lpstr>
      <vt:lpstr>MENTALNA HIGIJENA U ADOLESCENCIJI </vt:lpstr>
      <vt:lpstr>Kljucni procesi u adolescenciji </vt:lpstr>
      <vt:lpstr>ADOLESCENCIJA </vt:lpstr>
      <vt:lpstr>ADOLESCENCIJA </vt:lpstr>
      <vt:lpstr> KRIZE U ADOLESCENCIJI  </vt:lpstr>
      <vt:lpstr>KRIZE U ADOLESCENCIJI </vt:lpstr>
      <vt:lpstr>POREMECAJI ADOLESCENTNOG UZRASTA </vt:lpstr>
      <vt:lpstr> POREMECAJI ADOLESCENTNOG UZRASTA </vt:lpstr>
      <vt:lpstr>POREMECAJI ADOLESCENTNOG UZRASTA</vt:lpstr>
      <vt:lpstr>POREMECAJI ADOLESCENTNOG UZRASTA</vt:lpstr>
      <vt:lpstr> PORODICA </vt:lpstr>
      <vt:lpstr>PORODICA</vt:lpstr>
      <vt:lpstr>PORODICA</vt:lpstr>
      <vt:lpstr>PORODICA</vt:lpstr>
      <vt:lpstr>PORODICA</vt:lpstr>
      <vt:lpstr>PORODICA</vt:lpstr>
      <vt:lpstr>PORODICA</vt:lpstr>
      <vt:lpstr> MENTALNA HIGIJENA ODRASLIH </vt:lpstr>
      <vt:lpstr>MENTALNA HIGIJENA ODRASLIH</vt:lpstr>
      <vt:lpstr>MENTALNA HIGIJENA ODRASLIH</vt:lpstr>
      <vt:lpstr>MENTALNA HIGIJENA ODRASLIH</vt:lpstr>
      <vt:lpstr>MENTALNA HIGIJENA ODRASLIH</vt:lpstr>
      <vt:lpstr> STAROST </vt:lpstr>
      <vt:lpstr>STAROST</vt:lpstr>
      <vt:lpstr>STAROST</vt:lpstr>
      <vt:lpstr>VANREDENE SITUACIJE </vt:lpstr>
      <vt:lpstr>VANREDENE SITUACIJE</vt:lpstr>
      <vt:lpstr>VANREDENE SITUACIJE</vt:lpstr>
      <vt:lpstr>VANREDNE SITUACIJE</vt:lpstr>
      <vt:lpstr>VANREDNE SITUACIJE</vt:lpstr>
      <vt:lpstr>PROBLEMI ZANEMARIVANJA I ZLOSTAVLJANJA DECE</vt:lpstr>
      <vt:lpstr>PROBLEMI ZANEMARIVANJA I ZLOSTAVLJANJA DECE</vt:lpstr>
      <vt:lpstr>PROBLEMI ZANEMARIVANJA I ZLOSTAVLJANJA DECE</vt:lpstr>
      <vt:lpstr>ZLOSTAVLJANJE DECE</vt:lpstr>
      <vt:lpstr>ZLOSTAVLJANJE DECE</vt:lpstr>
      <vt:lpstr>ZLOSTAVLJANJE DECE</vt:lpstr>
      <vt:lpstr>ZLOSTAVLJANJE DECE</vt:lpstr>
      <vt:lpstr>ZASTITA DECE BEZ RODITELJSKOG STARANJA</vt:lpstr>
      <vt:lpstr>ZASTITA DECE BEZ RODITELJSKOG STARANJA</vt:lpstr>
      <vt:lpstr>ZASTITA DECE BEZ RODITELJSKOG STARANJA</vt:lpstr>
      <vt:lpstr>ZASTITA DECE BEZ RODITELJSKOG STARANJA</vt:lpstr>
      <vt:lpstr>ZASTITA DECE BEZ RODITELJSKOG STARANJA</vt:lpstr>
      <vt:lpstr>ZASTITA DECE BEZ RODITELJSKOG STARANJA</vt:lpstr>
      <vt:lpstr>ZASTITA DECE BEZ RODITELJSKOG STARANJA</vt:lpstr>
      <vt:lpstr>ZASTITA DECE BEZ RAODITELJSKOG STARANJA</vt:lpstr>
      <vt:lpstr>ZASTITA DECE BEZ RODITELJSKOG STARANJA</vt:lpstr>
      <vt:lpstr>DECA, ADOLESCETI ODRASLI SA POSEBNIM POTREBAMA</vt:lpstr>
      <vt:lpstr>UKLJUCIVANJE OSOBA SA HENDIKEPOM U OTVORENU DRUSTVENU SREDINU</vt:lpstr>
      <vt:lpstr>PSIHOSOCIJALNI ASPEKTI HENDIKEPA</vt:lpstr>
      <vt:lpstr>PowerPoint Presentation</vt:lpstr>
      <vt:lpstr>CENTAR ZA SAMOSTALAN ZIVOT INVALIDA- BEOGRAD</vt:lpstr>
      <vt:lpstr>MENTALNE BOLESTI- ISTORIJSKI PREGLED</vt:lpstr>
      <vt:lpstr>EPIDEMIOLOGIJA MENTALNIH POREMECAJA</vt:lpstr>
      <vt:lpstr>ETIOLOGIJA MENTALNIH POREMECAJA</vt:lpstr>
      <vt:lpstr>PREVENCIJA MENTALNIH POREMECAJA</vt:lpstr>
      <vt:lpstr>PRINCIPI NA KOJIMA SE ZASNIVA ODREDJENJE SOMATSKOG ZDRAVLJA</vt:lpstr>
      <vt:lpstr>PRINCIPI NA KOJIMA SE ZASNIVA ODREDJENJE SOMATSKOG ZDRAVLJA</vt:lpstr>
      <vt:lpstr>PRINCIPI NA KOJIMA SE ZASNIVA ODREDJENJE SOMATSKOG ZDRAVLJA</vt:lpstr>
      <vt:lpstr>SEKUNDARNA PREVENCIJA</vt:lpstr>
      <vt:lpstr>TERCIJARNA PREVENCIJA</vt:lpstr>
      <vt:lpstr>TERCIJARNA PREVENCIJA I (ILI) REHABILITACIJA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MKB – 10</dc:title>
  <dc:creator>Proxima</dc:creator>
  <cp:lastModifiedBy>Proxima</cp:lastModifiedBy>
  <cp:revision>28</cp:revision>
  <dcterms:created xsi:type="dcterms:W3CDTF">2013-05-14T17:28:26Z</dcterms:created>
  <dcterms:modified xsi:type="dcterms:W3CDTF">2013-06-01T08:40:36Z</dcterms:modified>
</cp:coreProperties>
</file>