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31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80E0-8AEC-48EB-987C-B9C8F637A23F}" type="datetimeFigureOut">
              <a:rPr lang="en-US" smtClean="0"/>
              <a:pPr/>
              <a:t>11-Feb-15</a:t>
            </a:fld>
            <a:endParaRPr lang="sr-Latn-C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65ABF5-11D9-45D6-A1FA-7CA284DEC56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80E0-8AEC-48EB-987C-B9C8F637A23F}" type="datetimeFigureOut">
              <a:rPr lang="en-US" smtClean="0"/>
              <a:pPr/>
              <a:t>11-Feb-15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ABF5-11D9-45D6-A1FA-7CA284DEC56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80E0-8AEC-48EB-987C-B9C8F637A23F}" type="datetimeFigureOut">
              <a:rPr lang="en-US" smtClean="0"/>
              <a:pPr/>
              <a:t>11-Feb-15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ABF5-11D9-45D6-A1FA-7CA284DEC56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80E0-8AEC-48EB-987C-B9C8F637A23F}" type="datetimeFigureOut">
              <a:rPr lang="en-US" smtClean="0"/>
              <a:pPr/>
              <a:t>11-Feb-15</a:t>
            </a:fld>
            <a:endParaRPr lang="sr-Latn-C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r-Latn-C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65ABF5-11D9-45D6-A1FA-7CA284DEC56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80E0-8AEC-48EB-987C-B9C8F637A23F}" type="datetimeFigureOut">
              <a:rPr lang="en-US" smtClean="0"/>
              <a:pPr/>
              <a:t>11-Feb-15</a:t>
            </a:fld>
            <a:endParaRPr lang="sr-Latn-C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ABF5-11D9-45D6-A1FA-7CA284DEC56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80E0-8AEC-48EB-987C-B9C8F637A23F}" type="datetimeFigureOut">
              <a:rPr lang="en-US" smtClean="0"/>
              <a:pPr/>
              <a:t>11-Feb-15</a:t>
            </a:fld>
            <a:endParaRPr lang="sr-Latn-C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ABF5-11D9-45D6-A1FA-7CA284DEC56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80E0-8AEC-48EB-987C-B9C8F637A23F}" type="datetimeFigureOut">
              <a:rPr lang="en-US" smtClean="0"/>
              <a:pPr/>
              <a:t>11-Feb-15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65ABF5-11D9-45D6-A1FA-7CA284DEC56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80E0-8AEC-48EB-987C-B9C8F637A23F}" type="datetimeFigureOut">
              <a:rPr lang="en-US" smtClean="0"/>
              <a:pPr/>
              <a:t>11-Feb-15</a:t>
            </a:fld>
            <a:endParaRPr lang="sr-Latn-C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ABF5-11D9-45D6-A1FA-7CA284DEC56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80E0-8AEC-48EB-987C-B9C8F637A23F}" type="datetimeFigureOut">
              <a:rPr lang="en-US" smtClean="0"/>
              <a:pPr/>
              <a:t>11-Feb-15</a:t>
            </a:fld>
            <a:endParaRPr lang="sr-Latn-C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ABF5-11D9-45D6-A1FA-7CA284DEC56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80E0-8AEC-48EB-987C-B9C8F637A23F}" type="datetimeFigureOut">
              <a:rPr lang="en-US" smtClean="0"/>
              <a:pPr/>
              <a:t>11-Feb-15</a:t>
            </a:fld>
            <a:endParaRPr lang="sr-Latn-C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ABF5-11D9-45D6-A1FA-7CA284DEC56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80E0-8AEC-48EB-987C-B9C8F637A23F}" type="datetimeFigureOut">
              <a:rPr lang="en-US" smtClean="0"/>
              <a:pPr/>
              <a:t>11-Feb-15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ABF5-11D9-45D6-A1FA-7CA284DEC56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9580E0-8AEC-48EB-987C-B9C8F637A23F}" type="datetimeFigureOut">
              <a:rPr lang="en-US" smtClean="0"/>
              <a:pPr/>
              <a:t>11-Feb-15</a:t>
            </a:fld>
            <a:endParaRPr lang="sr-Latn-C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65ABF5-11D9-45D6-A1FA-7CA284DEC56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657600"/>
            <a:ext cx="8458200" cy="1222375"/>
          </a:xfrm>
        </p:spPr>
        <p:txBody>
          <a:bodyPr>
            <a:normAutofit/>
          </a:bodyPr>
          <a:lstStyle/>
          <a:p>
            <a:r>
              <a:rPr lang="en-US" sz="6000" smtClean="0"/>
              <a:t>NEU</a:t>
            </a:r>
            <a:r>
              <a:rPr lang="sr-Latn-RS" sz="6000" smtClean="0"/>
              <a:t>ROLOGIJA</a:t>
            </a:r>
            <a:endParaRPr lang="sr-Latn-CS" sz="6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76800"/>
            <a:ext cx="8458200" cy="914400"/>
          </a:xfrm>
        </p:spPr>
        <p:txBody>
          <a:bodyPr/>
          <a:lstStyle/>
          <a:p>
            <a:r>
              <a:rPr lang="sr-Latn-RS" smtClean="0"/>
              <a:t>Dr Saša Atanasković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MOŽDANO STABLO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RS" smtClean="0"/>
              <a:t>Međumozak- Diencephalon</a:t>
            </a:r>
          </a:p>
          <a:p>
            <a:r>
              <a:rPr lang="en-US" smtClean="0"/>
              <a:t>S</a:t>
            </a:r>
            <a:r>
              <a:rPr lang="sr-Latn-RS" smtClean="0"/>
              <a:t>rednji mozak- Mesencephalon</a:t>
            </a:r>
          </a:p>
          <a:p>
            <a:r>
              <a:rPr lang="en-US" smtClean="0"/>
              <a:t>V</a:t>
            </a:r>
            <a:r>
              <a:rPr lang="sr-Latn-RS" smtClean="0"/>
              <a:t>arolijev most- Pons Varoli</a:t>
            </a:r>
          </a:p>
          <a:p>
            <a:r>
              <a:rPr lang="en-US" smtClean="0"/>
              <a:t>P</a:t>
            </a:r>
            <a:r>
              <a:rPr lang="sr-Latn-RS" smtClean="0"/>
              <a:t>rodužena moždina-  Medula oblongata</a:t>
            </a:r>
            <a:endParaRPr lang="sr-Latn-CS"/>
          </a:p>
        </p:txBody>
      </p:sp>
      <p:pic>
        <p:nvPicPr>
          <p:cNvPr id="2050" name="Picture 2" descr="C:\Users\PC\Desktop\Truncus-cerebri-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371600"/>
            <a:ext cx="4229100" cy="469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MEĐUMOZAK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3946525"/>
          </a:xfrm>
        </p:spPr>
        <p:txBody>
          <a:bodyPr/>
          <a:lstStyle/>
          <a:p>
            <a:r>
              <a:rPr lang="en-US" smtClean="0"/>
              <a:t>H</a:t>
            </a:r>
            <a:r>
              <a:rPr lang="sr-Latn-RS" smtClean="0"/>
              <a:t>ipotalamus- rad autonomnog sistema</a:t>
            </a:r>
          </a:p>
          <a:p>
            <a:r>
              <a:rPr lang="en-US" smtClean="0"/>
              <a:t>T</a:t>
            </a:r>
            <a:r>
              <a:rPr lang="sr-Latn-RS" smtClean="0"/>
              <a:t>alamus- raskrsnica senzitivnih puteva</a:t>
            </a:r>
          </a:p>
          <a:p>
            <a:r>
              <a:rPr lang="en-US" smtClean="0"/>
              <a:t>R</a:t>
            </a:r>
            <a:r>
              <a:rPr lang="sr-Latn-RS" smtClean="0"/>
              <a:t>etikularna formacija- regulacija budnosti i sna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SREDNJI MOZAK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864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J</a:t>
            </a:r>
            <a:r>
              <a:rPr lang="sr-Latn-RS" smtClean="0"/>
              <a:t>edra III i IV kranijalnog nerva</a:t>
            </a:r>
          </a:p>
          <a:p>
            <a:pPr>
              <a:buNone/>
            </a:pPr>
            <a:endParaRPr lang="sr-Latn-RS" smtClean="0"/>
          </a:p>
          <a:p>
            <a:pPr>
              <a:buNone/>
            </a:pPr>
            <a:r>
              <a:rPr lang="sr-Latn-RS" b="1" u="sng" smtClean="0"/>
              <a:t>VAROLIJEV MOST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J</a:t>
            </a:r>
            <a:r>
              <a:rPr lang="sr-Latn-RS" smtClean="0"/>
              <a:t>edra V, VI, VII i VIII kranijalnog nerva</a:t>
            </a:r>
          </a:p>
          <a:p>
            <a:pPr>
              <a:buFont typeface="Wingdings" pitchFamily="2" charset="2"/>
              <a:buChar char="§"/>
            </a:pPr>
            <a:endParaRPr lang="sr-Latn-RS" smtClean="0"/>
          </a:p>
          <a:p>
            <a:pPr>
              <a:buNone/>
            </a:pPr>
            <a:r>
              <a:rPr lang="sr-Latn-RS" b="1" u="sng" smtClean="0"/>
              <a:t>PRODUŽENA MOŽDINA</a:t>
            </a:r>
          </a:p>
          <a:p>
            <a:pPr>
              <a:buFont typeface="Wingdings" pitchFamily="2" charset="2"/>
              <a:buChar char="v"/>
            </a:pPr>
            <a:r>
              <a:rPr lang="en-US" smtClean="0"/>
              <a:t>J</a:t>
            </a:r>
            <a:r>
              <a:rPr lang="sr-Latn-RS" smtClean="0"/>
              <a:t>edra VIII, IX, X, XI i XII kranijalnog nerva</a:t>
            </a:r>
          </a:p>
          <a:p>
            <a:pPr>
              <a:buFont typeface="Wingdings" pitchFamily="2" charset="2"/>
              <a:buChar char="v"/>
            </a:pPr>
            <a:r>
              <a:rPr lang="en-US" smtClean="0"/>
              <a:t>V</a:t>
            </a:r>
            <a:r>
              <a:rPr lang="sr-Latn-RS" smtClean="0"/>
              <a:t>italni centri: za rad srca, disanje, kašalj,vazomotorni centri, centar za znojenje, emetički centar</a:t>
            </a:r>
          </a:p>
          <a:p>
            <a:pPr>
              <a:buFont typeface="Arial" pitchFamily="34" charset="0"/>
              <a:buChar char="•"/>
            </a:pPr>
            <a:endParaRPr lang="sr-Latn-CS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MALI MOZAK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ARHICEREBELUM u vezi sa vestibularnim centrima- održavanje ravnoteže</a:t>
            </a:r>
          </a:p>
          <a:p>
            <a:r>
              <a:rPr lang="sr-Latn-RS" smtClean="0"/>
              <a:t>PALEOCEREBELUM uloga u mišićnom tonusu</a:t>
            </a:r>
          </a:p>
          <a:p>
            <a:r>
              <a:rPr lang="sr-Latn-RS" smtClean="0"/>
              <a:t>NEUROCEREBELUM učestvuje u koordinaciji pokreta</a:t>
            </a:r>
          </a:p>
          <a:p>
            <a:r>
              <a:rPr lang="sr-Latn-RS" smtClean="0"/>
              <a:t>VERMIS srednja zona: koordinacija stajanja i hoda i uticaj na mišićni tonus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KIČMENA MOŽDINA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257800"/>
          </a:xfrm>
        </p:spPr>
        <p:txBody>
          <a:bodyPr/>
          <a:lstStyle/>
          <a:p>
            <a:r>
              <a:rPr lang="en-US" smtClean="0"/>
              <a:t>O</a:t>
            </a:r>
            <a:r>
              <a:rPr lang="sr-Latn-RS" smtClean="0"/>
              <a:t>d C1 do L1 pršljena</a:t>
            </a:r>
          </a:p>
          <a:p>
            <a:r>
              <a:rPr lang="en-US" u="sng" smtClean="0"/>
              <a:t>S</a:t>
            </a:r>
            <a:r>
              <a:rPr lang="sr-Latn-RS" u="sng" smtClean="0"/>
              <a:t>iva masa</a:t>
            </a:r>
            <a:r>
              <a:rPr lang="sr-Latn-RS" smtClean="0"/>
              <a:t>: tri para rogova-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P</a:t>
            </a:r>
            <a:r>
              <a:rPr lang="sr-Latn-RS" smtClean="0"/>
              <a:t>rednji: polazište motoneurona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B</a:t>
            </a:r>
            <a:r>
              <a:rPr lang="sr-Latn-RS" smtClean="0"/>
              <a:t>očni: polazište vegetetivnih vlakana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Z</a:t>
            </a:r>
            <a:r>
              <a:rPr lang="sr-Latn-RS" smtClean="0"/>
              <a:t>adnji: ulaz senzitivnih vlakana</a:t>
            </a:r>
          </a:p>
          <a:p>
            <a:pPr>
              <a:buFont typeface="Franklin Gothic Book" pitchFamily="34" charset="0"/>
              <a:buChar char="×"/>
            </a:pPr>
            <a:r>
              <a:rPr lang="en-US" u="sng" smtClean="0"/>
              <a:t>B</a:t>
            </a:r>
            <a:r>
              <a:rPr lang="sr-Latn-RS" u="sng" smtClean="0"/>
              <a:t>ela masa</a:t>
            </a:r>
            <a:r>
              <a:rPr lang="sr-Latn-RS" smtClean="0"/>
              <a:t>: projekcioni</a:t>
            </a:r>
          </a:p>
          <a:p>
            <a:pPr>
              <a:buNone/>
            </a:pPr>
            <a:r>
              <a:rPr lang="sr-Latn-RS" smtClean="0"/>
              <a:t>                       asocijacioni</a:t>
            </a:r>
          </a:p>
          <a:p>
            <a:pPr>
              <a:buNone/>
            </a:pPr>
            <a:r>
              <a:rPr lang="sr-Latn-RS" smtClean="0"/>
              <a:t>                       komisuralni putevi</a:t>
            </a:r>
          </a:p>
          <a:p>
            <a:pPr>
              <a:buNone/>
            </a:pP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8458200" cy="1447800"/>
          </a:xfrm>
        </p:spPr>
        <p:txBody>
          <a:bodyPr>
            <a:noAutofit/>
          </a:bodyPr>
          <a:lstStyle/>
          <a:p>
            <a:r>
              <a:rPr lang="sr-Latn-RS" sz="4000" b="1" smtClean="0">
                <a:solidFill>
                  <a:schemeClr val="tx2">
                    <a:lumMod val="75000"/>
                  </a:schemeClr>
                </a:solidFill>
              </a:rPr>
              <a:t>12 PARI KRANIJALNIH I </a:t>
            </a:r>
          </a:p>
          <a:p>
            <a:r>
              <a:rPr lang="sr-Latn-RS" sz="4000" b="1" smtClean="0">
                <a:solidFill>
                  <a:schemeClr val="tx2">
                    <a:lumMod val="75000"/>
                  </a:schemeClr>
                </a:solidFill>
              </a:rPr>
              <a:t>30 PARI SPINALNIH NERAVA</a:t>
            </a:r>
            <a:endParaRPr lang="sr-Latn-CS" sz="40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09800"/>
            <a:ext cx="8686800" cy="1184825"/>
          </a:xfrm>
        </p:spPr>
        <p:txBody>
          <a:bodyPr>
            <a:normAutofit/>
          </a:bodyPr>
          <a:lstStyle/>
          <a:p>
            <a:r>
              <a:rPr lang="sr-Latn-RS" sz="5400" smtClean="0"/>
              <a:t>PERIFERNI NERVNI SISTEM</a:t>
            </a:r>
            <a:endParaRPr lang="sr-Latn-C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KRANIJALNI NERVI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86400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mtClean="0"/>
              <a:t>F</a:t>
            </a:r>
            <a:r>
              <a:rPr lang="sr-Latn-RS" smtClean="0"/>
              <a:t>ila olphactoria</a:t>
            </a:r>
          </a:p>
          <a:p>
            <a:pPr marL="571500" indent="-571500">
              <a:buFont typeface="+mj-lt"/>
              <a:buAutoNum type="romanUcPeriod"/>
            </a:pPr>
            <a:r>
              <a:rPr lang="sr-Latn-RS" smtClean="0"/>
              <a:t>n. opticus</a:t>
            </a:r>
          </a:p>
          <a:p>
            <a:pPr marL="571500" indent="-571500">
              <a:buFont typeface="+mj-lt"/>
              <a:buAutoNum type="romanUcPeriod"/>
            </a:pPr>
            <a:r>
              <a:rPr lang="sr-Latn-RS" smtClean="0"/>
              <a:t>n. oculomotorius</a:t>
            </a:r>
          </a:p>
          <a:p>
            <a:pPr marL="571500" indent="-571500">
              <a:buFont typeface="+mj-lt"/>
              <a:buAutoNum type="romanUcPeriod"/>
            </a:pPr>
            <a:r>
              <a:rPr lang="sr-Latn-RS" smtClean="0"/>
              <a:t>n. trochlearis</a:t>
            </a:r>
          </a:p>
          <a:p>
            <a:pPr marL="571500" indent="-571500">
              <a:buFont typeface="+mj-lt"/>
              <a:buAutoNum type="romanUcPeriod"/>
            </a:pPr>
            <a:r>
              <a:rPr lang="sr-Latn-RS" smtClean="0"/>
              <a:t>n. trigeminus</a:t>
            </a:r>
          </a:p>
          <a:p>
            <a:pPr marL="571500" indent="-571500">
              <a:buFont typeface="+mj-lt"/>
              <a:buAutoNum type="romanUcPeriod"/>
            </a:pPr>
            <a:r>
              <a:rPr lang="sr-Latn-RS" smtClean="0"/>
              <a:t> n. abducens</a:t>
            </a:r>
          </a:p>
          <a:p>
            <a:pPr marL="571500" indent="-571500">
              <a:buFont typeface="+mj-lt"/>
              <a:buAutoNum type="romanUcPeriod"/>
            </a:pPr>
            <a:r>
              <a:rPr lang="sr-Latn-RS" smtClean="0"/>
              <a:t>n. facialis</a:t>
            </a:r>
          </a:p>
          <a:p>
            <a:pPr marL="571500" indent="-571500">
              <a:buFont typeface="+mj-lt"/>
              <a:buAutoNum type="romanUcPeriod"/>
            </a:pPr>
            <a:r>
              <a:rPr lang="sr-Latn-RS" smtClean="0"/>
              <a:t>n. statoacusticus</a:t>
            </a:r>
          </a:p>
          <a:p>
            <a:pPr marL="571500" indent="-571500">
              <a:buFont typeface="+mj-lt"/>
              <a:buAutoNum type="romanUcPeriod"/>
            </a:pPr>
            <a:r>
              <a:rPr lang="sr-Latn-RS" smtClean="0"/>
              <a:t>n. glosopharingeus</a:t>
            </a:r>
          </a:p>
          <a:p>
            <a:pPr marL="571500" indent="-571500">
              <a:buFont typeface="+mj-lt"/>
              <a:buAutoNum type="romanUcPeriod"/>
            </a:pPr>
            <a:r>
              <a:rPr lang="sr-Latn-RS" smtClean="0"/>
              <a:t>n. vagus</a:t>
            </a:r>
          </a:p>
          <a:p>
            <a:pPr marL="571500" indent="-571500">
              <a:buFont typeface="+mj-lt"/>
              <a:buAutoNum type="romanUcPeriod"/>
            </a:pPr>
            <a:r>
              <a:rPr lang="sr-Latn-RS" smtClean="0"/>
              <a:t>n. accesorius</a:t>
            </a:r>
          </a:p>
          <a:p>
            <a:pPr marL="571500" indent="-571500">
              <a:buFont typeface="+mj-lt"/>
              <a:buAutoNum type="romanUcPeriod"/>
            </a:pPr>
            <a:r>
              <a:rPr lang="sr-Latn-RS" smtClean="0"/>
              <a:t>n. hypoglosus</a:t>
            </a:r>
          </a:p>
          <a:p>
            <a:pPr marL="571500" indent="-571500">
              <a:buFont typeface="+mj-lt"/>
              <a:buAutoNum type="romanUcPeriod"/>
            </a:pP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SPINALNI NERVI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/>
          <a:lstStyle/>
          <a:p>
            <a:r>
              <a:rPr lang="sr-Latn-RS" smtClean="0"/>
              <a:t>VRATNI- 8 pari</a:t>
            </a:r>
          </a:p>
          <a:p>
            <a:r>
              <a:rPr lang="sr-Latn-RS" smtClean="0"/>
              <a:t>GRUDNI- 12 pari</a:t>
            </a:r>
          </a:p>
          <a:p>
            <a:r>
              <a:rPr lang="sr-Latn-RS" smtClean="0"/>
              <a:t>SLABINSKI- 5 pari</a:t>
            </a:r>
          </a:p>
          <a:p>
            <a:r>
              <a:rPr lang="sr-Latn-RS" smtClean="0"/>
              <a:t>KRSNI- 5 pari</a:t>
            </a:r>
          </a:p>
          <a:p>
            <a:r>
              <a:rPr lang="sr-Latn-RS" smtClean="0"/>
              <a:t>TRTIČNI- 1 par</a:t>
            </a:r>
          </a:p>
          <a:p>
            <a:endParaRPr lang="sr-Latn-RS" smtClean="0"/>
          </a:p>
          <a:p>
            <a:r>
              <a:rPr lang="sr-Latn-RS" smtClean="0"/>
              <a:t>SPINALNI SPLETOVI: plexus cervicobrachialis</a:t>
            </a:r>
          </a:p>
          <a:p>
            <a:pPr>
              <a:buNone/>
            </a:pPr>
            <a:r>
              <a:rPr lang="sr-Latn-RS" smtClean="0"/>
              <a:t>                                      plexus  lumbosacralis    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MOŽDANE OVOJNICE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Tvrda- DURA MATER</a:t>
            </a:r>
          </a:p>
          <a:p>
            <a:r>
              <a:rPr lang="sr-Latn-RS" smtClean="0"/>
              <a:t>Paučinasta- ARACHNOIDEA</a:t>
            </a:r>
          </a:p>
          <a:p>
            <a:r>
              <a:rPr lang="sr-Latn-RS" smtClean="0"/>
              <a:t>Meka- PIA MATER</a:t>
            </a:r>
          </a:p>
          <a:p>
            <a:endParaRPr lang="sr-Latn-RS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E</a:t>
            </a:r>
            <a:r>
              <a:rPr lang="sr-Latn-RS" smtClean="0"/>
              <a:t>piduralni prostor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S</a:t>
            </a:r>
            <a:r>
              <a:rPr lang="sr-Latn-RS" smtClean="0"/>
              <a:t>ubduralni prostor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S</a:t>
            </a:r>
            <a:r>
              <a:rPr lang="sr-Latn-RS" smtClean="0"/>
              <a:t>ubarahnoidni prostor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LIKVOR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</a:t>
            </a:r>
            <a:r>
              <a:rPr lang="sr-Latn-RS" smtClean="0"/>
              <a:t>tvara se u bočnim komorama</a:t>
            </a:r>
          </a:p>
          <a:p>
            <a:r>
              <a:rPr lang="en-US" smtClean="0"/>
              <a:t>P</a:t>
            </a:r>
            <a:r>
              <a:rPr lang="sr-Latn-RS" smtClean="0"/>
              <a:t>rosečno oko 150 ccm</a:t>
            </a:r>
          </a:p>
          <a:p>
            <a:r>
              <a:rPr lang="en-US" smtClean="0"/>
              <a:t>I</a:t>
            </a:r>
            <a:r>
              <a:rPr lang="sr-Latn-RS" smtClean="0"/>
              <a:t>ma zaštitnu i metaboličku ulogu</a:t>
            </a:r>
          </a:p>
          <a:p>
            <a:r>
              <a:rPr lang="en-US" smtClean="0"/>
              <a:t>U</a:t>
            </a:r>
            <a:r>
              <a:rPr lang="sr-Latn-RS" smtClean="0"/>
              <a:t> 100 ccm:  40- 80 mg šećera</a:t>
            </a:r>
          </a:p>
          <a:p>
            <a:pPr>
              <a:buNone/>
            </a:pPr>
            <a:r>
              <a:rPr lang="sr-Latn-RS" smtClean="0"/>
              <a:t>                         15- 40 mg belančevina</a:t>
            </a:r>
          </a:p>
          <a:p>
            <a:pPr>
              <a:buNone/>
            </a:pPr>
            <a:r>
              <a:rPr lang="sr-Latn-RS" smtClean="0"/>
              <a:t>                         10- 40 mg ureje</a:t>
            </a:r>
          </a:p>
          <a:p>
            <a:pPr>
              <a:buNone/>
            </a:pPr>
            <a:r>
              <a:rPr lang="sr-Latn-RS" smtClean="0"/>
              <a:t>                        700- 750 mg hlorida </a:t>
            </a:r>
            <a:endParaRPr lang="sr-Latn-C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r>
              <a:rPr lang="sr-Latn-RS" smtClean="0"/>
              <a:t>NEURON- nervna ćelija, osnovna jedinica NS</a:t>
            </a:r>
          </a:p>
          <a:p>
            <a:r>
              <a:rPr lang="sr-Latn-RS" smtClean="0"/>
              <a:t>DENDRITI- kraći produžetci</a:t>
            </a:r>
          </a:p>
          <a:p>
            <a:r>
              <a:rPr lang="sr-Latn-RS" smtClean="0"/>
              <a:t>NEURIT ili AKSON- duži produžetak</a:t>
            </a:r>
          </a:p>
          <a:p>
            <a:r>
              <a:rPr lang="sr-Latn-RS" smtClean="0"/>
              <a:t>SINAPSA- veza između neurona</a:t>
            </a:r>
          </a:p>
          <a:p>
            <a:r>
              <a:rPr lang="sr-Latn-RS" smtClean="0"/>
              <a:t>Prenos impulsa vrše neurotransmiteri: NORADRENALIN, DOPAMIN, ACETILHOLIN, SEROTONIN, GABA i drugi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/>
              <a:t>OŠTEĆENJA I BOLESTI KRANIJALNIH NERAVA</a:t>
            </a:r>
            <a:endParaRPr lang="sr-Latn-C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6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K</a:t>
            </a:r>
            <a:r>
              <a:rPr lang="sr-Latn-RS" smtClean="0"/>
              <a:t>od oštećenja olfaktivnog nerva: ANOSMIA</a:t>
            </a:r>
          </a:p>
          <a:p>
            <a:r>
              <a:rPr lang="en-US" smtClean="0"/>
              <a:t>O</a:t>
            </a:r>
            <a:r>
              <a:rPr lang="sr-Latn-RS" smtClean="0"/>
              <a:t>štećenja optičkog nerva:</a:t>
            </a:r>
          </a:p>
          <a:p>
            <a:pPr>
              <a:buNone/>
            </a:pPr>
            <a:r>
              <a:rPr lang="sr-Latn-RS" smtClean="0"/>
              <a:t>                                             smanjenje oštrine vida</a:t>
            </a:r>
          </a:p>
          <a:p>
            <a:pPr>
              <a:buNone/>
            </a:pPr>
            <a:r>
              <a:rPr lang="sr-Latn-RS" smtClean="0"/>
              <a:t>                                               ispadi u vidnom polju</a:t>
            </a:r>
          </a:p>
          <a:p>
            <a:pPr>
              <a:buNone/>
            </a:pPr>
            <a:r>
              <a:rPr lang="en-US" smtClean="0"/>
              <a:t>O</a:t>
            </a:r>
            <a:r>
              <a:rPr lang="sr-Latn-RS" smtClean="0"/>
              <a:t>štećenja bulbomotora (III, IV i VI kranijalni)</a:t>
            </a:r>
          </a:p>
          <a:p>
            <a:pPr>
              <a:buNone/>
            </a:pPr>
            <a:r>
              <a:rPr lang="sr-Latn-RS" smtClean="0"/>
              <a:t>                                          - strabizam</a:t>
            </a:r>
          </a:p>
          <a:p>
            <a:pPr>
              <a:buNone/>
            </a:pPr>
            <a:r>
              <a:rPr lang="sr-Latn-RS" smtClean="0"/>
              <a:t>                                          - diplopije</a:t>
            </a:r>
          </a:p>
          <a:p>
            <a:pPr>
              <a:buNone/>
            </a:pPr>
            <a:r>
              <a:rPr lang="sr-Latn-RS" smtClean="0"/>
              <a:t>                                          - ptoza</a:t>
            </a:r>
          </a:p>
          <a:p>
            <a:pPr>
              <a:buNone/>
            </a:pPr>
            <a:r>
              <a:rPr lang="sr-Latn-RS" smtClean="0"/>
              <a:t>                                          - mioza</a:t>
            </a:r>
          </a:p>
          <a:p>
            <a:pPr>
              <a:buNone/>
            </a:pPr>
            <a:r>
              <a:rPr lang="sr-Latn-RS" smtClean="0"/>
              <a:t>                                          - midriaza</a:t>
            </a:r>
            <a:endParaRPr lang="sr-Latn-C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/>
          <a:lstStyle/>
          <a:p>
            <a:r>
              <a:rPr lang="en-US" smtClean="0"/>
              <a:t>O</a:t>
            </a:r>
            <a:r>
              <a:rPr lang="sr-Latn-RS" smtClean="0"/>
              <a:t>štećenje trigeminusa: najčešće neuralgija</a:t>
            </a:r>
          </a:p>
          <a:p>
            <a:r>
              <a:rPr lang="en-US" smtClean="0"/>
              <a:t>O</a:t>
            </a:r>
            <a:r>
              <a:rPr lang="sr-Latn-RS" smtClean="0"/>
              <a:t>štećenje facijalisa: Belova pareza/paraliza</a:t>
            </a:r>
          </a:p>
          <a:p>
            <a:r>
              <a:rPr lang="en-US" smtClean="0"/>
              <a:t>O</a:t>
            </a:r>
            <a:r>
              <a:rPr lang="sr-Latn-RS" smtClean="0"/>
              <a:t>štećenja statoakustikusa: - tinitus</a:t>
            </a:r>
          </a:p>
          <a:p>
            <a:pPr>
              <a:buNone/>
            </a:pPr>
            <a:r>
              <a:rPr lang="sr-Latn-RS" smtClean="0"/>
              <a:t>                                               - hypacusis i anacusis</a:t>
            </a:r>
          </a:p>
          <a:p>
            <a:pPr>
              <a:buNone/>
            </a:pPr>
            <a:r>
              <a:rPr lang="sr-Latn-RS" smtClean="0"/>
              <a:t>                                                  - vertigo</a:t>
            </a:r>
          </a:p>
          <a:p>
            <a:pPr>
              <a:buNone/>
            </a:pPr>
            <a:r>
              <a:rPr lang="sr-Latn-RS" smtClean="0"/>
              <a:t>                                                  - nystagamus</a:t>
            </a:r>
          </a:p>
          <a:p>
            <a:pPr>
              <a:buNone/>
            </a:pPr>
            <a:r>
              <a:rPr lang="sr-Latn-RS" smtClean="0"/>
              <a:t>Oštećenja glosofraringeusa: neuralgija</a:t>
            </a:r>
          </a:p>
          <a:p>
            <a:pPr>
              <a:buNone/>
            </a:pPr>
            <a:endParaRPr lang="sr-Latn-C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08525"/>
          </a:xfrm>
        </p:spPr>
        <p:txBody>
          <a:bodyPr/>
          <a:lstStyle/>
          <a:p>
            <a:r>
              <a:rPr lang="en-US" smtClean="0"/>
              <a:t>O</a:t>
            </a:r>
            <a:r>
              <a:rPr lang="sr-Latn-RS" smtClean="0"/>
              <a:t>štećenje vagusa: </a:t>
            </a:r>
          </a:p>
          <a:p>
            <a:pPr>
              <a:buNone/>
            </a:pPr>
            <a:r>
              <a:rPr lang="sr-Latn-RS" smtClean="0"/>
              <a:t>inerviše glatke mišiće GIT-a, srca, stomačnih žlezda</a:t>
            </a:r>
          </a:p>
          <a:p>
            <a:r>
              <a:rPr lang="en-US" smtClean="0"/>
              <a:t>O</a:t>
            </a:r>
            <a:r>
              <a:rPr lang="sr-Latn-RS" smtClean="0"/>
              <a:t>štećenje akcesorijusa: inerviše SCM mišić i deo trapeziusa</a:t>
            </a:r>
          </a:p>
          <a:p>
            <a:r>
              <a:rPr lang="en-US" smtClean="0"/>
              <a:t>O</a:t>
            </a:r>
            <a:r>
              <a:rPr lang="sr-Latn-RS" smtClean="0"/>
              <a:t>štećenje hipoglosusa: inervacija mišića jezika (devijacija pri protruziji) </a:t>
            </a:r>
          </a:p>
          <a:p>
            <a:pPr>
              <a:buNone/>
            </a:pPr>
            <a:r>
              <a:rPr lang="sr-Latn-RS" smtClean="0"/>
              <a:t> </a:t>
            </a:r>
            <a:endParaRPr lang="sr-Latn-C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BULBARNA I PSEUDOBULBARNA PARALIZA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B</a:t>
            </a:r>
            <a:r>
              <a:rPr lang="sr-Latn-RS" smtClean="0"/>
              <a:t>ulbomotori: V, VII, IX, X i XII</a:t>
            </a:r>
          </a:p>
          <a:p>
            <a:r>
              <a:rPr lang="en-US" smtClean="0"/>
              <a:t>I</a:t>
            </a:r>
            <a:r>
              <a:rPr lang="sr-Latn-RS" smtClean="0"/>
              <a:t>nervišu: mastikatorne mišiće, mimične, mišiće mekog nepca, farinkasa, larinksa i jezika</a:t>
            </a:r>
          </a:p>
          <a:p>
            <a:pPr>
              <a:buNone/>
            </a:pPr>
            <a:endParaRPr lang="sr-Latn-RS" smtClean="0"/>
          </a:p>
          <a:p>
            <a:r>
              <a:rPr lang="en-US" smtClean="0"/>
              <a:t>B</a:t>
            </a:r>
            <a:r>
              <a:rPr lang="sr-Latn-RS" smtClean="0"/>
              <a:t>ulbarna paraliza: dysphagia i dysarthria</a:t>
            </a:r>
          </a:p>
          <a:p>
            <a:pPr>
              <a:buNone/>
            </a:pPr>
            <a:r>
              <a:rPr lang="sr-Latn-RS" smtClean="0"/>
              <a:t>   (sreće se kod ALS-a, vaskularnih poremećaja, zapaljenskih, demijelinizacionih, kod TU, mijastenije gravis, polimiozitisa)</a:t>
            </a:r>
          </a:p>
          <a:p>
            <a:r>
              <a:rPr lang="en-US" smtClean="0"/>
              <a:t>P</a:t>
            </a:r>
            <a:r>
              <a:rPr lang="sr-Latn-RS" smtClean="0"/>
              <a:t>seudobulbarna paraliza: kod oštećenja CMN (encefalitis, MS, CVI) </a:t>
            </a:r>
            <a:endParaRPr lang="sr-Latn-C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SENZIBILITET I POREMEĆAJI SENZIBILITETA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fontScale="92500"/>
          </a:bodyPr>
          <a:lstStyle/>
          <a:p>
            <a:r>
              <a:rPr lang="en-US" smtClean="0"/>
              <a:t>S</a:t>
            </a:r>
            <a:r>
              <a:rPr lang="sr-Latn-RS" smtClean="0"/>
              <a:t>istem medijalnog lemniskusa: fini dodir</a:t>
            </a:r>
          </a:p>
          <a:p>
            <a:pPr>
              <a:buNone/>
            </a:pPr>
            <a:r>
              <a:rPr lang="sr-Latn-RS" smtClean="0"/>
              <a:t>                                                         vibracije</a:t>
            </a:r>
          </a:p>
          <a:p>
            <a:pPr>
              <a:buNone/>
            </a:pPr>
            <a:r>
              <a:rPr lang="sr-Latn-RS" smtClean="0"/>
              <a:t>                                               taktilna diskriminacija</a:t>
            </a:r>
          </a:p>
          <a:p>
            <a:pPr>
              <a:buNone/>
            </a:pPr>
            <a:r>
              <a:rPr lang="sr-Latn-RS" smtClean="0"/>
              <a:t>                                                procena položaja tela</a:t>
            </a:r>
          </a:p>
          <a:p>
            <a:pPr>
              <a:buNone/>
            </a:pPr>
            <a:endParaRPr lang="sr-Latn-RS" smtClean="0"/>
          </a:p>
          <a:p>
            <a:pPr marL="571500" indent="-571500">
              <a:buNone/>
            </a:pPr>
            <a:r>
              <a:rPr lang="sr-Latn-RS" smtClean="0"/>
              <a:t>I    </a:t>
            </a:r>
            <a:r>
              <a:rPr lang="en-US" smtClean="0"/>
              <a:t>P</a:t>
            </a:r>
            <a:r>
              <a:rPr lang="sr-Latn-RS" smtClean="0"/>
              <a:t>eriferni nerv ulazi u kičmenu moždinu i ide do produžene moždine</a:t>
            </a:r>
          </a:p>
          <a:p>
            <a:pPr marL="571500" indent="-571500">
              <a:buNone/>
            </a:pPr>
            <a:r>
              <a:rPr lang="sr-Latn-RS" smtClean="0"/>
              <a:t>II   </a:t>
            </a:r>
            <a:r>
              <a:rPr lang="en-US" smtClean="0"/>
              <a:t>I</a:t>
            </a:r>
            <a:r>
              <a:rPr lang="sr-Latn-RS" smtClean="0"/>
              <a:t>de od produžene moždine do talamusa</a:t>
            </a:r>
          </a:p>
          <a:p>
            <a:pPr marL="571500" indent="-571500">
              <a:buNone/>
            </a:pPr>
            <a:r>
              <a:rPr lang="sr-Latn-RS" smtClean="0"/>
              <a:t>III  </a:t>
            </a:r>
            <a:r>
              <a:rPr lang="en-US" smtClean="0"/>
              <a:t>O</a:t>
            </a:r>
            <a:r>
              <a:rPr lang="sr-Latn-RS" smtClean="0"/>
              <a:t>d talamusa do senzitivne kore</a:t>
            </a:r>
            <a:endParaRPr lang="sr-Latn-C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SPINOTALAMIČKI PUT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smtClean="0"/>
              <a:t>I neuron iz receptora do zadnjih rogova</a:t>
            </a:r>
          </a:p>
          <a:p>
            <a:pPr>
              <a:buNone/>
            </a:pPr>
            <a:r>
              <a:rPr lang="sr-Latn-RS" smtClean="0"/>
              <a:t>II neuron- EDINGER-ov put do talamusa</a:t>
            </a:r>
          </a:p>
          <a:p>
            <a:pPr>
              <a:buNone/>
            </a:pPr>
            <a:r>
              <a:rPr lang="sr-Latn-RS" smtClean="0"/>
              <a:t>III neuron od talamusa do senzitivne kore</a:t>
            </a:r>
          </a:p>
          <a:p>
            <a:pPr>
              <a:buNone/>
            </a:pPr>
            <a:endParaRPr lang="sr-Latn-RS" smtClean="0"/>
          </a:p>
          <a:p>
            <a:pPr>
              <a:buNone/>
            </a:pPr>
            <a:endParaRPr lang="sr-Latn-RS" smtClean="0"/>
          </a:p>
          <a:p>
            <a:pPr>
              <a:buNone/>
            </a:pPr>
            <a:r>
              <a:rPr lang="en-US" smtClean="0"/>
              <a:t>P</a:t>
            </a:r>
            <a:r>
              <a:rPr lang="sr-Latn-RS" smtClean="0"/>
              <a:t>renosi impulse za grubi dodir, pritisak, bol, toplo i hladno i seksualne senzacije </a:t>
            </a:r>
            <a:endParaRPr lang="sr-Latn-C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VOLJNA MOTORIKA I POREMEĆAJI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fontScale="92500"/>
          </a:bodyPr>
          <a:lstStyle/>
          <a:p>
            <a:r>
              <a:rPr lang="sr-Latn-RS" smtClean="0"/>
              <a:t>CMN telo je smešteno u motornoj kori frontalnog režnja</a:t>
            </a:r>
          </a:p>
          <a:p>
            <a:r>
              <a:rPr lang="en-US" smtClean="0"/>
              <a:t>P</a:t>
            </a:r>
            <a:r>
              <a:rPr lang="sr-Latn-RS" smtClean="0"/>
              <a:t>ruža se do prednjih motornih rogova kičmene moždine</a:t>
            </a:r>
          </a:p>
          <a:p>
            <a:r>
              <a:rPr lang="en-US" smtClean="0"/>
              <a:t>D</a:t>
            </a:r>
            <a:r>
              <a:rPr lang="sr-Latn-RS" smtClean="0"/>
              <a:t>alje kreće PMN do mišića, neuromišićna sinapsa</a:t>
            </a:r>
          </a:p>
          <a:p>
            <a:pPr>
              <a:buNone/>
            </a:pPr>
            <a:endParaRPr lang="sr-Latn-RS" smtClean="0"/>
          </a:p>
          <a:p>
            <a:r>
              <a:rPr lang="en-US" smtClean="0"/>
              <a:t>K</a:t>
            </a:r>
            <a:r>
              <a:rPr lang="sr-Latn-RS" smtClean="0"/>
              <a:t>ao posledica oštećenja nastaju:                       pareze (slabosi)</a:t>
            </a:r>
          </a:p>
          <a:p>
            <a:pPr>
              <a:buNone/>
            </a:pPr>
            <a:r>
              <a:rPr lang="sr-Latn-RS" smtClean="0"/>
              <a:t>   paralize (oduzetosti)</a:t>
            </a:r>
            <a:endParaRPr lang="sr-Latn-C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400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O</a:t>
            </a:r>
            <a:r>
              <a:rPr lang="sr-Latn-RS" smtClean="0"/>
              <a:t>duzetost jednog ekstremiteta- MONOPLEGIJA</a:t>
            </a:r>
          </a:p>
          <a:p>
            <a:pPr>
              <a:buNone/>
            </a:pPr>
            <a:endParaRPr lang="sr-Latn-RS" smtClean="0"/>
          </a:p>
          <a:p>
            <a:r>
              <a:rPr lang="en-US" smtClean="0"/>
              <a:t>O</a:t>
            </a:r>
            <a:r>
              <a:rPr lang="sr-Latn-RS" smtClean="0"/>
              <a:t>duzetost oba ekstremiteta</a:t>
            </a:r>
            <a:r>
              <a:rPr lang="sr-Latn-CS" smtClean="0"/>
              <a:t> </a:t>
            </a:r>
          </a:p>
          <a:p>
            <a:pPr>
              <a:buNone/>
            </a:pPr>
            <a:r>
              <a:rPr lang="sr-Latn-CS" smtClean="0"/>
              <a:t>na istoj strani                                 -HEMIPLEGIJA</a:t>
            </a:r>
          </a:p>
          <a:p>
            <a:pPr>
              <a:buNone/>
            </a:pPr>
            <a:endParaRPr lang="sr-Latn-CS" smtClean="0"/>
          </a:p>
          <a:p>
            <a:r>
              <a:rPr lang="en-US" smtClean="0"/>
              <a:t>O</a:t>
            </a:r>
            <a:r>
              <a:rPr lang="sr-Latn-RS" smtClean="0"/>
              <a:t>duzetost ob gornja ili </a:t>
            </a:r>
          </a:p>
          <a:p>
            <a:pPr>
              <a:buNone/>
            </a:pPr>
            <a:r>
              <a:rPr lang="sr-Latn-RS" smtClean="0"/>
              <a:t>donja ekstremiteta                        -PARAPLEGIJA</a:t>
            </a:r>
          </a:p>
          <a:p>
            <a:pPr>
              <a:buNone/>
            </a:pPr>
            <a:endParaRPr lang="sr-Latn-RS" smtClean="0"/>
          </a:p>
          <a:p>
            <a:r>
              <a:rPr lang="en-US" smtClean="0"/>
              <a:t>S</a:t>
            </a:r>
            <a:r>
              <a:rPr lang="sr-Latn-RS" smtClean="0"/>
              <a:t>labost jednog                           -MONOPAREZA</a:t>
            </a:r>
          </a:p>
          <a:p>
            <a:r>
              <a:rPr lang="en-US" smtClean="0"/>
              <a:t>S</a:t>
            </a:r>
            <a:r>
              <a:rPr lang="sr-Latn-RS" smtClean="0"/>
              <a:t>labost oba istostrana              -HEMIPAREZA </a:t>
            </a:r>
          </a:p>
          <a:p>
            <a:r>
              <a:rPr lang="en-US" smtClean="0"/>
              <a:t>S</a:t>
            </a:r>
            <a:r>
              <a:rPr lang="sr-Latn-RS" smtClean="0"/>
              <a:t>labost oba gornja ili donja      -PARAPAREZA   </a:t>
            </a:r>
          </a:p>
          <a:p>
            <a:endParaRPr lang="sr-Latn-R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KOD OŠTEĆENJA CMS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022725"/>
          </a:xfrm>
        </p:spPr>
        <p:txBody>
          <a:bodyPr/>
          <a:lstStyle/>
          <a:p>
            <a:r>
              <a:rPr lang="sr-Latn-RS" smtClean="0"/>
              <a:t>MTR pojačani</a:t>
            </a:r>
          </a:p>
          <a:p>
            <a:r>
              <a:rPr lang="en-US" smtClean="0"/>
              <a:t>T</a:t>
            </a:r>
            <a:r>
              <a:rPr lang="sr-Latn-RS" smtClean="0"/>
              <a:t>onus povišen, spasticitet</a:t>
            </a:r>
          </a:p>
          <a:p>
            <a:r>
              <a:rPr lang="en-US" smtClean="0"/>
              <a:t>S</a:t>
            </a:r>
            <a:r>
              <a:rPr lang="sr-Latn-RS" smtClean="0"/>
              <a:t>labost ili oduzetost ekstremiteta</a:t>
            </a:r>
          </a:p>
          <a:p>
            <a:r>
              <a:rPr lang="en-US" smtClean="0"/>
              <a:t>P</a:t>
            </a:r>
            <a:r>
              <a:rPr lang="sr-Latn-RS" smtClean="0"/>
              <a:t>atološki refleks Babinski pozitivan</a:t>
            </a:r>
            <a:endParaRPr lang="sr-Latn-C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NERVNA </a:t>
            </a:r>
            <a:r>
              <a:rPr lang="sr-Latn-RS" smtClean="0"/>
              <a:t>ćelija</a:t>
            </a:r>
            <a:endParaRPr lang="sr-Latn-CS"/>
          </a:p>
        </p:txBody>
      </p:sp>
      <p:pic>
        <p:nvPicPr>
          <p:cNvPr id="1026" name="Picture 2" descr="C:\Users\PC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88693" y="1600200"/>
            <a:ext cx="6498005" cy="4419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KOD OŠTEĆENJA PMN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3946525"/>
          </a:xfrm>
        </p:spPr>
        <p:txBody>
          <a:bodyPr/>
          <a:lstStyle/>
          <a:p>
            <a:r>
              <a:rPr lang="sr-Latn-RS" smtClean="0"/>
              <a:t>MTR sniženi</a:t>
            </a:r>
          </a:p>
          <a:p>
            <a:r>
              <a:rPr lang="en-US" smtClean="0"/>
              <a:t>T</a:t>
            </a:r>
            <a:r>
              <a:rPr lang="sr-Latn-RS" smtClean="0"/>
              <a:t>onus snižen-hipo ili atonija</a:t>
            </a:r>
          </a:p>
          <a:p>
            <a:r>
              <a:rPr lang="en-US" smtClean="0"/>
              <a:t>S</a:t>
            </a:r>
            <a:r>
              <a:rPr lang="sr-Latn-RS" smtClean="0"/>
              <a:t>labost ili oduzetost ekstremiteta</a:t>
            </a:r>
          </a:p>
          <a:p>
            <a:r>
              <a:rPr lang="en-US" smtClean="0"/>
              <a:t>P</a:t>
            </a:r>
            <a:r>
              <a:rPr lang="sr-Latn-RS" smtClean="0"/>
              <a:t>risutne su fascikulacije i fibrilacije </a:t>
            </a:r>
            <a:endParaRPr lang="sr-Latn-C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OŠTEĆENJE NEUROMIŠIĆNE SPOJNICE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/>
          <a:lstStyle/>
          <a:p>
            <a:r>
              <a:rPr lang="en-US" smtClean="0"/>
              <a:t>K</a:t>
            </a:r>
            <a:r>
              <a:rPr lang="sr-Latn-RS" smtClean="0"/>
              <a:t>od MG:</a:t>
            </a:r>
          </a:p>
          <a:p>
            <a:pPr>
              <a:buNone/>
            </a:pPr>
            <a:r>
              <a:rPr lang="sr-Latn-RS" smtClean="0"/>
              <a:t>  - patološka zamorljivost pogađa najaktivnije mišiće </a:t>
            </a:r>
          </a:p>
          <a:p>
            <a:pPr>
              <a:buNone/>
            </a:pPr>
            <a:r>
              <a:rPr lang="sr-Latn-RS" smtClean="0"/>
              <a:t>   -najizraženija u toku poslepodnevnih i večernjih sati</a:t>
            </a:r>
          </a:p>
          <a:p>
            <a:pPr>
              <a:buNone/>
            </a:pPr>
            <a:endParaRPr lang="sr-Latn-RS" smtClean="0"/>
          </a:p>
          <a:p>
            <a:r>
              <a:rPr lang="sr-Latn-RS" smtClean="0"/>
              <a:t>KOD MIŠIĆNIH BOLESTI</a:t>
            </a:r>
          </a:p>
          <a:p>
            <a:pPr>
              <a:buNone/>
            </a:pPr>
            <a:r>
              <a:rPr lang="sr-Latn-RS" smtClean="0"/>
              <a:t>-</a:t>
            </a:r>
            <a:r>
              <a:rPr lang="en-US" smtClean="0"/>
              <a:t>D</a:t>
            </a:r>
            <a:r>
              <a:rPr lang="sr-Latn-RS" smtClean="0"/>
              <a:t>istrofije</a:t>
            </a:r>
          </a:p>
          <a:p>
            <a:pPr>
              <a:buNone/>
            </a:pPr>
            <a:r>
              <a:rPr lang="sr-Latn-RS" smtClean="0"/>
              <a:t>-Miotonija</a:t>
            </a:r>
            <a:endParaRPr lang="sr-Latn-C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/>
              <a:t>SINDROM OŠTEĆENJA MALOG MOZGA I NJIHOVIH VEZA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</a:t>
            </a:r>
            <a:r>
              <a:rPr lang="sr-Latn-RS" smtClean="0"/>
              <a:t>deja pokreta kreće iz motorne kore, a usklađivanje i modulaciju obavlja mali mozak kojie je povezan sa velikim mozgom i mišićima i zglobovima.</a:t>
            </a:r>
          </a:p>
          <a:p>
            <a:pPr>
              <a:buNone/>
            </a:pPr>
            <a:endParaRPr lang="sr-Latn-RS" smtClean="0"/>
          </a:p>
          <a:p>
            <a:r>
              <a:rPr lang="en-US" smtClean="0"/>
              <a:t>K</a:t>
            </a:r>
            <a:r>
              <a:rPr lang="sr-Latn-RS" smtClean="0"/>
              <a:t>linički se ispoljava kao DISMETRIJA</a:t>
            </a:r>
          </a:p>
          <a:p>
            <a:pPr>
              <a:buNone/>
            </a:pPr>
            <a:r>
              <a:rPr lang="sr-Latn-RS" smtClean="0"/>
              <a:t>                                             INTENCIONI TREMOR</a:t>
            </a:r>
          </a:p>
          <a:p>
            <a:pPr>
              <a:buNone/>
            </a:pPr>
            <a:r>
              <a:rPr lang="sr-Latn-RS" smtClean="0"/>
              <a:t>                                             ATAKSIJA</a:t>
            </a:r>
            <a:endParaRPr lang="sr-Latn-C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EKSTRAPIRAMIDALNI SISTEM I BOLESTI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sr-Latn-RS" smtClean="0"/>
              <a:t>Corpus striatum</a:t>
            </a:r>
          </a:p>
          <a:p>
            <a:r>
              <a:rPr lang="en-US" smtClean="0"/>
              <a:t>G</a:t>
            </a:r>
            <a:r>
              <a:rPr lang="sr-Latn-RS" smtClean="0"/>
              <a:t>lobus palidus</a:t>
            </a:r>
          </a:p>
          <a:p>
            <a:r>
              <a:rPr lang="en-US" smtClean="0"/>
              <a:t>N</a:t>
            </a:r>
            <a:r>
              <a:rPr lang="sr-Latn-RS" smtClean="0"/>
              <a:t>ucleus amigdale</a:t>
            </a:r>
          </a:p>
          <a:p>
            <a:r>
              <a:rPr lang="en-US" smtClean="0"/>
              <a:t>C</a:t>
            </a:r>
            <a:r>
              <a:rPr lang="sr-Latn-RS" smtClean="0"/>
              <a:t>lastrum</a:t>
            </a:r>
          </a:p>
          <a:p>
            <a:r>
              <a:rPr lang="en-US" smtClean="0"/>
              <a:t>T</a:t>
            </a:r>
            <a:r>
              <a:rPr lang="sr-Latn-RS" smtClean="0"/>
              <a:t>halamus</a:t>
            </a:r>
          </a:p>
          <a:p>
            <a:r>
              <a:rPr lang="en-US" smtClean="0"/>
              <a:t>N</a:t>
            </a:r>
            <a:r>
              <a:rPr lang="sr-Latn-RS" smtClean="0"/>
              <a:t>ucleus hypothalamicus</a:t>
            </a:r>
          </a:p>
          <a:p>
            <a:r>
              <a:rPr lang="en-US" smtClean="0"/>
              <a:t>N</a:t>
            </a:r>
            <a:r>
              <a:rPr lang="sr-Latn-RS" smtClean="0"/>
              <a:t>ucleus ruber</a:t>
            </a:r>
          </a:p>
          <a:p>
            <a:r>
              <a:rPr lang="en-US" smtClean="0"/>
              <a:t>S</a:t>
            </a:r>
            <a:r>
              <a:rPr lang="sr-Latn-RS" smtClean="0"/>
              <a:t>ubstantia nigra</a:t>
            </a:r>
          </a:p>
          <a:p>
            <a:r>
              <a:rPr lang="en-US" smtClean="0"/>
              <a:t>F</a:t>
            </a:r>
            <a:r>
              <a:rPr lang="sr-Latn-RS" smtClean="0"/>
              <a:t>ormatio reticularis</a:t>
            </a:r>
          </a:p>
          <a:p>
            <a:r>
              <a:rPr lang="en-US" smtClean="0"/>
              <a:t>C</a:t>
            </a:r>
            <a:r>
              <a:rPr lang="sr-Latn-RS" smtClean="0"/>
              <a:t>erebellum </a:t>
            </a:r>
            <a:endParaRPr lang="sr-Latn-C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</a:t>
            </a:r>
            <a:r>
              <a:rPr lang="sr-Latn-RS" smtClean="0"/>
              <a:t>od oštećenja javlja se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251325"/>
          </a:xfrm>
        </p:spPr>
        <p:txBody>
          <a:bodyPr/>
          <a:lstStyle/>
          <a:p>
            <a:r>
              <a:rPr lang="en-US" smtClean="0"/>
              <a:t>P</a:t>
            </a:r>
            <a:r>
              <a:rPr lang="sr-Latn-RS" smtClean="0"/>
              <a:t>oremećaj voljne aktivnosti</a:t>
            </a:r>
          </a:p>
          <a:p>
            <a:r>
              <a:rPr lang="en-US" smtClean="0"/>
              <a:t>O</a:t>
            </a:r>
            <a:r>
              <a:rPr lang="sr-Latn-RS" smtClean="0"/>
              <a:t>siromašenje automatske aktivnosti</a:t>
            </a:r>
          </a:p>
          <a:p>
            <a:r>
              <a:rPr lang="en-US" smtClean="0"/>
              <a:t>P</a:t>
            </a:r>
            <a:r>
              <a:rPr lang="sr-Latn-RS" smtClean="0"/>
              <a:t>oremećej mišićnog tonusa</a:t>
            </a:r>
          </a:p>
          <a:p>
            <a:r>
              <a:rPr lang="en-US" smtClean="0"/>
              <a:t>O</a:t>
            </a:r>
            <a:r>
              <a:rPr lang="sr-Latn-RS" smtClean="0"/>
              <a:t>štećenje posturalnih refleksa</a:t>
            </a:r>
          </a:p>
          <a:p>
            <a:r>
              <a:rPr lang="en-US" smtClean="0"/>
              <a:t>O</a:t>
            </a:r>
            <a:r>
              <a:rPr lang="sr-Latn-RS" smtClean="0"/>
              <a:t>štećenje vegetativnih funkcija</a:t>
            </a:r>
          </a:p>
          <a:p>
            <a:r>
              <a:rPr lang="en-US" smtClean="0"/>
              <a:t>P</a:t>
            </a:r>
            <a:r>
              <a:rPr lang="sr-Latn-RS" smtClean="0"/>
              <a:t>ojava nevoljnih pokreta</a:t>
            </a:r>
            <a:endParaRPr lang="sr-Latn-C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parkinsonizam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098925"/>
          </a:xfrm>
        </p:spPr>
        <p:txBody>
          <a:bodyPr/>
          <a:lstStyle/>
          <a:p>
            <a:r>
              <a:rPr lang="sr-Latn-RS" smtClean="0"/>
              <a:t>RIGOR hipertonija</a:t>
            </a:r>
          </a:p>
          <a:p>
            <a:r>
              <a:rPr lang="sr-Latn-RS" smtClean="0"/>
              <a:t>BRADIKINEZIJA- usporenost i osiromašenje pokreta</a:t>
            </a:r>
          </a:p>
          <a:p>
            <a:r>
              <a:rPr lang="sr-Latn-RS" smtClean="0"/>
              <a:t>TREMOR- podrhtavanje ekstremiteta</a:t>
            </a:r>
          </a:p>
          <a:p>
            <a:r>
              <a:rPr lang="sr-Latn-RS" smtClean="0"/>
              <a:t>OŠTEĆENJE POSTURALNIH REFLEKSA</a:t>
            </a:r>
            <a:endParaRPr lang="sr-Latn-C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HOREIČKI POKRETI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</a:t>
            </a:r>
            <a:r>
              <a:rPr lang="sr-Latn-RS" smtClean="0"/>
              <a:t>esimetrični, neritmički, nepravilni pokreti</a:t>
            </a:r>
          </a:p>
          <a:p>
            <a:endParaRPr lang="sr-Latn-RS" smtClean="0"/>
          </a:p>
          <a:p>
            <a:r>
              <a:rPr lang="en-US" smtClean="0"/>
              <a:t>A</a:t>
            </a:r>
            <a:r>
              <a:rPr lang="sr-Latn-RS" smtClean="0"/>
              <a:t>tetozni pokreti</a:t>
            </a:r>
          </a:p>
          <a:p>
            <a:r>
              <a:rPr lang="en-US" smtClean="0"/>
              <a:t>D</a:t>
            </a:r>
            <a:r>
              <a:rPr lang="sr-Latn-RS" smtClean="0"/>
              <a:t>istonije</a:t>
            </a:r>
          </a:p>
          <a:p>
            <a:r>
              <a:rPr lang="en-US" smtClean="0"/>
              <a:t>H</a:t>
            </a:r>
            <a:r>
              <a:rPr lang="sr-Latn-RS" smtClean="0"/>
              <a:t>emibalizam</a:t>
            </a:r>
          </a:p>
          <a:p>
            <a:r>
              <a:rPr lang="en-US" smtClean="0"/>
              <a:t>D</a:t>
            </a:r>
            <a:r>
              <a:rPr lang="sr-Latn-RS" smtClean="0"/>
              <a:t>iskinezije</a:t>
            </a:r>
          </a:p>
          <a:p>
            <a:r>
              <a:rPr lang="en-US" smtClean="0"/>
              <a:t>M</a:t>
            </a:r>
            <a:r>
              <a:rPr lang="sr-Latn-RS" smtClean="0"/>
              <a:t>ioklonusi </a:t>
            </a:r>
            <a:endParaRPr lang="sr-Latn-C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tremor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175125"/>
          </a:xfrm>
        </p:spPr>
        <p:txBody>
          <a:bodyPr/>
          <a:lstStyle/>
          <a:p>
            <a:r>
              <a:rPr lang="sr-Latn-RS" smtClean="0"/>
              <a:t>Statički: kod anksioznosti, alkoholizma i tireotoksikoze</a:t>
            </a:r>
          </a:p>
          <a:p>
            <a:pPr>
              <a:buNone/>
            </a:pPr>
            <a:endParaRPr lang="sr-Latn-RS" smtClean="0"/>
          </a:p>
          <a:p>
            <a:r>
              <a:rPr lang="en-US" smtClean="0"/>
              <a:t>T</a:t>
            </a:r>
            <a:r>
              <a:rPr lang="sr-Latn-RS" smtClean="0"/>
              <a:t>remor u miru- kod MP</a:t>
            </a:r>
          </a:p>
          <a:p>
            <a:pPr>
              <a:buNone/>
            </a:pPr>
            <a:endParaRPr lang="sr-Latn-RS" smtClean="0"/>
          </a:p>
          <a:p>
            <a:r>
              <a:rPr lang="en-US" smtClean="0"/>
              <a:t>I</a:t>
            </a:r>
            <a:r>
              <a:rPr lang="sr-Latn-RS" smtClean="0"/>
              <a:t>ntencioni: najčešće kod lezija malog mozga</a:t>
            </a:r>
            <a:endParaRPr lang="sr-Latn-C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</a:t>
            </a:r>
            <a:r>
              <a:rPr lang="sr-Latn-RS" smtClean="0"/>
              <a:t>oremećaj govora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562600"/>
          </a:xfrm>
        </p:spPr>
        <p:txBody>
          <a:bodyPr/>
          <a:lstStyle/>
          <a:p>
            <a:r>
              <a:rPr lang="en-US" smtClean="0"/>
              <a:t>D</a:t>
            </a:r>
            <a:r>
              <a:rPr lang="sr-Latn-RS" smtClean="0"/>
              <a:t>va kvaliteta govora: ekspresivni i impresivni</a:t>
            </a:r>
          </a:p>
          <a:p>
            <a:r>
              <a:rPr lang="en-US" smtClean="0"/>
              <a:t>D</a:t>
            </a:r>
            <a:r>
              <a:rPr lang="sr-Latn-RS" smtClean="0"/>
              <a:t>isfonija- promuklost</a:t>
            </a:r>
          </a:p>
          <a:p>
            <a:r>
              <a:rPr lang="en-US" smtClean="0"/>
              <a:t>A</a:t>
            </a:r>
            <a:r>
              <a:rPr lang="sr-Latn-RS" smtClean="0"/>
              <a:t>fonija- nemogućnost fonacije</a:t>
            </a:r>
          </a:p>
          <a:p>
            <a:r>
              <a:rPr lang="en-US" smtClean="0"/>
              <a:t>D</a:t>
            </a:r>
            <a:r>
              <a:rPr lang="sr-Latn-RS" smtClean="0"/>
              <a:t>izartrija- poremećaj artikulacije</a:t>
            </a:r>
          </a:p>
          <a:p>
            <a:r>
              <a:rPr lang="en-US" smtClean="0"/>
              <a:t>A</a:t>
            </a:r>
            <a:r>
              <a:rPr lang="sr-Latn-RS" smtClean="0"/>
              <a:t>nartija- nemogućnost govora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</a:t>
            </a:r>
            <a:r>
              <a:rPr lang="sr-Latn-RS" smtClean="0"/>
              <a:t>oremećaj govora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</a:t>
            </a:r>
            <a:r>
              <a:rPr lang="sr-Latn-RS" smtClean="0"/>
              <a:t>otorna disfazija ili afazija (oštećenje Brokine zone), je govor je otežan ili nemoguć, bolesnik razume tuđ govor.</a:t>
            </a:r>
          </a:p>
          <a:p>
            <a:r>
              <a:rPr lang="en-US" smtClean="0"/>
              <a:t>S</a:t>
            </a:r>
            <a:r>
              <a:rPr lang="sr-Latn-RS" smtClean="0"/>
              <a:t>enzorna disfazija ili afazija (oštećenje Vernikeovog centra), pacijent govori, ali ne razume ni svoj ni tuđ govor. </a:t>
            </a:r>
            <a:endParaRPr lang="sr-Latn-C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ULOGA NERVNOG SISTEMA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Latn-RS" smtClean="0"/>
              <a:t>stvadaruje vezu organizma sa spoljašnjim svetom</a:t>
            </a:r>
          </a:p>
          <a:p>
            <a:r>
              <a:rPr lang="en-US" smtClean="0"/>
              <a:t>O</a:t>
            </a:r>
            <a:r>
              <a:rPr lang="sr-Latn-RS" smtClean="0"/>
              <a:t>baveštava o promenama u samom organizmu</a:t>
            </a:r>
          </a:p>
          <a:p>
            <a:r>
              <a:rPr lang="en-US" smtClean="0"/>
              <a:t>U</a:t>
            </a:r>
            <a:r>
              <a:rPr lang="sr-Latn-RS" smtClean="0"/>
              <a:t>pravlja radom mišića, zglobova,unutrašnjim organima, žlezdama</a:t>
            </a:r>
          </a:p>
          <a:p>
            <a:r>
              <a:rPr lang="en-US" smtClean="0"/>
              <a:t>O</a:t>
            </a:r>
            <a:r>
              <a:rPr lang="sr-Latn-RS" smtClean="0"/>
              <a:t>rganizacija voljnih funkcija i refleksnih aktivnosti</a:t>
            </a:r>
          </a:p>
          <a:p>
            <a:r>
              <a:rPr lang="en-US" smtClean="0"/>
              <a:t>O</a:t>
            </a:r>
            <a:r>
              <a:rPr lang="sr-Latn-RS" smtClean="0"/>
              <a:t>rganizacija psihičkog života čoveka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agnosija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1"/>
            <a:ext cx="8686800" cy="3657600"/>
          </a:xfrm>
        </p:spPr>
        <p:txBody>
          <a:bodyPr/>
          <a:lstStyle/>
          <a:p>
            <a:r>
              <a:rPr lang="en-US" smtClean="0"/>
              <a:t>O</a:t>
            </a:r>
            <a:r>
              <a:rPr lang="sr-Latn-RS" smtClean="0"/>
              <a:t>ptička</a:t>
            </a:r>
          </a:p>
          <a:p>
            <a:r>
              <a:rPr lang="en-US" smtClean="0"/>
              <a:t>A</a:t>
            </a:r>
            <a:r>
              <a:rPr lang="sr-Latn-RS" smtClean="0"/>
              <a:t>kustikčka</a:t>
            </a:r>
          </a:p>
          <a:p>
            <a:r>
              <a:rPr lang="en-US" smtClean="0"/>
              <a:t>T</a:t>
            </a:r>
            <a:r>
              <a:rPr lang="sr-Latn-RS" smtClean="0"/>
              <a:t>aktilna</a:t>
            </a:r>
          </a:p>
          <a:p>
            <a:r>
              <a:rPr lang="en-US" smtClean="0"/>
              <a:t>S</a:t>
            </a:r>
            <a:r>
              <a:rPr lang="sr-Latn-RS" smtClean="0"/>
              <a:t>omatognozija </a:t>
            </a:r>
            <a:endParaRPr lang="sr-Latn-C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</a:t>
            </a:r>
            <a:r>
              <a:rPr lang="sr-Latn-RS" smtClean="0"/>
              <a:t>oremećaji svesti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</a:t>
            </a:r>
            <a:r>
              <a:rPr lang="sr-Latn-RS" smtClean="0"/>
              <a:t>valitativni</a:t>
            </a:r>
          </a:p>
          <a:p>
            <a:r>
              <a:rPr lang="en-US" smtClean="0"/>
              <a:t>K</a:t>
            </a:r>
            <a:r>
              <a:rPr lang="sr-Latn-RS" smtClean="0"/>
              <a:t>vantitativni: SOMNOLENCIJA</a:t>
            </a:r>
          </a:p>
          <a:p>
            <a:pPr>
              <a:buNone/>
            </a:pPr>
            <a:r>
              <a:rPr lang="sr-Latn-RS" smtClean="0"/>
              <a:t>                           SOPOR</a:t>
            </a:r>
          </a:p>
          <a:p>
            <a:pPr>
              <a:buNone/>
            </a:pPr>
            <a:r>
              <a:rPr lang="sr-Latn-RS" smtClean="0"/>
              <a:t>                           KOMA</a:t>
            </a:r>
          </a:p>
          <a:p>
            <a:pPr>
              <a:buNone/>
            </a:pPr>
            <a:endParaRPr lang="sr-Latn-RS" smtClean="0"/>
          </a:p>
          <a:p>
            <a:pPr>
              <a:buNone/>
            </a:pPr>
            <a:r>
              <a:rPr lang="en-US" smtClean="0"/>
              <a:t>L</a:t>
            </a:r>
            <a:r>
              <a:rPr lang="sr-Latn-RS" smtClean="0"/>
              <a:t>ečenje komatoznih bolesnika i nega </a:t>
            </a:r>
            <a:endParaRPr lang="sr-Latn-C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EPILEPSIJA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</a:t>
            </a:r>
            <a:r>
              <a:rPr lang="sr-Latn-RS" smtClean="0"/>
              <a:t>oremećaj funkcije mozga koji nastaje naglo, spontano se završava i ima tendencu ponavljanja.</a:t>
            </a:r>
          </a:p>
          <a:p>
            <a:endParaRPr lang="sr-Latn-RS" smtClean="0"/>
          </a:p>
          <a:p>
            <a:r>
              <a:rPr lang="sr-Latn-RS" smtClean="0"/>
              <a:t>IDIOPATSKA I SIMPTOMATSKA</a:t>
            </a:r>
          </a:p>
          <a:p>
            <a:pPr>
              <a:buNone/>
            </a:pPr>
            <a:r>
              <a:rPr lang="en-US" smtClean="0"/>
              <a:t>V</a:t>
            </a:r>
            <a:r>
              <a:rPr lang="sr-Latn-RS" smtClean="0"/>
              <a:t>eliki napad</a:t>
            </a:r>
          </a:p>
          <a:p>
            <a:pPr>
              <a:buNone/>
            </a:pPr>
            <a:r>
              <a:rPr lang="sr-Latn-RS" smtClean="0"/>
              <a:t>Mali napad</a:t>
            </a:r>
            <a:endParaRPr lang="sr-Latn-C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glavobolje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175125"/>
          </a:xfrm>
        </p:spPr>
        <p:txBody>
          <a:bodyPr/>
          <a:lstStyle/>
          <a:p>
            <a:r>
              <a:rPr lang="sr-Latn-RS" smtClean="0"/>
              <a:t>MIGRENOZNE</a:t>
            </a:r>
          </a:p>
          <a:p>
            <a:r>
              <a:rPr lang="sr-Latn-RS" smtClean="0"/>
              <a:t>TENZIONE</a:t>
            </a:r>
          </a:p>
          <a:p>
            <a:r>
              <a:rPr lang="sr-Latn-RS" smtClean="0"/>
              <a:t>SIMPTOMATSKE</a:t>
            </a:r>
            <a:endParaRPr lang="sr-Latn-C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TUMORI U INTRAKRANIJUMU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/>
          <a:lstStyle/>
          <a:p>
            <a:r>
              <a:rPr lang="en-US" smtClean="0"/>
              <a:t>G</a:t>
            </a:r>
            <a:r>
              <a:rPr lang="sr-Latn-RS" smtClean="0"/>
              <a:t>lavobolja</a:t>
            </a:r>
          </a:p>
          <a:p>
            <a:r>
              <a:rPr lang="en-US" smtClean="0"/>
              <a:t>P</a:t>
            </a:r>
            <a:r>
              <a:rPr lang="sr-Latn-RS" smtClean="0"/>
              <a:t>ovraćanje</a:t>
            </a:r>
          </a:p>
          <a:p>
            <a:r>
              <a:rPr lang="en-US" smtClean="0"/>
              <a:t>E</a:t>
            </a:r>
            <a:r>
              <a:rPr lang="sr-Latn-RS" smtClean="0"/>
              <a:t>dem papile optičkog nerva</a:t>
            </a:r>
          </a:p>
          <a:p>
            <a:r>
              <a:rPr lang="en-US" smtClean="0"/>
              <a:t>P</a:t>
            </a:r>
            <a:r>
              <a:rPr lang="sr-Latn-RS" smtClean="0"/>
              <a:t>sihičke promene</a:t>
            </a:r>
          </a:p>
          <a:p>
            <a:r>
              <a:rPr lang="en-US" smtClean="0"/>
              <a:t>B</a:t>
            </a:r>
            <a:r>
              <a:rPr lang="sr-Latn-RS" smtClean="0"/>
              <a:t>radikardija </a:t>
            </a:r>
          </a:p>
          <a:p>
            <a:endParaRPr lang="sr-Latn-RS" smtClean="0"/>
          </a:p>
          <a:p>
            <a:pPr algn="ctr">
              <a:buNone/>
            </a:pPr>
            <a:r>
              <a:rPr lang="sr-Latn-RS" smtClean="0"/>
              <a:t>PRIMARNI I SEKUNDARNI (metastatski)</a:t>
            </a:r>
          </a:p>
          <a:p>
            <a:pPr algn="ctr">
              <a:buNone/>
            </a:pPr>
            <a:r>
              <a:rPr lang="sr-Latn-RS" smtClean="0"/>
              <a:t>TUMORI KIČMENE MOŽDINE</a:t>
            </a:r>
          </a:p>
          <a:p>
            <a:endParaRPr lang="sr-Latn-C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KRANIOCEREBRALNE POVREDE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1"/>
            <a:ext cx="8686800" cy="4191000"/>
          </a:xfrm>
        </p:spPr>
        <p:txBody>
          <a:bodyPr/>
          <a:lstStyle/>
          <a:p>
            <a:r>
              <a:rPr lang="sr-Latn-RS" smtClean="0"/>
              <a:t>COMMOTIO CEREBRI –potres mozga</a:t>
            </a:r>
          </a:p>
          <a:p>
            <a:r>
              <a:rPr lang="sr-Latn-RS" smtClean="0"/>
              <a:t>CONTUSIO CEREBRI- nagnječenje mozga</a:t>
            </a:r>
          </a:p>
          <a:p>
            <a:r>
              <a:rPr lang="sr-Latn-RS" smtClean="0"/>
              <a:t>LATERATIO CEREBRI</a:t>
            </a:r>
          </a:p>
          <a:p>
            <a:r>
              <a:rPr lang="sr-Latn-RS" smtClean="0"/>
              <a:t>COMPRESIO CEREBRI –epiduralni hematomi</a:t>
            </a:r>
          </a:p>
          <a:p>
            <a:pPr>
              <a:buNone/>
            </a:pPr>
            <a:r>
              <a:rPr lang="sr-Latn-RS" smtClean="0"/>
              <a:t>                                         -  subduralni hematomi</a:t>
            </a:r>
            <a:endParaRPr lang="sr-Latn-C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</a:t>
            </a:r>
            <a:r>
              <a:rPr lang="sr-Latn-RS" smtClean="0"/>
              <a:t>erebrovaskularne bolesti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/>
          <a:lstStyle/>
          <a:p>
            <a:r>
              <a:rPr lang="en-US" smtClean="0"/>
              <a:t>P</a:t>
            </a:r>
            <a:r>
              <a:rPr lang="sr-Latn-RS" smtClean="0"/>
              <a:t>otrebe mozga: 15% krvi</a:t>
            </a:r>
          </a:p>
          <a:p>
            <a:pPr>
              <a:buNone/>
            </a:pPr>
            <a:r>
              <a:rPr lang="sr-Latn-RS" smtClean="0"/>
              <a:t>                              20% kiseonika</a:t>
            </a:r>
          </a:p>
          <a:p>
            <a:pPr>
              <a:buNone/>
            </a:pPr>
            <a:r>
              <a:rPr lang="sr-Latn-RS" smtClean="0"/>
              <a:t>                              25% glikoze</a:t>
            </a:r>
          </a:p>
          <a:p>
            <a:pPr>
              <a:buNone/>
            </a:pPr>
            <a:endParaRPr lang="sr-Latn-RS" smtClean="0"/>
          </a:p>
          <a:p>
            <a:pPr>
              <a:buNone/>
            </a:pPr>
            <a:r>
              <a:rPr lang="en-US" smtClean="0"/>
              <a:t>P</a:t>
            </a:r>
            <a:r>
              <a:rPr lang="sr-Latn-RS" smtClean="0"/>
              <a:t>oremećeji cirkulacije: </a:t>
            </a:r>
          </a:p>
          <a:p>
            <a:pPr>
              <a:buNone/>
            </a:pPr>
            <a:r>
              <a:rPr lang="sr-Latn-RS" smtClean="0"/>
              <a:t>PROLAZNA MOŽDANA ISHEMIJA</a:t>
            </a:r>
          </a:p>
          <a:p>
            <a:pPr>
              <a:buNone/>
            </a:pPr>
            <a:r>
              <a:rPr lang="sr-Latn-RS" smtClean="0"/>
              <a:t>MOŽDANI INFARKT</a:t>
            </a:r>
          </a:p>
          <a:p>
            <a:pPr>
              <a:buNone/>
            </a:pPr>
            <a:r>
              <a:rPr lang="sr-Latn-RS" smtClean="0"/>
              <a:t>MOŽDANA HEMORAGIJA</a:t>
            </a:r>
            <a:endParaRPr lang="sr-Latn-C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OŠTEĆENJA NERVNIH KORENOVA I STABLA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022725"/>
          </a:xfrm>
        </p:spPr>
        <p:txBody>
          <a:bodyPr/>
          <a:lstStyle/>
          <a:p>
            <a:r>
              <a:rPr lang="sr-Latn-RS" smtClean="0"/>
              <a:t>Etiološki: diskus hernija, spondiloza kičmeneog stuba, prelomi pršljenova, infektivne bolesti, tumori, vaskularna oštećenja...</a:t>
            </a:r>
          </a:p>
          <a:p>
            <a:r>
              <a:rPr lang="en-US" smtClean="0"/>
              <a:t>H</a:t>
            </a:r>
            <a:r>
              <a:rPr lang="sr-Latn-RS" smtClean="0"/>
              <a:t>erpes Zoster</a:t>
            </a:r>
            <a:endParaRPr lang="sr-Latn-C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polineuropatije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</a:t>
            </a:r>
            <a:r>
              <a:rPr lang="sr-Latn-RS" smtClean="0"/>
              <a:t>otorne</a:t>
            </a:r>
          </a:p>
          <a:p>
            <a:r>
              <a:rPr lang="en-US" smtClean="0"/>
              <a:t>S</a:t>
            </a:r>
            <a:r>
              <a:rPr lang="sr-Latn-RS" smtClean="0"/>
              <a:t>enzitivne</a:t>
            </a:r>
          </a:p>
          <a:p>
            <a:r>
              <a:rPr lang="en-US" smtClean="0"/>
              <a:t>M</a:t>
            </a:r>
            <a:r>
              <a:rPr lang="sr-Latn-RS" smtClean="0"/>
              <a:t>ešovite</a:t>
            </a:r>
          </a:p>
          <a:p>
            <a:endParaRPr lang="sr-Latn-RS" smtClean="0"/>
          </a:p>
          <a:p>
            <a:r>
              <a:rPr lang="en-US" smtClean="0"/>
              <a:t>D</a:t>
            </a:r>
            <a:r>
              <a:rPr lang="sr-Latn-RS" smtClean="0"/>
              <a:t>ijabetična</a:t>
            </a:r>
          </a:p>
          <a:p>
            <a:r>
              <a:rPr lang="en-US" smtClean="0"/>
              <a:t>A</a:t>
            </a:r>
            <a:r>
              <a:rPr lang="sr-Latn-RS" smtClean="0"/>
              <a:t>lkoholna</a:t>
            </a:r>
          </a:p>
          <a:p>
            <a:r>
              <a:rPr lang="en-US" smtClean="0"/>
              <a:t>U</a:t>
            </a:r>
            <a:r>
              <a:rPr lang="sr-Latn-RS" smtClean="0"/>
              <a:t>remijska </a:t>
            </a:r>
          </a:p>
          <a:p>
            <a:endParaRPr lang="sr-Latn-C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</a:t>
            </a:r>
            <a:r>
              <a:rPr lang="sr-Latn-RS" smtClean="0"/>
              <a:t>olyradiculoneuritis 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smtClean="0"/>
              <a:t>(Landry- Guillain-Barre sy.)</a:t>
            </a:r>
          </a:p>
          <a:p>
            <a:pPr>
              <a:buNone/>
            </a:pPr>
            <a:endParaRPr lang="sr-Latn-RS" smtClean="0"/>
          </a:p>
          <a:p>
            <a:pPr>
              <a:buNone/>
            </a:pPr>
            <a:endParaRPr lang="sr-Latn-RS" b="1" u="sng" smtClean="0"/>
          </a:p>
          <a:p>
            <a:pPr>
              <a:buNone/>
            </a:pPr>
            <a:r>
              <a:rPr lang="sr-Latn-RS" b="1" u="sng" smtClean="0"/>
              <a:t>OŠTEĆENJA PERIFERNIH NERAVA</a:t>
            </a:r>
          </a:p>
          <a:p>
            <a:pPr>
              <a:buNone/>
            </a:pPr>
            <a:r>
              <a:rPr lang="sr-Latn-RS" smtClean="0"/>
              <a:t>Poremećaji perifernih nerava: 1. nasledni</a:t>
            </a:r>
          </a:p>
          <a:p>
            <a:pPr>
              <a:buNone/>
            </a:pPr>
            <a:r>
              <a:rPr lang="sr-Latn-RS" smtClean="0"/>
              <a:t>                                                  2. traumatski</a:t>
            </a:r>
          </a:p>
          <a:p>
            <a:pPr>
              <a:buNone/>
            </a:pPr>
            <a:r>
              <a:rPr lang="sr-Latn-RS" smtClean="0"/>
              <a:t>                                                  3. toksični </a:t>
            </a:r>
          </a:p>
          <a:p>
            <a:pPr>
              <a:buNone/>
            </a:pPr>
            <a:r>
              <a:rPr lang="sr-Latn-RS" smtClean="0"/>
              <a:t>                                                  4. postinfektivni</a:t>
            </a:r>
          </a:p>
          <a:p>
            <a:pPr>
              <a:buNone/>
            </a:pPr>
            <a:r>
              <a:rPr lang="sr-Latn-RS" smtClean="0"/>
              <a:t>                                                  5. metabolički</a:t>
            </a:r>
          </a:p>
          <a:p>
            <a:pPr>
              <a:buNone/>
            </a:pPr>
            <a:r>
              <a:rPr lang="sr-Latn-RS" smtClean="0"/>
              <a:t>                                                  6. tumori    </a:t>
            </a:r>
            <a:endParaRPr lang="sr-Latn-C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PODELA NERVNOG SISTEMA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SOMATSKI: radi pod uticajem naše volje</a:t>
            </a:r>
          </a:p>
          <a:p>
            <a:r>
              <a:rPr lang="sr-Latn-RS" smtClean="0"/>
              <a:t>VEGETATIVNI: regulacija rada unutrašnjih organa (krvni sudovi, srce, disanje, GIT, UGT, regulacija temperature....)</a:t>
            </a:r>
          </a:p>
          <a:p>
            <a:pPr>
              <a:buNone/>
            </a:pPr>
            <a:r>
              <a:rPr lang="sr-Latn-RS" b="1" u="sng" smtClean="0"/>
              <a:t>CENTRALNI I PERIFERNI NS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C</a:t>
            </a:r>
            <a:r>
              <a:rPr lang="sr-Latn-RS" smtClean="0"/>
              <a:t>entralni: mozak i kičmena moždina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P</a:t>
            </a:r>
            <a:r>
              <a:rPr lang="sr-Latn-RS" smtClean="0"/>
              <a:t>eriferni: kranijalni nervi</a:t>
            </a:r>
          </a:p>
          <a:p>
            <a:pPr>
              <a:buNone/>
            </a:pPr>
            <a:r>
              <a:rPr lang="sr-Latn-RS" smtClean="0"/>
              <a:t>                    spinalni nervi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Latn-RS" smtClean="0"/>
              <a:t>štećenja pleksusa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181600"/>
          </a:xfrm>
        </p:spPr>
        <p:txBody>
          <a:bodyPr/>
          <a:lstStyle/>
          <a:p>
            <a:r>
              <a:rPr lang="sr-Latn-RS" smtClean="0"/>
              <a:t>Plexus brachialis (C5-C6-C7-C8-Th1)</a:t>
            </a:r>
          </a:p>
          <a:p>
            <a:pPr>
              <a:buNone/>
            </a:pPr>
            <a:r>
              <a:rPr lang="sr-Latn-RS" smtClean="0"/>
              <a:t>Najčešće zbog spondiloze vratne kičme i protuzije diskusa.</a:t>
            </a:r>
          </a:p>
          <a:p>
            <a:pPr>
              <a:buNone/>
            </a:pPr>
            <a:endParaRPr lang="sr-Latn-RS" smtClean="0"/>
          </a:p>
          <a:p>
            <a:pPr>
              <a:buNone/>
            </a:pPr>
            <a:r>
              <a:rPr lang="sr-Latn-RS" b="1" u="sng" smtClean="0"/>
              <a:t>OŠTEĆENJA N. RADIALISA</a:t>
            </a:r>
          </a:p>
          <a:p>
            <a:pPr>
              <a:buFontTx/>
              <a:buChar char="-"/>
            </a:pPr>
            <a:r>
              <a:rPr lang="en-US" smtClean="0"/>
              <a:t>V</a:t>
            </a:r>
            <a:r>
              <a:rPr lang="sr-Latn-RS" smtClean="0"/>
              <a:t>iseća šaka</a:t>
            </a:r>
          </a:p>
          <a:p>
            <a:pPr>
              <a:buFontTx/>
              <a:buChar char="-"/>
            </a:pPr>
            <a:endParaRPr lang="sr-Latn-RS" smtClean="0"/>
          </a:p>
          <a:p>
            <a:pPr>
              <a:buNone/>
            </a:pPr>
            <a:r>
              <a:rPr lang="sr-Latn-RS" b="1" u="sng" smtClean="0"/>
              <a:t>OŠTEĆENJA N. ULNARISA</a:t>
            </a:r>
          </a:p>
          <a:p>
            <a:pPr>
              <a:buNone/>
            </a:pPr>
            <a:r>
              <a:rPr lang="sr-Latn-RS" smtClean="0"/>
              <a:t>- “ kandžasta ruka”</a:t>
            </a:r>
            <a:endParaRPr lang="sr-Latn-C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Latn-RS" smtClean="0"/>
              <a:t>štećenja n. medianusa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sr-Latn-RS" smtClean="0"/>
              <a:t>“majmunska ruka”</a:t>
            </a:r>
          </a:p>
          <a:p>
            <a:endParaRPr lang="sr-Latn-RS" smtClean="0"/>
          </a:p>
          <a:p>
            <a:pPr>
              <a:buNone/>
            </a:pPr>
            <a:r>
              <a:rPr lang="sr-Latn-RS" b="1" u="sng" smtClean="0"/>
              <a:t>OŠTEĆENJA PLEXUSA LUMBALISA</a:t>
            </a:r>
          </a:p>
          <a:p>
            <a:pPr>
              <a:buNone/>
            </a:pPr>
            <a:endParaRPr lang="sr-Latn-RS" smtClean="0"/>
          </a:p>
          <a:p>
            <a:pPr>
              <a:buNone/>
            </a:pPr>
            <a:r>
              <a:rPr lang="sr-Latn-RS" b="1" u="sng" smtClean="0"/>
              <a:t>OŠTEĆENJA PLEXUSA SACRALISA</a:t>
            </a:r>
          </a:p>
          <a:p>
            <a:pPr>
              <a:buNone/>
            </a:pPr>
            <a:r>
              <a:rPr lang="sr-Latn-RS" smtClean="0"/>
              <a:t>      n. isciadicus</a:t>
            </a:r>
          </a:p>
          <a:p>
            <a:pPr>
              <a:buNone/>
            </a:pPr>
            <a:endParaRPr lang="sr-Latn-RS" smtClean="0"/>
          </a:p>
          <a:p>
            <a:pPr>
              <a:buNone/>
            </a:pPr>
            <a:r>
              <a:rPr lang="sr-Latn-RS" b="1" smtClean="0"/>
              <a:t>Lumbago</a:t>
            </a:r>
          </a:p>
          <a:p>
            <a:pPr>
              <a:buNone/>
            </a:pPr>
            <a:r>
              <a:rPr lang="en-US" smtClean="0"/>
              <a:t>N</a:t>
            </a:r>
            <a:r>
              <a:rPr lang="sr-Latn-RS" smtClean="0"/>
              <a:t>euralgia ishiadičnog nerva- išijas</a:t>
            </a:r>
          </a:p>
          <a:p>
            <a:pPr>
              <a:buNone/>
            </a:pPr>
            <a:endParaRPr lang="sr-Latn-RS" smtClean="0"/>
          </a:p>
          <a:p>
            <a:pPr>
              <a:buNone/>
            </a:pPr>
            <a:endParaRPr lang="sr-Latn-C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MIŠIĆNE BOLESTI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mtClean="0"/>
              <a:t>M</a:t>
            </a:r>
            <a:r>
              <a:rPr lang="sr-Latn-RS" smtClean="0"/>
              <a:t>išićne distrofije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Z</a:t>
            </a:r>
            <a:r>
              <a:rPr lang="sr-Latn-RS" smtClean="0"/>
              <a:t>apaljenska oboljenja mišića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M</a:t>
            </a:r>
            <a:r>
              <a:rPr lang="sr-Latn-RS" smtClean="0"/>
              <a:t>iotonije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S</a:t>
            </a:r>
            <a:r>
              <a:rPr lang="sr-Latn-RS" smtClean="0"/>
              <a:t>tečene miopatije i metaboličke miopatije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P</a:t>
            </a:r>
            <a:r>
              <a:rPr lang="sr-Latn-RS" smtClean="0"/>
              <a:t>eriodične paralize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B</a:t>
            </a:r>
            <a:r>
              <a:rPr lang="sr-Latn-RS" smtClean="0"/>
              <a:t>olesti neuromišićne spojnice</a:t>
            </a:r>
            <a:endParaRPr lang="sr-Latn-C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838200"/>
          </a:xfrm>
        </p:spPr>
        <p:txBody>
          <a:bodyPr>
            <a:normAutofit fontScale="90000"/>
          </a:bodyPr>
          <a:lstStyle/>
          <a:p>
            <a:r>
              <a:rPr lang="en-US" smtClean="0"/>
              <a:t>D</a:t>
            </a:r>
            <a:r>
              <a:rPr lang="sr-Latn-RS" smtClean="0"/>
              <a:t>ystrophia musculorum progresiva- dišen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/>
          <a:lstStyle/>
          <a:p>
            <a:r>
              <a:rPr lang="en-US" smtClean="0"/>
              <a:t>N</a:t>
            </a:r>
            <a:r>
              <a:rPr lang="sr-Latn-RS" smtClean="0"/>
              <a:t>asledna bolest vezana za prenošenje sa X hromozomom, oboljevaju muška deca</a:t>
            </a:r>
          </a:p>
          <a:p>
            <a:pPr>
              <a:buNone/>
            </a:pPr>
            <a:endParaRPr lang="sr-Latn-RS" smtClean="0"/>
          </a:p>
          <a:p>
            <a:pPr>
              <a:buNone/>
            </a:pPr>
            <a:r>
              <a:rPr lang="sr-Latn-RS" b="1" smtClean="0"/>
              <a:t>MIOTONIČNI POREMEĆAJ</a:t>
            </a:r>
          </a:p>
          <a:p>
            <a:pPr>
              <a:buNone/>
            </a:pPr>
            <a:r>
              <a:rPr lang="sr-Latn-RS" smtClean="0"/>
              <a:t>Dystrophia myotonica- Štajnert</a:t>
            </a:r>
          </a:p>
          <a:p>
            <a:pPr>
              <a:buNone/>
            </a:pPr>
            <a:r>
              <a:rPr lang="sr-Latn-RS" smtClean="0"/>
              <a:t>(produžena mišićna kontrakcija nakon aktivnosti)</a:t>
            </a:r>
          </a:p>
          <a:p>
            <a:pPr>
              <a:buNone/>
            </a:pPr>
            <a:endParaRPr lang="sr-Latn-RS" smtClean="0"/>
          </a:p>
          <a:p>
            <a:pPr>
              <a:buNone/>
            </a:pPr>
            <a:r>
              <a:rPr lang="sr-Latn-RS" b="1" smtClean="0"/>
              <a:t>MIASTENIJA GRAVIS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DEGENERATIVNE BOLESTI NS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257800"/>
          </a:xfrm>
        </p:spPr>
        <p:txBody>
          <a:bodyPr/>
          <a:lstStyle/>
          <a:p>
            <a:r>
              <a:rPr lang="en-US" smtClean="0"/>
              <a:t>Bolesti motornih neurona </a:t>
            </a:r>
            <a:r>
              <a:rPr lang="sr-Latn-RS" smtClean="0"/>
              <a:t>(</a:t>
            </a:r>
            <a:r>
              <a:rPr lang="en-US" smtClean="0"/>
              <a:t>ALS</a:t>
            </a:r>
            <a:r>
              <a:rPr lang="sr-Latn-RS" smtClean="0"/>
              <a:t>)</a:t>
            </a:r>
          </a:p>
          <a:p>
            <a:r>
              <a:rPr lang="en-US" smtClean="0"/>
              <a:t>P</a:t>
            </a:r>
            <a:r>
              <a:rPr lang="sr-Latn-RS" smtClean="0"/>
              <a:t>rogresivna spinalna mišićna atrofija odraslih</a:t>
            </a:r>
          </a:p>
          <a:p>
            <a:r>
              <a:rPr lang="en-US" smtClean="0"/>
              <a:t>P</a:t>
            </a:r>
            <a:r>
              <a:rPr lang="sr-Latn-RS" smtClean="0"/>
              <a:t>rogresivna spinalna mišićna atrofija u detinjstvu- “mlitavo dete”</a:t>
            </a:r>
          </a:p>
          <a:p>
            <a:r>
              <a:rPr lang="en-US" smtClean="0"/>
              <a:t>H</a:t>
            </a:r>
            <a:r>
              <a:rPr lang="sr-Latn-RS" smtClean="0"/>
              <a:t>ereditarne ataksije- Fridrajhova ataksija</a:t>
            </a:r>
          </a:p>
          <a:p>
            <a:r>
              <a:rPr lang="en-US" smtClean="0"/>
              <a:t>M</a:t>
            </a:r>
            <a:r>
              <a:rPr lang="sr-Latn-RS" smtClean="0"/>
              <a:t>yelitis acuta</a:t>
            </a:r>
          </a:p>
          <a:p>
            <a:r>
              <a:rPr lang="en-US" smtClean="0"/>
              <a:t>P</a:t>
            </a:r>
            <a:r>
              <a:rPr lang="sr-Latn-RS" smtClean="0"/>
              <a:t>olyomielitis anterior acuta</a:t>
            </a:r>
          </a:p>
          <a:p>
            <a:r>
              <a:rPr lang="sr-Latn-RS" smtClean="0"/>
              <a:t>AIDS</a:t>
            </a:r>
          </a:p>
          <a:p>
            <a:r>
              <a:rPr lang="en-US" smtClean="0"/>
              <a:t>N</a:t>
            </a:r>
            <a:r>
              <a:rPr lang="sr-Latn-RS" smtClean="0"/>
              <a:t>eurobolerioza </a:t>
            </a:r>
          </a:p>
          <a:p>
            <a:endParaRPr lang="sr-Latn-C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DEGENERATIVNE BOLESTI NS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</a:t>
            </a:r>
            <a:r>
              <a:rPr lang="sr-Latn-RS" smtClean="0"/>
              <a:t>unikularna mijeloza</a:t>
            </a:r>
          </a:p>
          <a:p>
            <a:r>
              <a:rPr lang="en-US" smtClean="0"/>
              <a:t>Z</a:t>
            </a:r>
            <a:r>
              <a:rPr lang="sr-Latn-RS" smtClean="0"/>
              <a:t>apaljenjske bolesti nervnog sistema</a:t>
            </a:r>
          </a:p>
          <a:p>
            <a:pPr>
              <a:buNone/>
            </a:pPr>
            <a:r>
              <a:rPr lang="sr-Latn-RS" smtClean="0"/>
              <a:t>                                      meningitis</a:t>
            </a:r>
          </a:p>
          <a:p>
            <a:pPr>
              <a:buNone/>
            </a:pPr>
            <a:r>
              <a:rPr lang="sr-Latn-RS" smtClean="0"/>
              <a:t>                                      encefalitis</a:t>
            </a:r>
          </a:p>
          <a:p>
            <a:r>
              <a:rPr lang="en-US" smtClean="0"/>
              <a:t>D</a:t>
            </a:r>
            <a:r>
              <a:rPr lang="sr-Latn-RS" smtClean="0"/>
              <a:t>emijelinizacione bolesti</a:t>
            </a:r>
          </a:p>
          <a:p>
            <a:r>
              <a:rPr lang="sr-Latn-RS" smtClean="0"/>
              <a:t>MS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</a:t>
            </a:r>
            <a:r>
              <a:rPr lang="sr-Latn-RS" smtClean="0"/>
              <a:t>emencije                        klinička slika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</a:t>
            </a:r>
            <a:r>
              <a:rPr lang="sr-Latn-RS" smtClean="0"/>
              <a:t>ognitivni simptomi: oslabljeno pamćenje</a:t>
            </a:r>
          </a:p>
          <a:p>
            <a:pPr>
              <a:buNone/>
            </a:pPr>
            <a:r>
              <a:rPr lang="sr-Latn-RS" smtClean="0"/>
              <a:t>                                  otežano učenje</a:t>
            </a:r>
          </a:p>
          <a:p>
            <a:pPr>
              <a:buNone/>
            </a:pPr>
            <a:r>
              <a:rPr lang="sr-Latn-RS" smtClean="0"/>
              <a:t>                                  poremećaj orijentacije</a:t>
            </a:r>
          </a:p>
          <a:p>
            <a:pPr>
              <a:buNone/>
            </a:pPr>
            <a:r>
              <a:rPr lang="sr-Latn-RS" smtClean="0"/>
              <a:t>                                  oslabljena pažnja</a:t>
            </a:r>
          </a:p>
          <a:p>
            <a:pPr>
              <a:buNone/>
            </a:pPr>
            <a:r>
              <a:rPr lang="sr-Latn-RS" smtClean="0"/>
              <a:t>                                  slabija sposobnost planiranja</a:t>
            </a:r>
          </a:p>
          <a:p>
            <a:pPr>
              <a:buNone/>
            </a:pPr>
            <a:r>
              <a:rPr lang="sr-Latn-RS" smtClean="0"/>
              <a:t>                 slabija sposobnost razumevanja govora</a:t>
            </a:r>
            <a:endParaRPr lang="sr-Latn-C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</a:t>
            </a:r>
            <a:r>
              <a:rPr lang="sr-Latn-RS" smtClean="0"/>
              <a:t>emencije                        klinička slika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327525"/>
          </a:xfrm>
        </p:spPr>
        <p:txBody>
          <a:bodyPr/>
          <a:lstStyle/>
          <a:p>
            <a:r>
              <a:rPr lang="en-US" smtClean="0"/>
              <a:t>P</a:t>
            </a:r>
            <a:r>
              <a:rPr lang="sr-Latn-RS" smtClean="0"/>
              <a:t>sihički simptomi: depresija</a:t>
            </a:r>
          </a:p>
          <a:p>
            <a:pPr>
              <a:buNone/>
            </a:pPr>
            <a:r>
              <a:rPr lang="sr-Latn-RS" smtClean="0"/>
              <a:t>                                   strah, panika</a:t>
            </a:r>
          </a:p>
          <a:p>
            <a:pPr>
              <a:buNone/>
            </a:pPr>
            <a:r>
              <a:rPr lang="sr-Latn-RS" smtClean="0"/>
              <a:t>                                   iluzija, halucinacije</a:t>
            </a:r>
          </a:p>
          <a:p>
            <a:pPr>
              <a:buNone/>
            </a:pPr>
            <a:r>
              <a:rPr lang="sr-Latn-RS" smtClean="0"/>
              <a:t>                                   motorni nemir</a:t>
            </a:r>
          </a:p>
          <a:p>
            <a:pPr>
              <a:buNone/>
            </a:pPr>
            <a:r>
              <a:rPr lang="sr-Latn-RS" smtClean="0"/>
              <a:t>                                   apatija, gubitak volje</a:t>
            </a:r>
          </a:p>
          <a:p>
            <a:pPr>
              <a:buNone/>
            </a:pPr>
            <a:r>
              <a:rPr lang="sr-Latn-RS" smtClean="0"/>
              <a:t>                                   agresivnost</a:t>
            </a:r>
          </a:p>
          <a:p>
            <a:pPr>
              <a:buNone/>
            </a:pPr>
            <a:r>
              <a:rPr lang="sr-Latn-RS" smtClean="0"/>
              <a:t>                                   inverzija sna</a:t>
            </a:r>
            <a:endParaRPr lang="sr-Latn-C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</a:t>
            </a:r>
            <a:r>
              <a:rPr lang="sr-Latn-RS" smtClean="0"/>
              <a:t>emencije                        klinička slika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251325"/>
          </a:xfrm>
        </p:spPr>
        <p:txBody>
          <a:bodyPr/>
          <a:lstStyle/>
          <a:p>
            <a:r>
              <a:rPr lang="en-US" smtClean="0"/>
              <a:t>M</a:t>
            </a:r>
            <a:r>
              <a:rPr lang="sr-Latn-RS" smtClean="0"/>
              <a:t>otorni simptomi: </a:t>
            </a:r>
          </a:p>
          <a:p>
            <a:pPr>
              <a:buNone/>
            </a:pPr>
            <a:r>
              <a:rPr lang="sr-Latn-RS" smtClean="0"/>
              <a:t>                                   mišićna napetost</a:t>
            </a:r>
          </a:p>
          <a:p>
            <a:pPr>
              <a:buNone/>
            </a:pPr>
            <a:r>
              <a:rPr lang="sr-Latn-RS" smtClean="0"/>
              <a:t>                     problem u započinjanju voljnih radnji</a:t>
            </a:r>
          </a:p>
          <a:p>
            <a:pPr>
              <a:buNone/>
            </a:pPr>
            <a:r>
              <a:rPr lang="sr-Latn-RS" smtClean="0"/>
              <a:t>                                    inkontinencija</a:t>
            </a:r>
          </a:p>
          <a:p>
            <a:pPr>
              <a:buNone/>
            </a:pPr>
            <a:endParaRPr lang="sr-Latn-C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</a:t>
            </a:r>
            <a:r>
              <a:rPr lang="sr-Latn-RS" smtClean="0"/>
              <a:t>ijagnostičke metode u neurologiji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 lnSpcReduction="10000"/>
          </a:bodyPr>
          <a:lstStyle/>
          <a:p>
            <a:r>
              <a:rPr lang="sr-Latn-RS" smtClean="0"/>
              <a:t>RTG glave- kraniogram</a:t>
            </a:r>
          </a:p>
          <a:p>
            <a:r>
              <a:rPr lang="sr-Latn-RS" smtClean="0"/>
              <a:t>EEG</a:t>
            </a:r>
          </a:p>
          <a:p>
            <a:r>
              <a:rPr lang="sr-Latn-RS" smtClean="0"/>
              <a:t>CT</a:t>
            </a:r>
          </a:p>
          <a:p>
            <a:r>
              <a:rPr lang="sr-Latn-RS" smtClean="0"/>
              <a:t>NMR</a:t>
            </a:r>
          </a:p>
          <a:p>
            <a:r>
              <a:rPr lang="sr-Latn-RS" smtClean="0"/>
              <a:t>EMNG</a:t>
            </a:r>
          </a:p>
          <a:p>
            <a:r>
              <a:rPr lang="sr-Latn-RS" smtClean="0"/>
              <a:t>LP</a:t>
            </a:r>
          </a:p>
          <a:p>
            <a:r>
              <a:rPr lang="en-US" smtClean="0"/>
              <a:t>D</a:t>
            </a:r>
            <a:r>
              <a:rPr lang="sr-Latn-RS" smtClean="0"/>
              <a:t>opler krvnih sudova glave i vrata</a:t>
            </a:r>
          </a:p>
          <a:p>
            <a:r>
              <a:rPr lang="en-US" smtClean="0"/>
              <a:t>E</a:t>
            </a:r>
            <a:r>
              <a:rPr lang="sr-Latn-RS" smtClean="0"/>
              <a:t>vocirani potencijali: AEP, SEP, VEP</a:t>
            </a:r>
          </a:p>
          <a:p>
            <a:r>
              <a:rPr lang="sr-Latn-RS" smtClean="0"/>
              <a:t>FOU</a:t>
            </a:r>
            <a:endParaRPr lang="sr-Latn-C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VELIKI MOZAK (CEREBRUM)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sr-Latn-RS" smtClean="0"/>
              <a:t>FRONTALNI LOBUS</a:t>
            </a:r>
          </a:p>
          <a:p>
            <a:pPr marL="571500" indent="-571500">
              <a:buFont typeface="+mj-lt"/>
              <a:buAutoNum type="romanUcPeriod"/>
            </a:pPr>
            <a:r>
              <a:rPr lang="sr-Latn-RS" smtClean="0"/>
              <a:t>TEMENI LOBUS</a:t>
            </a:r>
          </a:p>
          <a:p>
            <a:pPr marL="571500" indent="-571500">
              <a:buFont typeface="+mj-lt"/>
              <a:buAutoNum type="romanUcPeriod"/>
            </a:pPr>
            <a:r>
              <a:rPr lang="sr-Latn-RS" smtClean="0"/>
              <a:t>SLEPOOČNI LOBUS</a:t>
            </a:r>
          </a:p>
          <a:p>
            <a:pPr marL="571500" indent="-571500">
              <a:buFont typeface="+mj-lt"/>
              <a:buAutoNum type="romanUcPeriod"/>
            </a:pPr>
            <a:r>
              <a:rPr lang="sr-Latn-RS" smtClean="0"/>
              <a:t>POTILJAČNI LOBUS</a:t>
            </a:r>
          </a:p>
          <a:p>
            <a:pPr marL="571500" indent="-571500">
              <a:buFont typeface="+mj-lt"/>
              <a:buAutoNum type="romanUcPeriod"/>
            </a:pPr>
            <a:r>
              <a:rPr lang="sr-Latn-RS" smtClean="0"/>
              <a:t>RAJLOVO OSTRVCE- INSULA</a:t>
            </a:r>
            <a:endParaRPr lang="sr-Latn-CS" smtClean="0"/>
          </a:p>
          <a:p>
            <a:endParaRPr lang="sr-Latn-CS"/>
          </a:p>
        </p:txBody>
      </p:sp>
      <p:pic>
        <p:nvPicPr>
          <p:cNvPr id="1026" name="Picture 2" descr="C:\Users\PC\Desktop\321326-40827-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447800"/>
            <a:ext cx="42672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sr-Latn-RS" smtClean="0"/>
              <a:t>vala na pažnji !</a:t>
            </a:r>
            <a:endParaRPr lang="sr-Latn-C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/>
          <a:lstStyle/>
          <a:p>
            <a:r>
              <a:rPr lang="en-US" smtClean="0"/>
              <a:t>S</a:t>
            </a:r>
            <a:r>
              <a:rPr lang="sr-Latn-RS" smtClean="0"/>
              <a:t>iva masa čini koru i subkorteks</a:t>
            </a:r>
          </a:p>
          <a:p>
            <a:r>
              <a:rPr lang="en-US" smtClean="0"/>
              <a:t>B</a:t>
            </a:r>
            <a:r>
              <a:rPr lang="sr-Latn-RS" smtClean="0"/>
              <a:t>ela masa čini unutrašnjost hemisfera</a:t>
            </a:r>
          </a:p>
          <a:p>
            <a:r>
              <a:rPr lang="en-US" smtClean="0"/>
              <a:t>S</a:t>
            </a:r>
            <a:r>
              <a:rPr lang="sr-Latn-RS" smtClean="0"/>
              <a:t>istematizovana je u nervne puteve: </a:t>
            </a:r>
          </a:p>
          <a:p>
            <a:pPr>
              <a:buFont typeface="Wingdings" pitchFamily="2" charset="2"/>
              <a:buChar char="Ø"/>
            </a:pPr>
            <a:r>
              <a:rPr lang="sr-Latn-RS" smtClean="0"/>
              <a:t>       projekcione: nishodne</a:t>
            </a:r>
          </a:p>
          <a:p>
            <a:pPr>
              <a:buFont typeface="Wingdings" pitchFamily="2" charset="2"/>
              <a:buChar char="Ø"/>
            </a:pPr>
            <a:r>
              <a:rPr lang="sr-Latn-RS" smtClean="0"/>
              <a:t>       projekcione: ushodne</a:t>
            </a:r>
          </a:p>
          <a:p>
            <a:pPr>
              <a:buFont typeface="Wingdings" pitchFamily="2" charset="2"/>
              <a:buChar char="Ø"/>
            </a:pPr>
            <a:r>
              <a:rPr lang="sr-Latn-RS" smtClean="0"/>
              <a:t>       asocijacione</a:t>
            </a:r>
          </a:p>
          <a:p>
            <a:pPr>
              <a:buFont typeface="Wingdings" pitchFamily="2" charset="2"/>
              <a:buChar char="Ø"/>
            </a:pPr>
            <a:r>
              <a:rPr lang="sr-Latn-RS" smtClean="0"/>
              <a:t>       komisuralne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ČEONI REŽANJ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</a:t>
            </a:r>
            <a:r>
              <a:rPr lang="sr-Latn-RS" smtClean="0"/>
              <a:t>otorni centri za poprečnoprugaste mišiće</a:t>
            </a:r>
          </a:p>
          <a:p>
            <a:r>
              <a:rPr lang="en-US" smtClean="0"/>
              <a:t>M</a:t>
            </a:r>
            <a:r>
              <a:rPr lang="sr-Latn-RS" smtClean="0"/>
              <a:t>otorni centar za govor- Brokina zona</a:t>
            </a:r>
          </a:p>
          <a:p>
            <a:r>
              <a:rPr lang="en-US" smtClean="0"/>
              <a:t>M</a:t>
            </a:r>
            <a:r>
              <a:rPr lang="sr-Latn-RS" smtClean="0"/>
              <a:t>otorni centar za pisanje</a:t>
            </a:r>
          </a:p>
          <a:p>
            <a:r>
              <a:rPr lang="en-US" smtClean="0"/>
              <a:t>C</a:t>
            </a:r>
            <a:r>
              <a:rPr lang="sr-Latn-RS" smtClean="0"/>
              <a:t>entar intelektualnih funkcija</a:t>
            </a:r>
          </a:p>
          <a:p>
            <a:pPr>
              <a:buNone/>
            </a:pPr>
            <a:endParaRPr lang="sr-Latn-RS" smtClean="0"/>
          </a:p>
          <a:p>
            <a:pPr>
              <a:buNone/>
            </a:pPr>
            <a:r>
              <a:rPr lang="sr-Latn-RS" b="1" u="sng" smtClean="0"/>
              <a:t>TEMENI REŽANJ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C</a:t>
            </a:r>
            <a:r>
              <a:rPr lang="sr-Latn-RS" smtClean="0"/>
              <a:t>entar senzibiliteta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SLEPOOČNI REŽANJ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54162"/>
            <a:ext cx="8763000" cy="4525963"/>
          </a:xfrm>
        </p:spPr>
        <p:txBody>
          <a:bodyPr/>
          <a:lstStyle/>
          <a:p>
            <a:r>
              <a:rPr lang="en-US" smtClean="0"/>
              <a:t>P</a:t>
            </a:r>
            <a:r>
              <a:rPr lang="sr-Latn-RS" smtClean="0"/>
              <a:t>rimarni čulni- akustički centar (Vernikova zona)</a:t>
            </a:r>
          </a:p>
          <a:p>
            <a:endParaRPr lang="sr-Latn-RS" smtClean="0"/>
          </a:p>
          <a:p>
            <a:pPr>
              <a:buNone/>
            </a:pPr>
            <a:endParaRPr lang="sr-Latn-RS" smtClean="0"/>
          </a:p>
          <a:p>
            <a:pPr>
              <a:buNone/>
            </a:pPr>
            <a:r>
              <a:rPr lang="sr-Latn-RS" b="1" u="sng" smtClean="0"/>
              <a:t>POTILJAČNI REŽANJ</a:t>
            </a:r>
          </a:p>
          <a:p>
            <a:pPr>
              <a:buFont typeface="Courier New" pitchFamily="49" charset="0"/>
              <a:buChar char="o"/>
            </a:pPr>
            <a:r>
              <a:rPr lang="en-US" smtClean="0"/>
              <a:t>E</a:t>
            </a:r>
            <a:r>
              <a:rPr lang="sr-Latn-RS" smtClean="0"/>
              <a:t>lementarni optički centar</a:t>
            </a:r>
          </a:p>
          <a:p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301</TotalTime>
  <Words>1701</Words>
  <Application>Microsoft Office PowerPoint</Application>
  <PresentationFormat>On-screen Show (4:3)</PresentationFormat>
  <Paragraphs>404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Trek</vt:lpstr>
      <vt:lpstr>NEUROLOGIJA</vt:lpstr>
      <vt:lpstr>Slide 2</vt:lpstr>
      <vt:lpstr>NERVNA ćelija</vt:lpstr>
      <vt:lpstr>ULOGA NERVNOG SISTEMA</vt:lpstr>
      <vt:lpstr>PODELA NERVNOG SISTEMA</vt:lpstr>
      <vt:lpstr>VELIKI MOZAK (CEREBRUM)</vt:lpstr>
      <vt:lpstr>Slide 7</vt:lpstr>
      <vt:lpstr>ČEONI REŽANJ</vt:lpstr>
      <vt:lpstr>SLEPOOČNI REŽANJ</vt:lpstr>
      <vt:lpstr>MOŽDANO STABLO</vt:lpstr>
      <vt:lpstr>MEĐUMOZAK</vt:lpstr>
      <vt:lpstr>SREDNJI MOZAK</vt:lpstr>
      <vt:lpstr>MALI MOZAK</vt:lpstr>
      <vt:lpstr>KIČMENA MOŽDINA</vt:lpstr>
      <vt:lpstr>PERIFERNI NERVNI SISTEM</vt:lpstr>
      <vt:lpstr>KRANIJALNI NERVI</vt:lpstr>
      <vt:lpstr>SPINALNI NERVI</vt:lpstr>
      <vt:lpstr>MOŽDANE OVOJNICE</vt:lpstr>
      <vt:lpstr>LIKVOR</vt:lpstr>
      <vt:lpstr>OŠTEĆENJA I BOLESTI KRANIJALNIH NERAVA</vt:lpstr>
      <vt:lpstr>Slide 21</vt:lpstr>
      <vt:lpstr>Slide 22</vt:lpstr>
      <vt:lpstr>Slide 23</vt:lpstr>
      <vt:lpstr>BULBARNA I PSEUDOBULBARNA PARALIZA</vt:lpstr>
      <vt:lpstr>SENZIBILITET I POREMEĆAJI SENZIBILITETA</vt:lpstr>
      <vt:lpstr>SPINOTALAMIČKI PUT</vt:lpstr>
      <vt:lpstr>VOLJNA MOTORIKA I POREMEĆAJI</vt:lpstr>
      <vt:lpstr>Slide 28</vt:lpstr>
      <vt:lpstr>KOD OŠTEĆENJA CMS</vt:lpstr>
      <vt:lpstr>KOD OŠTEĆENJA PMN</vt:lpstr>
      <vt:lpstr>OŠTEĆENJE NEUROMIŠIĆNE SPOJNICE</vt:lpstr>
      <vt:lpstr>SINDROM OŠTEĆENJA MALOG MOZGA I NJIHOVIH VEZA</vt:lpstr>
      <vt:lpstr>EKSTRAPIRAMIDALNI SISTEM I BOLESTI</vt:lpstr>
      <vt:lpstr>Kod oštećenja javlja se</vt:lpstr>
      <vt:lpstr>parkinsonizam</vt:lpstr>
      <vt:lpstr>HOREIČKI POKRETI</vt:lpstr>
      <vt:lpstr>tremor</vt:lpstr>
      <vt:lpstr>Poremećaj govora</vt:lpstr>
      <vt:lpstr>Poremećaj govora</vt:lpstr>
      <vt:lpstr>agnosija</vt:lpstr>
      <vt:lpstr>Poremećaji svesti</vt:lpstr>
      <vt:lpstr>EPILEPSIJA</vt:lpstr>
      <vt:lpstr>glavobolje</vt:lpstr>
      <vt:lpstr>TUMORI U INTRAKRANIJUMU</vt:lpstr>
      <vt:lpstr>KRANIOCEREBRALNE POVREDE</vt:lpstr>
      <vt:lpstr>Cerebrovaskularne bolesti</vt:lpstr>
      <vt:lpstr>OŠTEĆENJA NERVNIH KORENOVA I STABLA</vt:lpstr>
      <vt:lpstr>polineuropatije</vt:lpstr>
      <vt:lpstr>Polyradiculoneuritis </vt:lpstr>
      <vt:lpstr>Oštećenja pleksusa</vt:lpstr>
      <vt:lpstr>Oštećenja n. medianusa</vt:lpstr>
      <vt:lpstr>MIŠIĆNE BOLESTI</vt:lpstr>
      <vt:lpstr>Dystrophia musculorum progresiva- dišen</vt:lpstr>
      <vt:lpstr>DEGENERATIVNE BOLESTI NS</vt:lpstr>
      <vt:lpstr>DEGENERATIVNE BOLESTI NS</vt:lpstr>
      <vt:lpstr>Demencije                        klinička slika</vt:lpstr>
      <vt:lpstr>Demencije                        klinička slika</vt:lpstr>
      <vt:lpstr>Demencije                        klinička slika</vt:lpstr>
      <vt:lpstr>Dijagnostičke metode u neurologiji</vt:lpstr>
      <vt:lpstr>Hvala na pažnji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NEUROLOGIJA</dc:title>
  <dc:creator>PC</dc:creator>
  <cp:lastModifiedBy>PC</cp:lastModifiedBy>
  <cp:revision>70</cp:revision>
  <dcterms:created xsi:type="dcterms:W3CDTF">2015-02-08T15:52:12Z</dcterms:created>
  <dcterms:modified xsi:type="dcterms:W3CDTF">2015-02-11T17:58:48Z</dcterms:modified>
</cp:coreProperties>
</file>