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2"/>
  </p:notes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0EF5B3-E3D9-4238-B85E-71EF7B14E479}" type="doc">
      <dgm:prSet loTypeId="urn:microsoft.com/office/officeart/2005/8/layout/cycle8" loCatId="cycle" qsTypeId="urn:microsoft.com/office/officeart/2005/8/quickstyle/simple1" qsCatId="simple" csTypeId="urn:microsoft.com/office/officeart/2005/8/colors/accent0_3" csCatId="mainScheme" phldr="1"/>
      <dgm:spPr/>
    </dgm:pt>
    <dgm:pt modelId="{9531975A-3561-429F-9F21-0C463073C23F}">
      <dgm:prSet phldrT="[Text]"/>
      <dgm:spPr/>
      <dgm:t>
        <a:bodyPr/>
        <a:lstStyle/>
        <a:p>
          <a:r>
            <a:rPr lang="sr-Latn-RS" smtClean="0"/>
            <a:t>OKOLINA</a:t>
          </a:r>
          <a:endParaRPr lang="sr-Latn-CS"/>
        </a:p>
      </dgm:t>
    </dgm:pt>
    <dgm:pt modelId="{18FF2447-9369-42F8-B57B-97980B468B4E}" type="parTrans" cxnId="{BE585BB5-D5A8-4412-9AAB-35318611B52F}">
      <dgm:prSet/>
      <dgm:spPr/>
      <dgm:t>
        <a:bodyPr/>
        <a:lstStyle/>
        <a:p>
          <a:endParaRPr lang="sr-Latn-CS"/>
        </a:p>
      </dgm:t>
    </dgm:pt>
    <dgm:pt modelId="{222BC5A0-E92F-402F-B6D4-C856D5D9BC18}" type="sibTrans" cxnId="{BE585BB5-D5A8-4412-9AAB-35318611B52F}">
      <dgm:prSet/>
      <dgm:spPr/>
      <dgm:t>
        <a:bodyPr/>
        <a:lstStyle/>
        <a:p>
          <a:endParaRPr lang="sr-Latn-CS"/>
        </a:p>
      </dgm:t>
    </dgm:pt>
    <dgm:pt modelId="{B7B1D5E5-89A8-4A66-A459-CF71A4DFE7EE}">
      <dgm:prSet phldrT="[Text]"/>
      <dgm:spPr/>
      <dgm:t>
        <a:bodyPr/>
        <a:lstStyle/>
        <a:p>
          <a:r>
            <a:rPr lang="sr-Latn-RS" smtClean="0"/>
            <a:t>ZDRAVSTVENA NEGA</a:t>
          </a:r>
          <a:endParaRPr lang="sr-Latn-CS"/>
        </a:p>
      </dgm:t>
    </dgm:pt>
    <dgm:pt modelId="{811B759C-C520-4994-9093-34585C4026B2}" type="parTrans" cxnId="{E549BF00-6BBA-4254-A0F9-05738B13A18B}">
      <dgm:prSet/>
      <dgm:spPr/>
      <dgm:t>
        <a:bodyPr/>
        <a:lstStyle/>
        <a:p>
          <a:endParaRPr lang="sr-Latn-CS"/>
        </a:p>
      </dgm:t>
    </dgm:pt>
    <dgm:pt modelId="{F56D883F-2B9F-402B-9BE2-7A82C50166AB}" type="sibTrans" cxnId="{E549BF00-6BBA-4254-A0F9-05738B13A18B}">
      <dgm:prSet/>
      <dgm:spPr/>
      <dgm:t>
        <a:bodyPr/>
        <a:lstStyle/>
        <a:p>
          <a:endParaRPr lang="sr-Latn-CS"/>
        </a:p>
      </dgm:t>
    </dgm:pt>
    <dgm:pt modelId="{9B31FA95-334B-450B-A697-EB350E994E11}">
      <dgm:prSet phldrT="[Text]"/>
      <dgm:spPr/>
      <dgm:t>
        <a:bodyPr/>
        <a:lstStyle/>
        <a:p>
          <a:r>
            <a:rPr lang="sr-Latn-RS" smtClean="0"/>
            <a:t>ZDRAVLJE</a:t>
          </a:r>
          <a:endParaRPr lang="sr-Latn-CS"/>
        </a:p>
      </dgm:t>
    </dgm:pt>
    <dgm:pt modelId="{6F31D8AC-F6A7-4B4A-9465-10D36C08E19D}" type="parTrans" cxnId="{923BD745-C5AE-4C3C-A80A-63108A13A3E7}">
      <dgm:prSet/>
      <dgm:spPr/>
      <dgm:t>
        <a:bodyPr/>
        <a:lstStyle/>
        <a:p>
          <a:endParaRPr lang="sr-Latn-CS"/>
        </a:p>
      </dgm:t>
    </dgm:pt>
    <dgm:pt modelId="{C5A25E63-EEC2-4C9D-83C1-BBDCEA0A7E63}" type="sibTrans" cxnId="{923BD745-C5AE-4C3C-A80A-63108A13A3E7}">
      <dgm:prSet/>
      <dgm:spPr/>
      <dgm:t>
        <a:bodyPr/>
        <a:lstStyle/>
        <a:p>
          <a:endParaRPr lang="sr-Latn-CS"/>
        </a:p>
      </dgm:t>
    </dgm:pt>
    <dgm:pt modelId="{E50C7F3E-3FBB-4353-8584-FE4B75F3F8A6}" type="pres">
      <dgm:prSet presAssocID="{210EF5B3-E3D9-4238-B85E-71EF7B14E479}" presName="compositeShape" presStyleCnt="0">
        <dgm:presLayoutVars>
          <dgm:chMax val="7"/>
          <dgm:dir/>
          <dgm:resizeHandles val="exact"/>
        </dgm:presLayoutVars>
      </dgm:prSet>
      <dgm:spPr/>
    </dgm:pt>
    <dgm:pt modelId="{652F9C97-D99E-40BE-989A-0B47CB512BDF}" type="pres">
      <dgm:prSet presAssocID="{210EF5B3-E3D9-4238-B85E-71EF7B14E479}" presName="wedge1" presStyleLbl="node1" presStyleIdx="0" presStyleCnt="3" custScaleY="99603"/>
      <dgm:spPr/>
      <dgm:t>
        <a:bodyPr/>
        <a:lstStyle/>
        <a:p>
          <a:endParaRPr lang="sr-Latn-CS"/>
        </a:p>
      </dgm:t>
    </dgm:pt>
    <dgm:pt modelId="{1F19B63A-C6FD-4585-B8C4-877E74FB77E6}" type="pres">
      <dgm:prSet presAssocID="{210EF5B3-E3D9-4238-B85E-71EF7B14E479}" presName="dummy1a" presStyleCnt="0"/>
      <dgm:spPr/>
    </dgm:pt>
    <dgm:pt modelId="{95047B23-AE35-43A4-9956-C97DDEADD4EA}" type="pres">
      <dgm:prSet presAssocID="{210EF5B3-E3D9-4238-B85E-71EF7B14E479}" presName="dummy1b" presStyleCnt="0"/>
      <dgm:spPr/>
    </dgm:pt>
    <dgm:pt modelId="{50869D0F-DF43-4D4F-B28E-2DCE3764B7BE}" type="pres">
      <dgm:prSet presAssocID="{210EF5B3-E3D9-4238-B85E-71EF7B14E479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AD8CFFEF-66A6-477C-A15B-1AA460EC9902}" type="pres">
      <dgm:prSet presAssocID="{210EF5B3-E3D9-4238-B85E-71EF7B14E479}" presName="wedge2" presStyleLbl="node1" presStyleIdx="1" presStyleCnt="3"/>
      <dgm:spPr/>
      <dgm:t>
        <a:bodyPr/>
        <a:lstStyle/>
        <a:p>
          <a:endParaRPr lang="sr-Latn-CS"/>
        </a:p>
      </dgm:t>
    </dgm:pt>
    <dgm:pt modelId="{36715DC6-C3AD-4B17-831D-66FDE2406623}" type="pres">
      <dgm:prSet presAssocID="{210EF5B3-E3D9-4238-B85E-71EF7B14E479}" presName="dummy2a" presStyleCnt="0"/>
      <dgm:spPr/>
    </dgm:pt>
    <dgm:pt modelId="{3FEE9668-BE03-4C78-86E8-FD22586C9DEF}" type="pres">
      <dgm:prSet presAssocID="{210EF5B3-E3D9-4238-B85E-71EF7B14E479}" presName="dummy2b" presStyleCnt="0"/>
      <dgm:spPr/>
    </dgm:pt>
    <dgm:pt modelId="{AB8726B6-E5B1-4BE5-85CA-526461C2227C}" type="pres">
      <dgm:prSet presAssocID="{210EF5B3-E3D9-4238-B85E-71EF7B14E479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0B4EA70F-00A1-4EFD-8CB8-6DAEBB0503AD}" type="pres">
      <dgm:prSet presAssocID="{210EF5B3-E3D9-4238-B85E-71EF7B14E479}" presName="wedge3" presStyleLbl="node1" presStyleIdx="2" presStyleCnt="3"/>
      <dgm:spPr/>
      <dgm:t>
        <a:bodyPr/>
        <a:lstStyle/>
        <a:p>
          <a:endParaRPr lang="sr-Latn-CS"/>
        </a:p>
      </dgm:t>
    </dgm:pt>
    <dgm:pt modelId="{D0820E14-48C7-4F00-98DB-0D443674B491}" type="pres">
      <dgm:prSet presAssocID="{210EF5B3-E3D9-4238-B85E-71EF7B14E479}" presName="dummy3a" presStyleCnt="0"/>
      <dgm:spPr/>
    </dgm:pt>
    <dgm:pt modelId="{193C74FB-A74D-4DC5-8465-E22358D70D1E}" type="pres">
      <dgm:prSet presAssocID="{210EF5B3-E3D9-4238-B85E-71EF7B14E479}" presName="dummy3b" presStyleCnt="0"/>
      <dgm:spPr/>
    </dgm:pt>
    <dgm:pt modelId="{B153E1FC-DB5A-4EB1-A033-844369871163}" type="pres">
      <dgm:prSet presAssocID="{210EF5B3-E3D9-4238-B85E-71EF7B14E479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EA349E17-56D4-4835-81AF-AA2991A3DB22}" type="pres">
      <dgm:prSet presAssocID="{222BC5A0-E92F-402F-B6D4-C856D5D9BC18}" presName="arrowWedge1" presStyleLbl="fgSibTrans2D1" presStyleIdx="0" presStyleCnt="3"/>
      <dgm:spPr/>
    </dgm:pt>
    <dgm:pt modelId="{498D8179-304B-488C-80A2-66E7860CB0A2}" type="pres">
      <dgm:prSet presAssocID="{F56D883F-2B9F-402B-9BE2-7A82C50166AB}" presName="arrowWedge2" presStyleLbl="fgSibTrans2D1" presStyleIdx="1" presStyleCnt="3"/>
      <dgm:spPr/>
    </dgm:pt>
    <dgm:pt modelId="{947306CF-0FF5-498A-A73E-0A45B17DDAD1}" type="pres">
      <dgm:prSet presAssocID="{C5A25E63-EEC2-4C9D-83C1-BBDCEA0A7E63}" presName="arrowWedge3" presStyleLbl="fgSibTrans2D1" presStyleIdx="2" presStyleCnt="3"/>
      <dgm:spPr/>
    </dgm:pt>
  </dgm:ptLst>
  <dgm:cxnLst>
    <dgm:cxn modelId="{C0B0E09A-68FE-492D-8C16-4AF20CB46F98}" type="presOf" srcId="{9B31FA95-334B-450B-A697-EB350E994E11}" destId="{0B4EA70F-00A1-4EFD-8CB8-6DAEBB0503AD}" srcOrd="0" destOrd="0" presId="urn:microsoft.com/office/officeart/2005/8/layout/cycle8"/>
    <dgm:cxn modelId="{C6FD6598-8F5D-490A-88FD-DC269B0CB726}" type="presOf" srcId="{9B31FA95-334B-450B-A697-EB350E994E11}" destId="{B153E1FC-DB5A-4EB1-A033-844369871163}" srcOrd="1" destOrd="0" presId="urn:microsoft.com/office/officeart/2005/8/layout/cycle8"/>
    <dgm:cxn modelId="{BE585BB5-D5A8-4412-9AAB-35318611B52F}" srcId="{210EF5B3-E3D9-4238-B85E-71EF7B14E479}" destId="{9531975A-3561-429F-9F21-0C463073C23F}" srcOrd="0" destOrd="0" parTransId="{18FF2447-9369-42F8-B57B-97980B468B4E}" sibTransId="{222BC5A0-E92F-402F-B6D4-C856D5D9BC18}"/>
    <dgm:cxn modelId="{E549BF00-6BBA-4254-A0F9-05738B13A18B}" srcId="{210EF5B3-E3D9-4238-B85E-71EF7B14E479}" destId="{B7B1D5E5-89A8-4A66-A459-CF71A4DFE7EE}" srcOrd="1" destOrd="0" parTransId="{811B759C-C520-4994-9093-34585C4026B2}" sibTransId="{F56D883F-2B9F-402B-9BE2-7A82C50166AB}"/>
    <dgm:cxn modelId="{FCDF4141-319A-4713-A1F8-E1F571759AC2}" type="presOf" srcId="{9531975A-3561-429F-9F21-0C463073C23F}" destId="{50869D0F-DF43-4D4F-B28E-2DCE3764B7BE}" srcOrd="1" destOrd="0" presId="urn:microsoft.com/office/officeart/2005/8/layout/cycle8"/>
    <dgm:cxn modelId="{593BA0FD-A278-419B-A1FE-1090ABF19B57}" type="presOf" srcId="{B7B1D5E5-89A8-4A66-A459-CF71A4DFE7EE}" destId="{AD8CFFEF-66A6-477C-A15B-1AA460EC9902}" srcOrd="0" destOrd="0" presId="urn:microsoft.com/office/officeart/2005/8/layout/cycle8"/>
    <dgm:cxn modelId="{9DDC03C7-E39B-47E7-B200-EBF84B68BEB7}" type="presOf" srcId="{9531975A-3561-429F-9F21-0C463073C23F}" destId="{652F9C97-D99E-40BE-989A-0B47CB512BDF}" srcOrd="0" destOrd="0" presId="urn:microsoft.com/office/officeart/2005/8/layout/cycle8"/>
    <dgm:cxn modelId="{29124E48-BDD9-4E6F-A6FA-4A64CE484985}" type="presOf" srcId="{B7B1D5E5-89A8-4A66-A459-CF71A4DFE7EE}" destId="{AB8726B6-E5B1-4BE5-85CA-526461C2227C}" srcOrd="1" destOrd="0" presId="urn:microsoft.com/office/officeart/2005/8/layout/cycle8"/>
    <dgm:cxn modelId="{923BD745-C5AE-4C3C-A80A-63108A13A3E7}" srcId="{210EF5B3-E3D9-4238-B85E-71EF7B14E479}" destId="{9B31FA95-334B-450B-A697-EB350E994E11}" srcOrd="2" destOrd="0" parTransId="{6F31D8AC-F6A7-4B4A-9465-10D36C08E19D}" sibTransId="{C5A25E63-EEC2-4C9D-83C1-BBDCEA0A7E63}"/>
    <dgm:cxn modelId="{A2F6536C-EF7E-454D-ABF9-0CD995BC71D8}" type="presOf" srcId="{210EF5B3-E3D9-4238-B85E-71EF7B14E479}" destId="{E50C7F3E-3FBB-4353-8584-FE4B75F3F8A6}" srcOrd="0" destOrd="0" presId="urn:microsoft.com/office/officeart/2005/8/layout/cycle8"/>
    <dgm:cxn modelId="{F5BD4DEF-72F6-4019-A638-79A386C533AE}" type="presParOf" srcId="{E50C7F3E-3FBB-4353-8584-FE4B75F3F8A6}" destId="{652F9C97-D99E-40BE-989A-0B47CB512BDF}" srcOrd="0" destOrd="0" presId="urn:microsoft.com/office/officeart/2005/8/layout/cycle8"/>
    <dgm:cxn modelId="{44A3D51A-B89D-465F-A8AE-4353CD1C3415}" type="presParOf" srcId="{E50C7F3E-3FBB-4353-8584-FE4B75F3F8A6}" destId="{1F19B63A-C6FD-4585-B8C4-877E74FB77E6}" srcOrd="1" destOrd="0" presId="urn:microsoft.com/office/officeart/2005/8/layout/cycle8"/>
    <dgm:cxn modelId="{AA45C852-5B4E-4D17-91FC-E37A27E17525}" type="presParOf" srcId="{E50C7F3E-3FBB-4353-8584-FE4B75F3F8A6}" destId="{95047B23-AE35-43A4-9956-C97DDEADD4EA}" srcOrd="2" destOrd="0" presId="urn:microsoft.com/office/officeart/2005/8/layout/cycle8"/>
    <dgm:cxn modelId="{B46189C9-1B40-4422-BD2D-6945782B7957}" type="presParOf" srcId="{E50C7F3E-3FBB-4353-8584-FE4B75F3F8A6}" destId="{50869D0F-DF43-4D4F-B28E-2DCE3764B7BE}" srcOrd="3" destOrd="0" presId="urn:microsoft.com/office/officeart/2005/8/layout/cycle8"/>
    <dgm:cxn modelId="{90962CF6-E6D8-4F2E-B0F1-64D6199B44F8}" type="presParOf" srcId="{E50C7F3E-3FBB-4353-8584-FE4B75F3F8A6}" destId="{AD8CFFEF-66A6-477C-A15B-1AA460EC9902}" srcOrd="4" destOrd="0" presId="urn:microsoft.com/office/officeart/2005/8/layout/cycle8"/>
    <dgm:cxn modelId="{E39F8CF6-C27C-43AE-BC4F-5E680F9446D8}" type="presParOf" srcId="{E50C7F3E-3FBB-4353-8584-FE4B75F3F8A6}" destId="{36715DC6-C3AD-4B17-831D-66FDE2406623}" srcOrd="5" destOrd="0" presId="urn:microsoft.com/office/officeart/2005/8/layout/cycle8"/>
    <dgm:cxn modelId="{7219C53B-0C7C-4A8A-9226-0DBFFBF450F2}" type="presParOf" srcId="{E50C7F3E-3FBB-4353-8584-FE4B75F3F8A6}" destId="{3FEE9668-BE03-4C78-86E8-FD22586C9DEF}" srcOrd="6" destOrd="0" presId="urn:microsoft.com/office/officeart/2005/8/layout/cycle8"/>
    <dgm:cxn modelId="{3C1E5530-9F91-4A93-89C8-4AFAB4C79527}" type="presParOf" srcId="{E50C7F3E-3FBB-4353-8584-FE4B75F3F8A6}" destId="{AB8726B6-E5B1-4BE5-85CA-526461C2227C}" srcOrd="7" destOrd="0" presId="urn:microsoft.com/office/officeart/2005/8/layout/cycle8"/>
    <dgm:cxn modelId="{E68B8FF1-3E01-4B91-9687-ED9CA70971CE}" type="presParOf" srcId="{E50C7F3E-3FBB-4353-8584-FE4B75F3F8A6}" destId="{0B4EA70F-00A1-4EFD-8CB8-6DAEBB0503AD}" srcOrd="8" destOrd="0" presId="urn:microsoft.com/office/officeart/2005/8/layout/cycle8"/>
    <dgm:cxn modelId="{B054C045-663B-4FE0-9434-5582641ED40B}" type="presParOf" srcId="{E50C7F3E-3FBB-4353-8584-FE4B75F3F8A6}" destId="{D0820E14-48C7-4F00-98DB-0D443674B491}" srcOrd="9" destOrd="0" presId="urn:microsoft.com/office/officeart/2005/8/layout/cycle8"/>
    <dgm:cxn modelId="{91A559A9-AE3E-4AD9-94DB-8A1BD865579E}" type="presParOf" srcId="{E50C7F3E-3FBB-4353-8584-FE4B75F3F8A6}" destId="{193C74FB-A74D-4DC5-8465-E22358D70D1E}" srcOrd="10" destOrd="0" presId="urn:microsoft.com/office/officeart/2005/8/layout/cycle8"/>
    <dgm:cxn modelId="{24C6E573-684E-4000-8106-E499419D3D39}" type="presParOf" srcId="{E50C7F3E-3FBB-4353-8584-FE4B75F3F8A6}" destId="{B153E1FC-DB5A-4EB1-A033-844369871163}" srcOrd="11" destOrd="0" presId="urn:microsoft.com/office/officeart/2005/8/layout/cycle8"/>
    <dgm:cxn modelId="{EA2780AF-360F-4FB2-BB81-2F451B04971C}" type="presParOf" srcId="{E50C7F3E-3FBB-4353-8584-FE4B75F3F8A6}" destId="{EA349E17-56D4-4835-81AF-AA2991A3DB22}" srcOrd="12" destOrd="0" presId="urn:microsoft.com/office/officeart/2005/8/layout/cycle8"/>
    <dgm:cxn modelId="{FDC59190-C051-4F0D-A3F8-E048263D4F02}" type="presParOf" srcId="{E50C7F3E-3FBB-4353-8584-FE4B75F3F8A6}" destId="{498D8179-304B-488C-80A2-66E7860CB0A2}" srcOrd="13" destOrd="0" presId="urn:microsoft.com/office/officeart/2005/8/layout/cycle8"/>
    <dgm:cxn modelId="{AFDC790E-0AE6-439D-8BF6-ABF9265C568C}" type="presParOf" srcId="{E50C7F3E-3FBB-4353-8584-FE4B75F3F8A6}" destId="{947306CF-0FF5-498A-A73E-0A45B17DDAD1}" srcOrd="14" destOrd="0" presId="urn:microsoft.com/office/officeart/2005/8/layout/cycle8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AC4FC8-F4D6-4924-86D1-E64D1F747A37}" type="doc">
      <dgm:prSet loTypeId="urn:microsoft.com/office/officeart/2005/8/layout/pyramid1" loCatId="pyramid" qsTypeId="urn:microsoft.com/office/officeart/2005/8/quickstyle/simple4" qsCatId="simple" csTypeId="urn:microsoft.com/office/officeart/2005/8/colors/accent2_3" csCatId="accent2" phldr="1"/>
      <dgm:spPr/>
    </dgm:pt>
    <dgm:pt modelId="{9D0BCC56-6F33-496B-BA4F-ED2D2F39EDCB}">
      <dgm:prSet phldrT="[Text]"/>
      <dgm:spPr/>
      <dgm:t>
        <a:bodyPr/>
        <a:lstStyle/>
        <a:p>
          <a:r>
            <a:rPr lang="en-US" smtClean="0"/>
            <a:t>S</a:t>
          </a:r>
          <a:r>
            <a:rPr lang="sr-Latn-RS" smtClean="0"/>
            <a:t>amopotvrđivanje (samoostvarenje, kreativnost)</a:t>
          </a:r>
          <a:endParaRPr lang="sr-Latn-CS"/>
        </a:p>
      </dgm:t>
    </dgm:pt>
    <dgm:pt modelId="{ACD51B62-FC5C-4E84-8035-3BD9170B13FC}" type="parTrans" cxnId="{8296DF0C-C9E9-420C-9336-2463212FC6D6}">
      <dgm:prSet/>
      <dgm:spPr/>
      <dgm:t>
        <a:bodyPr/>
        <a:lstStyle/>
        <a:p>
          <a:endParaRPr lang="sr-Latn-CS"/>
        </a:p>
      </dgm:t>
    </dgm:pt>
    <dgm:pt modelId="{18BBB853-A764-46F2-990D-541A2569F9AF}" type="sibTrans" cxnId="{8296DF0C-C9E9-420C-9336-2463212FC6D6}">
      <dgm:prSet/>
      <dgm:spPr/>
      <dgm:t>
        <a:bodyPr/>
        <a:lstStyle/>
        <a:p>
          <a:endParaRPr lang="sr-Latn-CS"/>
        </a:p>
      </dgm:t>
    </dgm:pt>
    <dgm:pt modelId="{A6012B91-E1B9-4E22-883C-1A22D978EEF9}">
      <dgm:prSet phldrT="[Text]"/>
      <dgm:spPr/>
      <dgm:t>
        <a:bodyPr/>
        <a:lstStyle/>
        <a:p>
          <a:r>
            <a:rPr lang="en-US" smtClean="0"/>
            <a:t>V</a:t>
          </a:r>
          <a:r>
            <a:rPr lang="sr-Latn-RS" smtClean="0"/>
            <a:t>lastita vrednost (vrednost koju nam drugi priznaju)</a:t>
          </a:r>
        </a:p>
      </dgm:t>
    </dgm:pt>
    <dgm:pt modelId="{47227E3C-B2D0-470B-93AC-763F6C49837E}" type="parTrans" cxnId="{A999A8FA-95C3-4E4E-84FC-2E49146B185C}">
      <dgm:prSet/>
      <dgm:spPr/>
      <dgm:t>
        <a:bodyPr/>
        <a:lstStyle/>
        <a:p>
          <a:endParaRPr lang="sr-Latn-CS"/>
        </a:p>
      </dgm:t>
    </dgm:pt>
    <dgm:pt modelId="{33976C50-55A1-4EF4-AC31-8A134B0792E2}" type="sibTrans" cxnId="{A999A8FA-95C3-4E4E-84FC-2E49146B185C}">
      <dgm:prSet/>
      <dgm:spPr/>
      <dgm:t>
        <a:bodyPr/>
        <a:lstStyle/>
        <a:p>
          <a:endParaRPr lang="sr-Latn-CS"/>
        </a:p>
      </dgm:t>
    </dgm:pt>
    <dgm:pt modelId="{F9D56A74-83EB-42C3-B960-E1EA1BE5D26F}">
      <dgm:prSet phldrT="[Text]"/>
      <dgm:spPr/>
      <dgm:t>
        <a:bodyPr/>
        <a:lstStyle/>
        <a:p>
          <a:r>
            <a:rPr lang="en-US" smtClean="0"/>
            <a:t>L</a:t>
          </a:r>
          <a:r>
            <a:rPr lang="sr-Latn-RS" smtClean="0"/>
            <a:t>jubav i pripadnost</a:t>
          </a:r>
          <a:endParaRPr lang="sr-Latn-CS"/>
        </a:p>
      </dgm:t>
    </dgm:pt>
    <dgm:pt modelId="{1D2A513F-B220-4DD7-B7EC-CD48B95C24D8}" type="parTrans" cxnId="{2D323317-A2C8-453B-A774-273832A8BA03}">
      <dgm:prSet/>
      <dgm:spPr/>
      <dgm:t>
        <a:bodyPr/>
        <a:lstStyle/>
        <a:p>
          <a:endParaRPr lang="sr-Latn-CS"/>
        </a:p>
      </dgm:t>
    </dgm:pt>
    <dgm:pt modelId="{C50B9A2C-5653-40DC-8BEC-2F719BD8CE37}" type="sibTrans" cxnId="{2D323317-A2C8-453B-A774-273832A8BA03}">
      <dgm:prSet/>
      <dgm:spPr/>
      <dgm:t>
        <a:bodyPr/>
        <a:lstStyle/>
        <a:p>
          <a:endParaRPr lang="sr-Latn-CS"/>
        </a:p>
      </dgm:t>
    </dgm:pt>
    <dgm:pt modelId="{8FC42FED-2584-4BB5-B863-AE06A79401F1}">
      <dgm:prSet/>
      <dgm:spPr/>
      <dgm:t>
        <a:bodyPr/>
        <a:lstStyle/>
        <a:p>
          <a:r>
            <a:rPr lang="en-US" smtClean="0"/>
            <a:t>B</a:t>
          </a:r>
          <a:r>
            <a:rPr lang="sr-Latn-RS" smtClean="0"/>
            <a:t>ezbednost i zaštita, sigurnost </a:t>
          </a:r>
          <a:endParaRPr lang="sr-Latn-CS"/>
        </a:p>
      </dgm:t>
    </dgm:pt>
    <dgm:pt modelId="{9A5F86AC-0289-4B28-8EFE-7E29F9537408}" type="parTrans" cxnId="{B37ECD62-39B2-4A4D-B169-FC3A8A2A6DD9}">
      <dgm:prSet/>
      <dgm:spPr/>
      <dgm:t>
        <a:bodyPr/>
        <a:lstStyle/>
        <a:p>
          <a:endParaRPr lang="sr-Latn-CS"/>
        </a:p>
      </dgm:t>
    </dgm:pt>
    <dgm:pt modelId="{65C0A92C-A886-4CE4-80A4-AD3C00F08917}" type="sibTrans" cxnId="{B37ECD62-39B2-4A4D-B169-FC3A8A2A6DD9}">
      <dgm:prSet/>
      <dgm:spPr/>
      <dgm:t>
        <a:bodyPr/>
        <a:lstStyle/>
        <a:p>
          <a:endParaRPr lang="sr-Latn-CS"/>
        </a:p>
      </dgm:t>
    </dgm:pt>
    <dgm:pt modelId="{916DC3AE-D2CB-4DF7-8057-81C2F4152D72}">
      <dgm:prSet/>
      <dgm:spPr/>
      <dgm:t>
        <a:bodyPr/>
        <a:lstStyle/>
        <a:p>
          <a:r>
            <a:rPr lang="en-US" smtClean="0"/>
            <a:t>B</a:t>
          </a:r>
          <a:r>
            <a:rPr lang="sr-Latn-RS" smtClean="0"/>
            <a:t>iološke potrebe (vazduh, voda, hrana, spavanje, polnost)</a:t>
          </a:r>
          <a:endParaRPr lang="sr-Latn-CS"/>
        </a:p>
      </dgm:t>
    </dgm:pt>
    <dgm:pt modelId="{D72AE4E4-BDE3-44E6-8848-6BF7577DCA41}" type="parTrans" cxnId="{F005D2A6-08C1-4716-9A18-58426C546E3E}">
      <dgm:prSet/>
      <dgm:spPr/>
      <dgm:t>
        <a:bodyPr/>
        <a:lstStyle/>
        <a:p>
          <a:endParaRPr lang="sr-Latn-CS"/>
        </a:p>
      </dgm:t>
    </dgm:pt>
    <dgm:pt modelId="{DB751F30-8449-49A3-91FD-D456C06C6F0A}" type="sibTrans" cxnId="{F005D2A6-08C1-4716-9A18-58426C546E3E}">
      <dgm:prSet/>
      <dgm:spPr/>
      <dgm:t>
        <a:bodyPr/>
        <a:lstStyle/>
        <a:p>
          <a:endParaRPr lang="sr-Latn-CS"/>
        </a:p>
      </dgm:t>
    </dgm:pt>
    <dgm:pt modelId="{403031CF-7356-4AAD-906F-D804C074135A}" type="pres">
      <dgm:prSet presAssocID="{37AC4FC8-F4D6-4924-86D1-E64D1F747A37}" presName="Name0" presStyleCnt="0">
        <dgm:presLayoutVars>
          <dgm:dir/>
          <dgm:animLvl val="lvl"/>
          <dgm:resizeHandles val="exact"/>
        </dgm:presLayoutVars>
      </dgm:prSet>
      <dgm:spPr/>
    </dgm:pt>
    <dgm:pt modelId="{4560176B-56D3-494E-B81A-CD13485A3394}" type="pres">
      <dgm:prSet presAssocID="{9D0BCC56-6F33-496B-BA4F-ED2D2F39EDCB}" presName="Name8" presStyleCnt="0"/>
      <dgm:spPr/>
    </dgm:pt>
    <dgm:pt modelId="{3B4C5AD2-853C-475A-B306-DF2BB57402B1}" type="pres">
      <dgm:prSet presAssocID="{9D0BCC56-6F33-496B-BA4F-ED2D2F39EDCB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FFEE9C82-2DBD-49BA-9B06-930B9F73F506}" type="pres">
      <dgm:prSet presAssocID="{9D0BCC56-6F33-496B-BA4F-ED2D2F39EDC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8239B6D4-6F80-4461-827D-B53746A118E2}" type="pres">
      <dgm:prSet presAssocID="{A6012B91-E1B9-4E22-883C-1A22D978EEF9}" presName="Name8" presStyleCnt="0"/>
      <dgm:spPr/>
    </dgm:pt>
    <dgm:pt modelId="{CBA7EE91-FCC3-47BB-88A1-34F8A6F06005}" type="pres">
      <dgm:prSet presAssocID="{A6012B91-E1B9-4E22-883C-1A22D978EEF9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BCC4269F-9645-4449-8F3E-3794CF855D1B}" type="pres">
      <dgm:prSet presAssocID="{A6012B91-E1B9-4E22-883C-1A22D978EEF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55163849-292A-40D0-BFA2-C0ABB02DF682}" type="pres">
      <dgm:prSet presAssocID="{F9D56A74-83EB-42C3-B960-E1EA1BE5D26F}" presName="Name8" presStyleCnt="0"/>
      <dgm:spPr/>
    </dgm:pt>
    <dgm:pt modelId="{192AAEE6-5ACB-412F-BC12-4D9C2E0FB2A8}" type="pres">
      <dgm:prSet presAssocID="{F9D56A74-83EB-42C3-B960-E1EA1BE5D26F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53C50819-287D-4A70-A169-89F631BF5800}" type="pres">
      <dgm:prSet presAssocID="{F9D56A74-83EB-42C3-B960-E1EA1BE5D26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FEEB99DE-9FDC-4AD8-87A2-BBDEE2129365}" type="pres">
      <dgm:prSet presAssocID="{8FC42FED-2584-4BB5-B863-AE06A79401F1}" presName="Name8" presStyleCnt="0"/>
      <dgm:spPr/>
    </dgm:pt>
    <dgm:pt modelId="{2D963940-7051-4226-8888-CF95BCA3C653}" type="pres">
      <dgm:prSet presAssocID="{8FC42FED-2584-4BB5-B863-AE06A79401F1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3FD1E8BB-D58F-448B-A2D9-2352F8829202}" type="pres">
      <dgm:prSet presAssocID="{8FC42FED-2584-4BB5-B863-AE06A79401F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3CE4CEBF-C431-4B0D-9605-12090359D145}" type="pres">
      <dgm:prSet presAssocID="{916DC3AE-D2CB-4DF7-8057-81C2F4152D72}" presName="Name8" presStyleCnt="0"/>
      <dgm:spPr/>
    </dgm:pt>
    <dgm:pt modelId="{6BCF0446-40AC-4978-92F0-8313943A5244}" type="pres">
      <dgm:prSet presAssocID="{916DC3AE-D2CB-4DF7-8057-81C2F4152D72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CC8A0F63-E6D7-44B7-ACC2-44FD7AB413CF}" type="pres">
      <dgm:prSet presAssocID="{916DC3AE-D2CB-4DF7-8057-81C2F4152D7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D593BCB9-FAC1-49C0-AD4F-CAA1D3FB3E02}" type="presOf" srcId="{8FC42FED-2584-4BB5-B863-AE06A79401F1}" destId="{3FD1E8BB-D58F-448B-A2D9-2352F8829202}" srcOrd="1" destOrd="0" presId="urn:microsoft.com/office/officeart/2005/8/layout/pyramid1"/>
    <dgm:cxn modelId="{F005D2A6-08C1-4716-9A18-58426C546E3E}" srcId="{37AC4FC8-F4D6-4924-86D1-E64D1F747A37}" destId="{916DC3AE-D2CB-4DF7-8057-81C2F4152D72}" srcOrd="4" destOrd="0" parTransId="{D72AE4E4-BDE3-44E6-8848-6BF7577DCA41}" sibTransId="{DB751F30-8449-49A3-91FD-D456C06C6F0A}"/>
    <dgm:cxn modelId="{68774FCE-8817-493F-B5AF-2BBC0DA528BD}" type="presOf" srcId="{916DC3AE-D2CB-4DF7-8057-81C2F4152D72}" destId="{6BCF0446-40AC-4978-92F0-8313943A5244}" srcOrd="0" destOrd="0" presId="urn:microsoft.com/office/officeart/2005/8/layout/pyramid1"/>
    <dgm:cxn modelId="{22E4D6E6-97B4-4008-A632-4F68BD9AC09E}" type="presOf" srcId="{916DC3AE-D2CB-4DF7-8057-81C2F4152D72}" destId="{CC8A0F63-E6D7-44B7-ACC2-44FD7AB413CF}" srcOrd="1" destOrd="0" presId="urn:microsoft.com/office/officeart/2005/8/layout/pyramid1"/>
    <dgm:cxn modelId="{0D3D9C86-30DA-45D7-B974-CD0EDF8F1404}" type="presOf" srcId="{F9D56A74-83EB-42C3-B960-E1EA1BE5D26F}" destId="{192AAEE6-5ACB-412F-BC12-4D9C2E0FB2A8}" srcOrd="0" destOrd="0" presId="urn:microsoft.com/office/officeart/2005/8/layout/pyramid1"/>
    <dgm:cxn modelId="{A999A8FA-95C3-4E4E-84FC-2E49146B185C}" srcId="{37AC4FC8-F4D6-4924-86D1-E64D1F747A37}" destId="{A6012B91-E1B9-4E22-883C-1A22D978EEF9}" srcOrd="1" destOrd="0" parTransId="{47227E3C-B2D0-470B-93AC-763F6C49837E}" sibTransId="{33976C50-55A1-4EF4-AC31-8A134B0792E2}"/>
    <dgm:cxn modelId="{8296DF0C-C9E9-420C-9336-2463212FC6D6}" srcId="{37AC4FC8-F4D6-4924-86D1-E64D1F747A37}" destId="{9D0BCC56-6F33-496B-BA4F-ED2D2F39EDCB}" srcOrd="0" destOrd="0" parTransId="{ACD51B62-FC5C-4E84-8035-3BD9170B13FC}" sibTransId="{18BBB853-A764-46F2-990D-541A2569F9AF}"/>
    <dgm:cxn modelId="{2E83F1F9-6369-4117-A930-BFB04E2E4E27}" type="presOf" srcId="{A6012B91-E1B9-4E22-883C-1A22D978EEF9}" destId="{BCC4269F-9645-4449-8F3E-3794CF855D1B}" srcOrd="1" destOrd="0" presId="urn:microsoft.com/office/officeart/2005/8/layout/pyramid1"/>
    <dgm:cxn modelId="{3E04AE7D-2423-4965-833E-64CB68077492}" type="presOf" srcId="{8FC42FED-2584-4BB5-B863-AE06A79401F1}" destId="{2D963940-7051-4226-8888-CF95BCA3C653}" srcOrd="0" destOrd="0" presId="urn:microsoft.com/office/officeart/2005/8/layout/pyramid1"/>
    <dgm:cxn modelId="{2D323317-A2C8-453B-A774-273832A8BA03}" srcId="{37AC4FC8-F4D6-4924-86D1-E64D1F747A37}" destId="{F9D56A74-83EB-42C3-B960-E1EA1BE5D26F}" srcOrd="2" destOrd="0" parTransId="{1D2A513F-B220-4DD7-B7EC-CD48B95C24D8}" sibTransId="{C50B9A2C-5653-40DC-8BEC-2F719BD8CE37}"/>
    <dgm:cxn modelId="{85A03631-EE80-4FA3-AB34-05B529367FC4}" type="presOf" srcId="{37AC4FC8-F4D6-4924-86D1-E64D1F747A37}" destId="{403031CF-7356-4AAD-906F-D804C074135A}" srcOrd="0" destOrd="0" presId="urn:microsoft.com/office/officeart/2005/8/layout/pyramid1"/>
    <dgm:cxn modelId="{B37ECD62-39B2-4A4D-B169-FC3A8A2A6DD9}" srcId="{37AC4FC8-F4D6-4924-86D1-E64D1F747A37}" destId="{8FC42FED-2584-4BB5-B863-AE06A79401F1}" srcOrd="3" destOrd="0" parTransId="{9A5F86AC-0289-4B28-8EFE-7E29F9537408}" sibTransId="{65C0A92C-A886-4CE4-80A4-AD3C00F08917}"/>
    <dgm:cxn modelId="{015AEAEA-F32B-4D63-ACB2-D706FA074ABF}" type="presOf" srcId="{F9D56A74-83EB-42C3-B960-E1EA1BE5D26F}" destId="{53C50819-287D-4A70-A169-89F631BF5800}" srcOrd="1" destOrd="0" presId="urn:microsoft.com/office/officeart/2005/8/layout/pyramid1"/>
    <dgm:cxn modelId="{D5E9702D-4EB5-46DD-8EE5-C64B13977132}" type="presOf" srcId="{9D0BCC56-6F33-496B-BA4F-ED2D2F39EDCB}" destId="{3B4C5AD2-853C-475A-B306-DF2BB57402B1}" srcOrd="0" destOrd="0" presId="urn:microsoft.com/office/officeart/2005/8/layout/pyramid1"/>
    <dgm:cxn modelId="{1267BEB2-0DE7-4944-A8E6-561DB0017C3D}" type="presOf" srcId="{9D0BCC56-6F33-496B-BA4F-ED2D2F39EDCB}" destId="{FFEE9C82-2DBD-49BA-9B06-930B9F73F506}" srcOrd="1" destOrd="0" presId="urn:microsoft.com/office/officeart/2005/8/layout/pyramid1"/>
    <dgm:cxn modelId="{96622BC9-10CC-4590-A096-0B5DBC2C6890}" type="presOf" srcId="{A6012B91-E1B9-4E22-883C-1A22D978EEF9}" destId="{CBA7EE91-FCC3-47BB-88A1-34F8A6F06005}" srcOrd="0" destOrd="0" presId="urn:microsoft.com/office/officeart/2005/8/layout/pyramid1"/>
    <dgm:cxn modelId="{669019F8-62CE-46EC-9A32-0AE392008E75}" type="presParOf" srcId="{403031CF-7356-4AAD-906F-D804C074135A}" destId="{4560176B-56D3-494E-B81A-CD13485A3394}" srcOrd="0" destOrd="0" presId="urn:microsoft.com/office/officeart/2005/8/layout/pyramid1"/>
    <dgm:cxn modelId="{6002A01D-ED9B-4102-9E3E-D6BA12FDA03A}" type="presParOf" srcId="{4560176B-56D3-494E-B81A-CD13485A3394}" destId="{3B4C5AD2-853C-475A-B306-DF2BB57402B1}" srcOrd="0" destOrd="0" presId="urn:microsoft.com/office/officeart/2005/8/layout/pyramid1"/>
    <dgm:cxn modelId="{953CC914-65BB-47C5-AA0A-FB036F35A5F4}" type="presParOf" srcId="{4560176B-56D3-494E-B81A-CD13485A3394}" destId="{FFEE9C82-2DBD-49BA-9B06-930B9F73F506}" srcOrd="1" destOrd="0" presId="urn:microsoft.com/office/officeart/2005/8/layout/pyramid1"/>
    <dgm:cxn modelId="{DE82B94C-E225-4517-BEE9-DAA77CF77FE4}" type="presParOf" srcId="{403031CF-7356-4AAD-906F-D804C074135A}" destId="{8239B6D4-6F80-4461-827D-B53746A118E2}" srcOrd="1" destOrd="0" presId="urn:microsoft.com/office/officeart/2005/8/layout/pyramid1"/>
    <dgm:cxn modelId="{6D073201-46CE-4A10-93CF-4ACAE3DED453}" type="presParOf" srcId="{8239B6D4-6F80-4461-827D-B53746A118E2}" destId="{CBA7EE91-FCC3-47BB-88A1-34F8A6F06005}" srcOrd="0" destOrd="0" presId="urn:microsoft.com/office/officeart/2005/8/layout/pyramid1"/>
    <dgm:cxn modelId="{023FEB67-F86F-47A7-B76E-93F5331D8283}" type="presParOf" srcId="{8239B6D4-6F80-4461-827D-B53746A118E2}" destId="{BCC4269F-9645-4449-8F3E-3794CF855D1B}" srcOrd="1" destOrd="0" presId="urn:microsoft.com/office/officeart/2005/8/layout/pyramid1"/>
    <dgm:cxn modelId="{D9D3CD2D-4A17-452A-A429-919C915CC745}" type="presParOf" srcId="{403031CF-7356-4AAD-906F-D804C074135A}" destId="{55163849-292A-40D0-BFA2-C0ABB02DF682}" srcOrd="2" destOrd="0" presId="urn:microsoft.com/office/officeart/2005/8/layout/pyramid1"/>
    <dgm:cxn modelId="{561FB9EB-6A45-4F0F-8411-FB752DF61DA7}" type="presParOf" srcId="{55163849-292A-40D0-BFA2-C0ABB02DF682}" destId="{192AAEE6-5ACB-412F-BC12-4D9C2E0FB2A8}" srcOrd="0" destOrd="0" presId="urn:microsoft.com/office/officeart/2005/8/layout/pyramid1"/>
    <dgm:cxn modelId="{25840056-39F3-409A-BAC8-BE51AC70C3DA}" type="presParOf" srcId="{55163849-292A-40D0-BFA2-C0ABB02DF682}" destId="{53C50819-287D-4A70-A169-89F631BF5800}" srcOrd="1" destOrd="0" presId="urn:microsoft.com/office/officeart/2005/8/layout/pyramid1"/>
    <dgm:cxn modelId="{4596DBB0-79FC-43C9-AFE3-F48C1FB34B70}" type="presParOf" srcId="{403031CF-7356-4AAD-906F-D804C074135A}" destId="{FEEB99DE-9FDC-4AD8-87A2-BBDEE2129365}" srcOrd="3" destOrd="0" presId="urn:microsoft.com/office/officeart/2005/8/layout/pyramid1"/>
    <dgm:cxn modelId="{5173E8B1-B6DF-429B-8B37-17DE9CC8FC27}" type="presParOf" srcId="{FEEB99DE-9FDC-4AD8-87A2-BBDEE2129365}" destId="{2D963940-7051-4226-8888-CF95BCA3C653}" srcOrd="0" destOrd="0" presId="urn:microsoft.com/office/officeart/2005/8/layout/pyramid1"/>
    <dgm:cxn modelId="{4972D080-78F0-468E-809E-E330E109C093}" type="presParOf" srcId="{FEEB99DE-9FDC-4AD8-87A2-BBDEE2129365}" destId="{3FD1E8BB-D58F-448B-A2D9-2352F8829202}" srcOrd="1" destOrd="0" presId="urn:microsoft.com/office/officeart/2005/8/layout/pyramid1"/>
    <dgm:cxn modelId="{7F2D43DE-CD01-4BC9-AF39-C6BEF227226C}" type="presParOf" srcId="{403031CF-7356-4AAD-906F-D804C074135A}" destId="{3CE4CEBF-C431-4B0D-9605-12090359D145}" srcOrd="4" destOrd="0" presId="urn:microsoft.com/office/officeart/2005/8/layout/pyramid1"/>
    <dgm:cxn modelId="{F5A0D18C-EA1B-42C3-9719-73305EBB24EE}" type="presParOf" srcId="{3CE4CEBF-C431-4B0D-9605-12090359D145}" destId="{6BCF0446-40AC-4978-92F0-8313943A5244}" srcOrd="0" destOrd="0" presId="urn:microsoft.com/office/officeart/2005/8/layout/pyramid1"/>
    <dgm:cxn modelId="{60585B44-0314-4B65-820F-CA123215CA4C}" type="presParOf" srcId="{3CE4CEBF-C431-4B0D-9605-12090359D145}" destId="{CC8A0F63-E6D7-44B7-ACC2-44FD7AB413CF}" srcOrd="1" destOrd="0" presId="urn:microsoft.com/office/officeart/2005/8/layout/pyramid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7A4E80-9DDD-4679-A83F-01264DFC462F}" type="datetimeFigureOut">
              <a:rPr lang="en-US" smtClean="0"/>
              <a:pPr/>
              <a:t>28-Jan-15</a:t>
            </a:fld>
            <a:endParaRPr lang="sr-Latn-C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C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786D-1AB2-4502-B29E-B704690755F8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786D-1AB2-4502-B29E-B704690755F8}" type="slidenum">
              <a:rPr lang="sr-Latn-CS" smtClean="0"/>
              <a:pPr/>
              <a:t>1</a:t>
            </a:fld>
            <a:endParaRPr lang="sr-Latn-C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786D-1AB2-4502-B29E-B704690755F8}" type="slidenum">
              <a:rPr lang="sr-Latn-CS" smtClean="0"/>
              <a:pPr/>
              <a:t>35</a:t>
            </a:fld>
            <a:endParaRPr lang="sr-Latn-C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1C24F-061D-43AA-8B80-44E80FFED60E}" type="datetimeFigureOut">
              <a:rPr lang="en-US" smtClean="0"/>
              <a:pPr/>
              <a:t>28-Jan-15</a:t>
            </a:fld>
            <a:endParaRPr lang="sr-Latn-C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CA21-165D-429E-9A35-E2C00A386D3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1C24F-061D-43AA-8B80-44E80FFED60E}" type="datetimeFigureOut">
              <a:rPr lang="en-US" smtClean="0"/>
              <a:pPr/>
              <a:t>28-Jan-15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CA21-165D-429E-9A35-E2C00A386D3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1C24F-061D-43AA-8B80-44E80FFED60E}" type="datetimeFigureOut">
              <a:rPr lang="en-US" smtClean="0"/>
              <a:pPr/>
              <a:t>28-Jan-15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CA21-165D-429E-9A35-E2C00A386D3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1C24F-061D-43AA-8B80-44E80FFED60E}" type="datetimeFigureOut">
              <a:rPr lang="en-US" smtClean="0"/>
              <a:pPr/>
              <a:t>28-Jan-15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CA21-165D-429E-9A35-E2C00A386D3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1C24F-061D-43AA-8B80-44E80FFED60E}" type="datetimeFigureOut">
              <a:rPr lang="en-US" smtClean="0"/>
              <a:pPr/>
              <a:t>28-Jan-15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CA21-165D-429E-9A35-E2C00A386D3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1C24F-061D-43AA-8B80-44E80FFED60E}" type="datetimeFigureOut">
              <a:rPr lang="en-US" smtClean="0"/>
              <a:pPr/>
              <a:t>28-Jan-15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CA21-165D-429E-9A35-E2C00A386D3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1C24F-061D-43AA-8B80-44E80FFED60E}" type="datetimeFigureOut">
              <a:rPr lang="en-US" smtClean="0"/>
              <a:pPr/>
              <a:t>28-Jan-15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CA21-165D-429E-9A35-E2C00A386D3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1C24F-061D-43AA-8B80-44E80FFED60E}" type="datetimeFigureOut">
              <a:rPr lang="en-US" smtClean="0"/>
              <a:pPr/>
              <a:t>28-Jan-15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CA21-165D-429E-9A35-E2C00A386D3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1C24F-061D-43AA-8B80-44E80FFED60E}" type="datetimeFigureOut">
              <a:rPr lang="en-US" smtClean="0"/>
              <a:pPr/>
              <a:t>28-Jan-15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CA21-165D-429E-9A35-E2C00A386D3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1C24F-061D-43AA-8B80-44E80FFED60E}" type="datetimeFigureOut">
              <a:rPr lang="en-US" smtClean="0"/>
              <a:pPr/>
              <a:t>28-Jan-15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CA21-165D-429E-9A35-E2C00A386D3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1C24F-061D-43AA-8B80-44E80FFED60E}" type="datetimeFigureOut">
              <a:rPr lang="en-US" smtClean="0"/>
              <a:pPr/>
              <a:t>28-Jan-15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83CA21-165D-429E-9A35-E2C00A386D3F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81C24F-061D-43AA-8B80-44E80FFED60E}" type="datetimeFigureOut">
              <a:rPr lang="en-US" smtClean="0"/>
              <a:pPr/>
              <a:t>28-Jan-15</a:t>
            </a:fld>
            <a:endParaRPr lang="sr-Latn-C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83CA21-165D-429E-9A35-E2C00A386D3F}" type="slidenum">
              <a:rPr lang="sr-Latn-CS" smtClean="0"/>
              <a:pPr/>
              <a:t>‹#›</a:t>
            </a:fld>
            <a:endParaRPr lang="sr-Latn-C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209800"/>
          </a:xfrm>
        </p:spPr>
        <p:txBody>
          <a:bodyPr/>
          <a:lstStyle/>
          <a:p>
            <a:r>
              <a:rPr lang="sr-Latn-RS" smtClean="0"/>
              <a:t>ZDRAVSTVENA NEGA U PSIHIJATRIJI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10000"/>
            <a:ext cx="7854696" cy="1171136"/>
          </a:xfrm>
        </p:spPr>
        <p:txBody>
          <a:bodyPr/>
          <a:lstStyle/>
          <a:p>
            <a:r>
              <a:rPr lang="en-US" smtClean="0"/>
              <a:t>Dr Sa</a:t>
            </a:r>
            <a:r>
              <a:rPr lang="sr-Latn-RS" smtClean="0"/>
              <a:t>ša Atanasković</a:t>
            </a:r>
          </a:p>
          <a:p>
            <a:r>
              <a:rPr lang="sr-Latn-RS" smtClean="0"/>
              <a:t>neuropsihijatar</a:t>
            </a:r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mtClean="0"/>
              <a:t>PREDMET IZUČAVANJA ZDRAVSTVENE NEGE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/>
          </a:bodyPr>
          <a:lstStyle/>
          <a:p>
            <a:r>
              <a:rPr lang="sr-Latn-RS" sz="2800" smtClean="0"/>
              <a:t>ZDRAVLJE = samostalnost, nezavisnost</a:t>
            </a:r>
          </a:p>
          <a:p>
            <a:r>
              <a:rPr lang="sr-Latn-RS" sz="2800" smtClean="0"/>
              <a:t>BOLEST = zavisnost...</a:t>
            </a:r>
          </a:p>
          <a:p>
            <a:r>
              <a:rPr lang="sr-Latn-RS" sz="2800" smtClean="0"/>
              <a:t>OKOLINA:  1) fizički uslovi sredine</a:t>
            </a:r>
          </a:p>
          <a:p>
            <a:pPr>
              <a:buNone/>
            </a:pPr>
            <a:r>
              <a:rPr lang="sr-Latn-RS" sz="2800" smtClean="0"/>
              <a:t>                        2) biološki uslovi sredine</a:t>
            </a:r>
          </a:p>
          <a:p>
            <a:pPr>
              <a:buNone/>
            </a:pPr>
            <a:r>
              <a:rPr lang="sr-Latn-RS" sz="2800" smtClean="0"/>
              <a:t>                        3) hemijski uslovi sredine</a:t>
            </a:r>
          </a:p>
          <a:p>
            <a:pPr>
              <a:buNone/>
            </a:pPr>
            <a:r>
              <a:rPr lang="sr-Latn-RS" sz="2800" smtClean="0"/>
              <a:t>                        4) socijalno- ekološki uslovi sredine </a:t>
            </a:r>
            <a:endParaRPr lang="sr-Latn-C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sr-Latn-RS" smtClean="0"/>
              <a:t>LJUDSKE POTREBE:   </a:t>
            </a:r>
            <a:r>
              <a:rPr lang="sr-Latn-RS" sz="4000" smtClean="0"/>
              <a:t>(Henderson)</a:t>
            </a:r>
            <a:endParaRPr lang="sr-Latn-C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92500"/>
          </a:bodyPr>
          <a:lstStyle/>
          <a:p>
            <a:pPr marL="514350" indent="-514350">
              <a:buClrTx/>
              <a:buAutoNum type="arabicParenR"/>
            </a:pPr>
            <a:r>
              <a:rPr lang="en-US" smtClean="0"/>
              <a:t>P</a:t>
            </a:r>
            <a:r>
              <a:rPr lang="sr-Latn-RS" smtClean="0"/>
              <a:t>omaganje pacijentu da diše</a:t>
            </a:r>
          </a:p>
          <a:p>
            <a:pPr marL="514350" indent="-514350">
              <a:buClrTx/>
              <a:buAutoNum type="arabicParenR"/>
            </a:pPr>
            <a:r>
              <a:rPr lang="en-US" smtClean="0"/>
              <a:t>P</a:t>
            </a:r>
            <a:r>
              <a:rPr lang="sr-Latn-RS" smtClean="0"/>
              <a:t>omaganje pacijentu da jede i pije</a:t>
            </a:r>
          </a:p>
          <a:p>
            <a:pPr marL="514350" indent="-514350">
              <a:buClrTx/>
              <a:buAutoNum type="arabicParenR"/>
            </a:pPr>
            <a:r>
              <a:rPr lang="en-US" smtClean="0"/>
              <a:t>P</a:t>
            </a:r>
            <a:r>
              <a:rPr lang="sr-Latn-RS" smtClean="0"/>
              <a:t>omaganje pacijentu da defecira (i urinira)</a:t>
            </a:r>
          </a:p>
          <a:p>
            <a:pPr marL="514350" indent="-514350">
              <a:buClrTx/>
              <a:buAutoNum type="arabicParenR"/>
            </a:pPr>
            <a:r>
              <a:rPr lang="en-US" smtClean="0"/>
              <a:t>P</a:t>
            </a:r>
            <a:r>
              <a:rPr lang="sr-Latn-RS" smtClean="0"/>
              <a:t>omaganje pacijentu da održi optimalni položaj pri ležanju, sedenju, šetanju kao i pri promeni položaja</a:t>
            </a:r>
          </a:p>
          <a:p>
            <a:pPr marL="514350" indent="-514350">
              <a:buClrTx/>
              <a:buAutoNum type="arabicParenR"/>
            </a:pPr>
            <a:r>
              <a:rPr lang="en-US" smtClean="0"/>
              <a:t>P</a:t>
            </a:r>
            <a:r>
              <a:rPr lang="sr-Latn-RS" smtClean="0"/>
              <a:t>omaganje pacijentu da se odmara i spava </a:t>
            </a:r>
          </a:p>
          <a:p>
            <a:pPr marL="514350" indent="-514350">
              <a:buClrTx/>
              <a:buAutoNum type="arabicParenR"/>
            </a:pPr>
            <a:r>
              <a:rPr lang="en-US" smtClean="0"/>
              <a:t>P</a:t>
            </a:r>
            <a:r>
              <a:rPr lang="sr-Latn-RS" smtClean="0"/>
              <a:t>omaganje pacijentu pri odevanju i svlačenju</a:t>
            </a:r>
          </a:p>
          <a:p>
            <a:pPr marL="514350" indent="-514350">
              <a:buClrTx/>
              <a:buAutoNum type="arabicParenR"/>
            </a:pPr>
            <a:r>
              <a:rPr lang="en-US" smtClean="0"/>
              <a:t>P</a:t>
            </a:r>
            <a:r>
              <a:rPr lang="sr-Latn-RS" smtClean="0"/>
              <a:t>omaganje pacijentu da održava telesnu temperaturu</a:t>
            </a:r>
          </a:p>
          <a:p>
            <a:pPr marL="514350" indent="-514350">
              <a:buClrTx/>
              <a:buAutoNum type="arabicParenR"/>
            </a:pPr>
            <a:r>
              <a:rPr lang="en-US" smtClean="0"/>
              <a:t>P</a:t>
            </a:r>
            <a:r>
              <a:rPr lang="sr-Latn-RS" smtClean="0"/>
              <a:t>omaganje pacijentu da održava higijenu</a:t>
            </a:r>
          </a:p>
          <a:p>
            <a:pPr marL="514350" indent="-514350">
              <a:buClrTx/>
              <a:buAutoNum type="arabicParenR"/>
            </a:pPr>
            <a:r>
              <a:rPr lang="en-US" smtClean="0"/>
              <a:t>P</a:t>
            </a:r>
            <a:r>
              <a:rPr lang="sr-Latn-RS" smtClean="0"/>
              <a:t>omaganje pacijentu da izbegne opasnost</a:t>
            </a:r>
          </a:p>
          <a:p>
            <a:pPr marL="514350" indent="-514350">
              <a:buClrTx/>
              <a:buAutoNum type="arabicParenR"/>
            </a:pPr>
            <a:r>
              <a:rPr lang="en-US" smtClean="0"/>
              <a:t>P</a:t>
            </a:r>
            <a:r>
              <a:rPr lang="sr-Latn-RS" smtClean="0"/>
              <a:t>omaganje pacijntu da komunicira sa drugima</a:t>
            </a:r>
          </a:p>
          <a:p>
            <a:pPr marL="514350" indent="-514350">
              <a:buClrTx/>
              <a:buAutoNum type="arabicParenR"/>
            </a:pPr>
            <a:endParaRPr lang="sr-Latn-R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sr-Latn-RS" smtClean="0"/>
              <a:t>LJUDSKE POTREBE: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>
              <a:buNone/>
            </a:pPr>
            <a:r>
              <a:rPr lang="sr-Latn-RS" smtClean="0"/>
              <a:t>11) </a:t>
            </a:r>
            <a:r>
              <a:rPr lang="en-US" smtClean="0"/>
              <a:t>P</a:t>
            </a:r>
            <a:r>
              <a:rPr lang="sr-Latn-RS" smtClean="0"/>
              <a:t>omaganje pacijentu u upražnjavanju religijskih obreda</a:t>
            </a:r>
          </a:p>
          <a:p>
            <a:pPr>
              <a:buNone/>
            </a:pPr>
            <a:r>
              <a:rPr lang="sr-Latn-RS" smtClean="0"/>
              <a:t>12) </a:t>
            </a:r>
            <a:r>
              <a:rPr lang="en-US" smtClean="0"/>
              <a:t>P</a:t>
            </a:r>
            <a:r>
              <a:rPr lang="sr-Latn-RS" smtClean="0"/>
              <a:t>omaganje pacijentu u radu</a:t>
            </a:r>
          </a:p>
          <a:p>
            <a:pPr>
              <a:buNone/>
            </a:pPr>
            <a:r>
              <a:rPr lang="sr-Latn-RS" smtClean="0"/>
              <a:t>13) Pomaganje pacijentu u rekreativnim aktivnostima</a:t>
            </a:r>
          </a:p>
          <a:p>
            <a:pPr>
              <a:buNone/>
            </a:pPr>
            <a:r>
              <a:rPr lang="sr-Latn-RS" smtClean="0"/>
              <a:t>14) Pomaganje pacijentu u učenju</a:t>
            </a:r>
          </a:p>
          <a:p>
            <a:pPr>
              <a:buNone/>
            </a:pPr>
            <a:r>
              <a:rPr lang="sr-Latn-RS" smtClean="0"/>
              <a:t>                                      pacijent</a:t>
            </a:r>
          </a:p>
          <a:p>
            <a:pPr>
              <a:buNone/>
            </a:pPr>
            <a:endParaRPr lang="sr-Latn-RS" smtClean="0"/>
          </a:p>
          <a:p>
            <a:pPr>
              <a:buNone/>
            </a:pPr>
            <a:r>
              <a:rPr lang="en-US" smtClean="0"/>
              <a:t>S</a:t>
            </a:r>
            <a:r>
              <a:rPr lang="sr-Latn-RS" smtClean="0"/>
              <a:t>estra                        zdravstvena nega                  sredina</a:t>
            </a:r>
          </a:p>
          <a:p>
            <a:pPr>
              <a:buNone/>
            </a:pPr>
            <a:endParaRPr lang="sr-Latn-RS" smtClean="0"/>
          </a:p>
          <a:p>
            <a:pPr>
              <a:buNone/>
            </a:pPr>
            <a:r>
              <a:rPr lang="sr-Latn-RS" smtClean="0"/>
              <a:t>                                      zdravlje</a:t>
            </a:r>
            <a:endParaRPr lang="sr-Latn-CS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524000" y="3886200"/>
            <a:ext cx="2057400" cy="762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676400" y="4724400"/>
            <a:ext cx="1600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876800" y="3733800"/>
            <a:ext cx="2286000" cy="838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3810000" y="4191000"/>
            <a:ext cx="609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600200" y="4953000"/>
            <a:ext cx="1981200" cy="685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3810000" y="5181600"/>
            <a:ext cx="609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 flipV="1">
            <a:off x="4800600" y="4800600"/>
            <a:ext cx="2438400" cy="762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867400" y="46482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r>
              <a:rPr lang="en-US" sz="3600" smtClean="0">
                <a:solidFill>
                  <a:schemeClr val="accent2">
                    <a:lumMod val="50000"/>
                  </a:schemeClr>
                </a:solidFill>
              </a:rPr>
              <a:t>Z</a:t>
            </a:r>
            <a:r>
              <a:rPr lang="sr-Latn-RS" sz="3600" smtClean="0">
                <a:solidFill>
                  <a:schemeClr val="accent2">
                    <a:lumMod val="50000"/>
                  </a:schemeClr>
                </a:solidFill>
              </a:rPr>
              <a:t>dravstvena nega je opšta i osnovna ljudska delatnost, proistekla iz primarne potrebe za pomoć, usled nedovoljnosti čoveka da živi sam i brine sam, i podrazumeva stručno određen odnos dva ljudska bića. </a:t>
            </a:r>
            <a:endParaRPr lang="sr-Latn-CS" sz="360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mtClean="0"/>
              <a:t>CILJEVI IZUČAVANJA ZDRAVSTVENE NEGE 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67852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Latn-RS" smtClean="0"/>
              <a:t>U vremenskom smislu- kada?</a:t>
            </a:r>
          </a:p>
          <a:p>
            <a:pPr marL="514350" indent="-514350">
              <a:buClr>
                <a:schemeClr val="accent2">
                  <a:lumMod val="50000"/>
                </a:schemeClr>
              </a:buClr>
              <a:buNone/>
            </a:pPr>
            <a:r>
              <a:rPr lang="sr-Latn-RS" smtClean="0"/>
              <a:t>1. </a:t>
            </a:r>
            <a:r>
              <a:rPr lang="en-US" smtClean="0"/>
              <a:t>P</a:t>
            </a:r>
            <a:r>
              <a:rPr lang="sr-Latn-RS" smtClean="0"/>
              <a:t>rimarna prevencija         - sprečavanje bolesti                                             - unapređenje zdravlja</a:t>
            </a:r>
          </a:p>
          <a:p>
            <a:pPr marL="514350" indent="-514350">
              <a:buClr>
                <a:schemeClr val="accent2">
                  <a:lumMod val="50000"/>
                </a:schemeClr>
              </a:buClr>
              <a:buNone/>
            </a:pPr>
            <a:r>
              <a:rPr lang="sr-Latn-RS" smtClean="0"/>
              <a:t>2. </a:t>
            </a:r>
            <a:r>
              <a:rPr lang="en-US" smtClean="0"/>
              <a:t>S</a:t>
            </a:r>
            <a:r>
              <a:rPr lang="sr-Latn-RS" smtClean="0"/>
              <a:t>ekundarna prevencija</a:t>
            </a:r>
          </a:p>
          <a:p>
            <a:pPr marL="514350" indent="-514350">
              <a:buClr>
                <a:schemeClr val="accent2">
                  <a:lumMod val="50000"/>
                </a:schemeClr>
              </a:buClr>
              <a:buNone/>
            </a:pPr>
            <a:r>
              <a:rPr lang="sr-Latn-RS" smtClean="0"/>
              <a:t>3. </a:t>
            </a:r>
            <a:r>
              <a:rPr lang="en-US" smtClean="0"/>
              <a:t>T</a:t>
            </a:r>
            <a:r>
              <a:rPr lang="sr-Latn-RS" smtClean="0"/>
              <a:t>ercijalna prevencija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678525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U</a:t>
            </a:r>
            <a:r>
              <a:rPr lang="sr-Latn-RS" smtClean="0"/>
              <a:t> odnosu na tip pomoći- ko?</a:t>
            </a:r>
          </a:p>
          <a:p>
            <a:pPr marL="514350" indent="-514350">
              <a:buClr>
                <a:schemeClr val="accent2">
                  <a:lumMod val="50000"/>
                </a:schemeClr>
              </a:buClr>
              <a:buFont typeface="+mj-lt"/>
              <a:buAutoNum type="arabicParenR"/>
            </a:pPr>
            <a:r>
              <a:rPr lang="en-US" smtClean="0"/>
              <a:t>O</a:t>
            </a:r>
            <a:r>
              <a:rPr lang="sr-Latn-RS" smtClean="0"/>
              <a:t>sposobljavanje subjekta za samonegu</a:t>
            </a:r>
          </a:p>
          <a:p>
            <a:pPr marL="514350" indent="-514350">
              <a:buClr>
                <a:schemeClr val="accent2">
                  <a:lumMod val="50000"/>
                </a:schemeClr>
              </a:buClr>
              <a:buFont typeface="+mj-lt"/>
              <a:buAutoNum type="arabicParenR"/>
            </a:pPr>
            <a:r>
              <a:rPr lang="en-US" smtClean="0"/>
              <a:t>O</a:t>
            </a:r>
            <a:r>
              <a:rPr lang="sr-Latn-RS" smtClean="0"/>
              <a:t>rganizovanje nadzora nad nedovoljno osposobljenim subjektima nege</a:t>
            </a:r>
          </a:p>
          <a:p>
            <a:pPr marL="514350" indent="-514350">
              <a:buClr>
                <a:schemeClr val="accent2">
                  <a:lumMod val="50000"/>
                </a:schemeClr>
              </a:buClr>
              <a:buFont typeface="+mj-lt"/>
              <a:buAutoNum type="arabicParenR"/>
            </a:pPr>
            <a:r>
              <a:rPr lang="en-US" smtClean="0"/>
              <a:t>S</a:t>
            </a:r>
            <a:r>
              <a:rPr lang="sr-Latn-RS" smtClean="0"/>
              <a:t>provođenje profesionalne nege u svim situacijama kada je to neophodno</a:t>
            </a:r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466088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mtClean="0"/>
              <a:t>OSNOVNI POJMOVI U ZDRAVSTVENOJ NEZI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>
                  <a:lumMod val="50000"/>
                </a:schemeClr>
              </a:buClr>
              <a:buFont typeface="Wingdings" pitchFamily="2" charset="2"/>
              <a:buChar char="v"/>
            </a:pPr>
            <a:r>
              <a:rPr lang="sr-Latn-RS" smtClean="0"/>
              <a:t>Standard (odnosi se na) – medicinske usluge</a:t>
            </a:r>
          </a:p>
          <a:p>
            <a:pPr>
              <a:buClr>
                <a:schemeClr val="accent2">
                  <a:lumMod val="50000"/>
                </a:schemeClr>
              </a:buClr>
              <a:buNone/>
            </a:pPr>
            <a:r>
              <a:rPr lang="sr-Latn-RS" smtClean="0"/>
              <a:t>                                             - zdravstvenu negu</a:t>
            </a:r>
          </a:p>
          <a:p>
            <a:pPr>
              <a:buClr>
                <a:schemeClr val="accent2">
                  <a:lumMod val="50000"/>
                </a:schemeClr>
              </a:buClr>
              <a:buNone/>
            </a:pPr>
            <a:r>
              <a:rPr lang="sr-Latn-RS" smtClean="0"/>
              <a:t>                                              - medikaciju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itchFamily="2" charset="2"/>
              <a:buChar char="v"/>
            </a:pPr>
            <a:r>
              <a:rPr lang="en-US" smtClean="0"/>
              <a:t>K</a:t>
            </a:r>
            <a:r>
              <a:rPr lang="sr-Latn-RS" smtClean="0"/>
              <a:t>riterijum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itchFamily="2" charset="2"/>
              <a:buChar char="v"/>
            </a:pPr>
            <a:r>
              <a:rPr lang="en-US" smtClean="0"/>
              <a:t>N</a:t>
            </a:r>
            <a:r>
              <a:rPr lang="sr-Latn-RS" smtClean="0"/>
              <a:t>ormativ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itchFamily="2" charset="2"/>
              <a:buChar char="v"/>
            </a:pPr>
            <a:r>
              <a:rPr lang="en-US" smtClean="0"/>
              <a:t>S</a:t>
            </a:r>
            <a:r>
              <a:rPr lang="sr-Latn-RS" smtClean="0"/>
              <a:t>estrinska dijagnoza</a:t>
            </a:r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mtClean="0"/>
              <a:t>OSNOVNI POJMOVI U ZDRAVSTVENOJ NEZI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830925"/>
          </a:xfrm>
        </p:spPr>
        <p:txBody>
          <a:bodyPr/>
          <a:lstStyle/>
          <a:p>
            <a:pPr>
              <a:buNone/>
            </a:pPr>
            <a:r>
              <a:rPr lang="en-US" b="1" u="sng" smtClean="0">
                <a:solidFill>
                  <a:schemeClr val="accent2">
                    <a:lumMod val="50000"/>
                  </a:schemeClr>
                </a:solidFill>
              </a:rPr>
              <a:t>L</a:t>
            </a:r>
            <a:r>
              <a:rPr lang="sr-Latn-RS" b="1" u="sng" smtClean="0">
                <a:solidFill>
                  <a:schemeClr val="accent2">
                    <a:lumMod val="50000"/>
                  </a:schemeClr>
                </a:solidFill>
              </a:rPr>
              <a:t>ekarska Dg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itchFamily="2" charset="2"/>
              <a:buChar char="ü"/>
            </a:pPr>
            <a:r>
              <a:rPr lang="sr-Latn-RS" smtClean="0"/>
              <a:t> Identifikuje bolest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n-US" smtClean="0"/>
              <a:t>O</a:t>
            </a:r>
            <a:r>
              <a:rPr lang="sr-Latn-RS" smtClean="0"/>
              <a:t>staje sve dok je bolest prisutna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n-US" smtClean="0"/>
              <a:t>Č</a:t>
            </a:r>
            <a:r>
              <a:rPr lang="sr-Latn-RS" smtClean="0"/>
              <a:t>esto se rukovodi aktuelnim patofiziološkim promenama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n-US" smtClean="0"/>
              <a:t>T</a:t>
            </a:r>
            <a:r>
              <a:rPr lang="sr-Latn-RS" smtClean="0"/>
              <a:t>retira se unutar lekarske prakse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830925"/>
          </a:xfrm>
        </p:spPr>
        <p:txBody>
          <a:bodyPr/>
          <a:lstStyle/>
          <a:p>
            <a:pPr>
              <a:buNone/>
            </a:pPr>
            <a:r>
              <a:rPr lang="en-US" b="1" u="sng" smtClean="0">
                <a:solidFill>
                  <a:schemeClr val="accent2">
                    <a:lumMod val="50000"/>
                  </a:schemeClr>
                </a:solidFill>
              </a:rPr>
              <a:t>S</a:t>
            </a:r>
            <a:r>
              <a:rPr lang="sr-Latn-RS" b="1" u="sng" smtClean="0">
                <a:solidFill>
                  <a:schemeClr val="accent2">
                    <a:lumMod val="50000"/>
                  </a:schemeClr>
                </a:solidFill>
              </a:rPr>
              <a:t>estrinska Dg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smtClean="0"/>
              <a:t>I</a:t>
            </a:r>
            <a:r>
              <a:rPr lang="sr-Latn-RS" smtClean="0"/>
              <a:t>dentifikuje ljudske reakcije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smtClean="0"/>
              <a:t>M</a:t>
            </a:r>
            <a:r>
              <a:rPr lang="sr-Latn-RS" smtClean="0"/>
              <a:t>ože da se menja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smtClean="0"/>
              <a:t>Č</a:t>
            </a:r>
            <a:r>
              <a:rPr lang="sr-Latn-RS" smtClean="0"/>
              <a:t>esto se rukovodi bolesnikovim željama, potrebama i problemima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smtClean="0"/>
              <a:t>M</a:t>
            </a:r>
            <a:r>
              <a:rPr lang="sr-Latn-RS" smtClean="0"/>
              <a:t>oguće je tretirati unutar delokruga sestrinske prakse</a:t>
            </a:r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sr-Latn-RS" smtClean="0"/>
              <a:t>PRINCIPI ZDRAVSTVENE NEGE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915400" cy="4648200"/>
          </a:xfrm>
        </p:spPr>
        <p:txBody>
          <a:bodyPr/>
          <a:lstStyle/>
          <a:p>
            <a:pPr>
              <a:buNone/>
            </a:pPr>
            <a:endParaRPr lang="sr-Latn-RS" smtClean="0"/>
          </a:p>
          <a:p>
            <a:r>
              <a:rPr lang="sr-Latn-RS" smtClean="0"/>
              <a:t>OPŠTI PRINCIPI:</a:t>
            </a:r>
          </a:p>
          <a:p>
            <a:endParaRPr lang="sr-Latn-RS" smtClean="0"/>
          </a:p>
          <a:p>
            <a:r>
              <a:rPr lang="en-US" smtClean="0"/>
              <a:t>P</a:t>
            </a:r>
            <a:r>
              <a:rPr lang="sr-Latn-RS" smtClean="0"/>
              <a:t>rincip sistematičnosti i postupnosti         svesne aktivnosti </a:t>
            </a:r>
          </a:p>
          <a:p>
            <a:r>
              <a:rPr lang="en-US" smtClean="0"/>
              <a:t>P</a:t>
            </a:r>
            <a:r>
              <a:rPr lang="sr-Latn-RS" smtClean="0"/>
              <a:t>ovezivanje teorije i prakse         naučnost</a:t>
            </a:r>
          </a:p>
          <a:p>
            <a:r>
              <a:rPr lang="en-US" smtClean="0"/>
              <a:t>O</a:t>
            </a:r>
            <a:r>
              <a:rPr lang="sr-Latn-RS" smtClean="0"/>
              <a:t>čiglednosti            trajnost znanja         </a:t>
            </a:r>
            <a:endParaRPr lang="sr-Latn-CS"/>
          </a:p>
        </p:txBody>
      </p:sp>
      <p:sp>
        <p:nvSpPr>
          <p:cNvPr id="4" name="Right Arrow 3"/>
          <p:cNvSpPr/>
          <p:nvPr/>
        </p:nvSpPr>
        <p:spPr>
          <a:xfrm>
            <a:off x="5791200" y="3200400"/>
            <a:ext cx="673608" cy="33223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5" name="Right Arrow 4"/>
          <p:cNvSpPr/>
          <p:nvPr/>
        </p:nvSpPr>
        <p:spPr>
          <a:xfrm>
            <a:off x="4495800" y="3657600"/>
            <a:ext cx="533400" cy="304800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6" name="Right Arrow 5"/>
          <p:cNvSpPr/>
          <p:nvPr/>
        </p:nvSpPr>
        <p:spPr>
          <a:xfrm>
            <a:off x="2514600" y="4191000"/>
            <a:ext cx="685800" cy="304800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sr-Latn-RS" smtClean="0"/>
              <a:t>PRINCIPI U UŽEM SMISLU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334000"/>
          </a:xfrm>
        </p:spPr>
        <p:txBody>
          <a:bodyPr/>
          <a:lstStyle/>
          <a:p>
            <a:pPr marL="514350" indent="-514350">
              <a:buClr>
                <a:schemeClr val="accent2">
                  <a:lumMod val="50000"/>
                </a:schemeClr>
              </a:buClr>
              <a:buFont typeface="+mj-lt"/>
              <a:buAutoNum type="arabicParenR"/>
            </a:pPr>
            <a:r>
              <a:rPr lang="en-US" smtClean="0"/>
              <a:t>P</a:t>
            </a:r>
            <a:r>
              <a:rPr lang="sr-Latn-RS" smtClean="0"/>
              <a:t>rincip realiteta</a:t>
            </a:r>
          </a:p>
          <a:p>
            <a:pPr marL="514350" indent="-514350">
              <a:buClr>
                <a:schemeClr val="accent2">
                  <a:lumMod val="50000"/>
                </a:schemeClr>
              </a:buClr>
              <a:buFont typeface="+mj-lt"/>
              <a:buAutoNum type="arabicParenR"/>
            </a:pPr>
            <a:r>
              <a:rPr lang="en-US" smtClean="0"/>
              <a:t>P</a:t>
            </a:r>
            <a:r>
              <a:rPr lang="sr-Latn-RS" smtClean="0"/>
              <a:t>rincip aktivne participacije</a:t>
            </a:r>
          </a:p>
          <a:p>
            <a:pPr marL="514350" indent="-514350">
              <a:buClr>
                <a:schemeClr val="accent2">
                  <a:lumMod val="50000"/>
                </a:schemeClr>
              </a:buClr>
              <a:buFont typeface="+mj-lt"/>
              <a:buAutoNum type="arabicParenR"/>
            </a:pPr>
            <a:r>
              <a:rPr lang="en-US" smtClean="0"/>
              <a:t>P</a:t>
            </a:r>
            <a:r>
              <a:rPr lang="sr-Latn-RS" smtClean="0"/>
              <a:t>rincip prioriteta zdravstvene nege u primarnoj zaštiti</a:t>
            </a:r>
          </a:p>
          <a:p>
            <a:pPr marL="514350" indent="-514350">
              <a:buClr>
                <a:schemeClr val="accent2">
                  <a:lumMod val="50000"/>
                </a:schemeClr>
              </a:buClr>
              <a:buFont typeface="+mj-lt"/>
              <a:buAutoNum type="arabicParenR"/>
            </a:pPr>
            <a:r>
              <a:rPr lang="en-US" smtClean="0"/>
              <a:t>P</a:t>
            </a:r>
            <a:r>
              <a:rPr lang="sr-Latn-RS" smtClean="0"/>
              <a:t>rincip obezbeđenja kontinuiteta zdravstvene nege</a:t>
            </a:r>
          </a:p>
          <a:p>
            <a:pPr marL="514350" indent="-514350">
              <a:buClr>
                <a:schemeClr val="accent2">
                  <a:lumMod val="50000"/>
                </a:schemeClr>
              </a:buClr>
              <a:buFont typeface="+mj-lt"/>
              <a:buAutoNum type="arabicParenR"/>
            </a:pPr>
            <a:r>
              <a:rPr lang="en-US" smtClean="0"/>
              <a:t>P</a:t>
            </a:r>
            <a:r>
              <a:rPr lang="sr-Latn-RS" smtClean="0"/>
              <a:t>rincip individualizacije i prilagođavanje potrebama</a:t>
            </a:r>
          </a:p>
          <a:p>
            <a:pPr marL="514350" indent="-514350">
              <a:buClr>
                <a:schemeClr val="accent2">
                  <a:lumMod val="50000"/>
                </a:schemeClr>
              </a:buClr>
              <a:buFont typeface="+mj-lt"/>
              <a:buAutoNum type="arabicParenR"/>
            </a:pPr>
            <a:r>
              <a:rPr lang="en-US" smtClean="0"/>
              <a:t>P</a:t>
            </a:r>
            <a:r>
              <a:rPr lang="sr-Latn-RS" smtClean="0"/>
              <a:t>rincip uvažavanja zdravlja kao najveće ljudske vrednosti</a:t>
            </a:r>
          </a:p>
          <a:p>
            <a:pPr marL="514350" indent="-514350">
              <a:buClr>
                <a:schemeClr val="accent2">
                  <a:lumMod val="50000"/>
                </a:schemeClr>
              </a:buClr>
              <a:buFont typeface="+mj-lt"/>
              <a:buAutoNum type="arabicParenR"/>
            </a:pPr>
            <a:r>
              <a:rPr lang="en-US" smtClean="0"/>
              <a:t>P</a:t>
            </a:r>
            <a:r>
              <a:rPr lang="sr-Latn-RS" smtClean="0"/>
              <a:t>rincip uvažavanja ličnosti bolesnika- čoveka</a:t>
            </a:r>
          </a:p>
          <a:p>
            <a:pPr marL="514350" indent="-514350">
              <a:buClr>
                <a:schemeClr val="accent2">
                  <a:lumMod val="50000"/>
                </a:schemeClr>
              </a:buClr>
              <a:buFont typeface="+mj-lt"/>
              <a:buAutoNum type="arabicParenR"/>
            </a:pPr>
            <a:r>
              <a:rPr lang="en-US" smtClean="0"/>
              <a:t>P</a:t>
            </a:r>
            <a:r>
              <a:rPr lang="sr-Latn-RS" smtClean="0"/>
              <a:t>rincip sveobuhvatnosti –princip dogovora sa narodom</a:t>
            </a:r>
          </a:p>
          <a:p>
            <a:pPr marL="514350" indent="-514350">
              <a:buClr>
                <a:schemeClr val="accent2">
                  <a:lumMod val="50000"/>
                </a:schemeClr>
              </a:buClr>
              <a:buNone/>
            </a:pPr>
            <a:r>
              <a:rPr lang="sr-Latn-RS" smtClean="0"/>
              <a:t>                                                 - princip integracije</a:t>
            </a:r>
          </a:p>
          <a:p>
            <a:pPr marL="514350" indent="-514350">
              <a:buClr>
                <a:schemeClr val="accent2">
                  <a:lumMod val="50000"/>
                </a:schemeClr>
              </a:buClr>
              <a:buNone/>
            </a:pPr>
            <a:r>
              <a:rPr lang="sr-Latn-RS" smtClean="0"/>
              <a:t>                                                 - princip koordinacije </a:t>
            </a:r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sr-Latn-RS" smtClean="0"/>
              <a:t>METODE ZDRVSTVENE NEGE (Maslovljeva hijerarhija potreba)</a:t>
            </a:r>
            <a:endParaRPr lang="sr-Latn-C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sr-Latn-RS" smtClean="0"/>
              <a:t>ZDRAVSTVENA NEGA U PSIHIJATRIJI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sr-Latn-RS" smtClean="0"/>
              <a:t>1)Svaki čovek je vredan i dragocen, zaslužuje poštovanje</a:t>
            </a:r>
          </a:p>
          <a:p>
            <a:pPr marL="514350" indent="-514350">
              <a:buNone/>
            </a:pPr>
            <a:r>
              <a:rPr lang="sr-Latn-RS" smtClean="0"/>
              <a:t>2)Cilj pojedinca: razvoj ličnosti i duhovnosti, zdravlje, autonomija i samoaktuelizacija</a:t>
            </a:r>
          </a:p>
          <a:p>
            <a:pPr marL="514350" indent="-514350">
              <a:buNone/>
            </a:pPr>
            <a:r>
              <a:rPr lang="sr-Latn-RS" smtClean="0"/>
              <a:t>3)Svaki pojedinac ima potencijale i želje za promenom</a:t>
            </a:r>
          </a:p>
          <a:p>
            <a:pPr marL="514350" indent="-514350">
              <a:buNone/>
            </a:pPr>
            <a:r>
              <a:rPr lang="sr-Latn-RS" smtClean="0"/>
              <a:t>4)Ljudi funkcionišu kao holistička bića (telesno, emocionalno, socijalno i duhovno) u relaciji sa samim sobom, okolinom: drugim ljudima</a:t>
            </a:r>
          </a:p>
          <a:p>
            <a:pPr marL="514350" indent="-514350">
              <a:buNone/>
            </a:pPr>
            <a:r>
              <a:rPr lang="sr-Latn-RS" smtClean="0"/>
              <a:t>5)Svi ljudi imaju zajedničke osnovne potrebe</a:t>
            </a:r>
          </a:p>
          <a:p>
            <a:pPr marL="514350" indent="-514350">
              <a:buNone/>
            </a:pPr>
            <a:r>
              <a:rPr lang="sr-Latn-RS" smtClean="0"/>
              <a:t>6)Svako ponašanje pojedinaca je posledica ličnih potreba i ciljeva</a:t>
            </a:r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mtClean="0"/>
              <a:t>STRUKTURA PROCESA ZDRAVSTVENE NEGE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>
              <a:buNone/>
            </a:pPr>
            <a:r>
              <a:rPr lang="sr-Latn-RS" smtClean="0"/>
              <a:t>I FAZA: Utvrđivanje potreba </a:t>
            </a:r>
          </a:p>
          <a:p>
            <a:pPr>
              <a:buNone/>
            </a:pPr>
            <a:r>
              <a:rPr lang="sr-Latn-RS" smtClean="0"/>
              <a:t>               - prvi kontakt</a:t>
            </a:r>
          </a:p>
          <a:p>
            <a:pPr>
              <a:buNone/>
            </a:pPr>
            <a:r>
              <a:rPr lang="sr-Latn-RS" smtClean="0"/>
              <a:t>               - rukovanje</a:t>
            </a:r>
          </a:p>
          <a:p>
            <a:pPr>
              <a:buNone/>
            </a:pPr>
            <a:r>
              <a:rPr lang="sr-Latn-RS" smtClean="0"/>
              <a:t>               - uloga bolesnika –simulacija</a:t>
            </a:r>
          </a:p>
          <a:p>
            <a:pPr>
              <a:buNone/>
            </a:pPr>
            <a:r>
              <a:rPr lang="sr-Latn-RS" smtClean="0"/>
              <a:t>                                              - agravacija</a:t>
            </a:r>
          </a:p>
          <a:p>
            <a:pPr>
              <a:buNone/>
            </a:pPr>
            <a:r>
              <a:rPr lang="sr-Latn-RS" smtClean="0"/>
              <a:t>                                              -disimulacija</a:t>
            </a:r>
          </a:p>
          <a:p>
            <a:pPr>
              <a:buNone/>
            </a:pPr>
            <a:r>
              <a:rPr lang="sr-Latn-RS" smtClean="0"/>
              <a:t>               - prvi intervju</a:t>
            </a:r>
          </a:p>
          <a:p>
            <a:pPr>
              <a:buNone/>
            </a:pPr>
            <a:r>
              <a:rPr lang="sr-Latn-RS" smtClean="0"/>
              <a:t>               -opservacija</a:t>
            </a:r>
          </a:p>
          <a:p>
            <a:pPr>
              <a:buNone/>
            </a:pPr>
            <a:r>
              <a:rPr lang="sr-Latn-RS" smtClean="0"/>
              <a:t>               - mesto opservacije</a:t>
            </a:r>
          </a:p>
          <a:p>
            <a:pPr>
              <a:buNone/>
            </a:pPr>
            <a:r>
              <a:rPr lang="sr-Latn-RS" smtClean="0"/>
              <a:t>               -komunikacija </a:t>
            </a:r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RS" smtClean="0"/>
              <a:t>TRI ELEMENTA U BOLESNOM DELU LIČNOSTI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>
            <a:normAutofit/>
          </a:bodyPr>
          <a:lstStyle/>
          <a:p>
            <a:pPr marL="514350" indent="-514350">
              <a:buClr>
                <a:schemeClr val="accent2">
                  <a:lumMod val="50000"/>
                </a:schemeClr>
              </a:buClr>
              <a:buFont typeface="+mj-lt"/>
              <a:buAutoNum type="alphaLcParenR"/>
            </a:pPr>
            <a:r>
              <a:rPr lang="en-US" sz="3600" smtClean="0"/>
              <a:t>S</a:t>
            </a:r>
            <a:r>
              <a:rPr lang="sr-Latn-RS" sz="3600" smtClean="0"/>
              <a:t>tepen regresije</a:t>
            </a:r>
          </a:p>
          <a:p>
            <a:pPr marL="514350" indent="-514350">
              <a:buClr>
                <a:schemeClr val="accent2">
                  <a:lumMod val="50000"/>
                </a:schemeClr>
              </a:buClr>
              <a:buFont typeface="+mj-lt"/>
              <a:buAutoNum type="alphaLcParenR"/>
            </a:pPr>
            <a:r>
              <a:rPr lang="en-US" sz="3600" smtClean="0"/>
              <a:t>S</a:t>
            </a:r>
            <a:r>
              <a:rPr lang="sr-Latn-RS" sz="3600" smtClean="0"/>
              <a:t>tepen dezorganizacije</a:t>
            </a:r>
          </a:p>
          <a:p>
            <a:pPr marL="514350" indent="-514350">
              <a:buClr>
                <a:schemeClr val="accent2">
                  <a:lumMod val="50000"/>
                </a:schemeClr>
              </a:buClr>
              <a:buFont typeface="+mj-lt"/>
              <a:buAutoNum type="alphaLcParenR"/>
            </a:pPr>
            <a:r>
              <a:rPr lang="en-US" sz="3600" smtClean="0"/>
              <a:t>S</a:t>
            </a:r>
            <a:r>
              <a:rPr lang="sr-Latn-RS" sz="3600" smtClean="0"/>
              <a:t>tepen izmenjenog doživljaja realnosti</a:t>
            </a:r>
            <a:endParaRPr lang="sr-Latn-CS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mtClean="0"/>
              <a:t>STRUKTURA PROCESA ZDRAVSTVENE NEGE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r>
              <a:rPr lang="sr-Latn-RS" smtClean="0"/>
              <a:t>II FAZA: Sestrinska dijagnoza</a:t>
            </a:r>
          </a:p>
          <a:p>
            <a:endParaRPr lang="sr-Latn-RS" smtClean="0"/>
          </a:p>
          <a:p>
            <a:r>
              <a:rPr lang="sr-Latn-RS" smtClean="0"/>
              <a:t>III FAZA: Planiranje zdravstvene nege uz definisanje ciljeva</a:t>
            </a:r>
          </a:p>
          <a:p>
            <a:pPr>
              <a:buNone/>
            </a:pPr>
            <a:r>
              <a:rPr lang="en-US" smtClean="0"/>
              <a:t>P</a:t>
            </a:r>
            <a:r>
              <a:rPr lang="sr-Latn-RS" smtClean="0"/>
              <a:t>LAN                        CILJEVI  -aktivni</a:t>
            </a:r>
          </a:p>
          <a:p>
            <a:pPr>
              <a:buNone/>
            </a:pPr>
            <a:r>
              <a:rPr lang="sr-Latn-RS" smtClean="0"/>
              <a:t>                                                 -održavajući  </a:t>
            </a:r>
          </a:p>
          <a:p>
            <a:pPr>
              <a:buNone/>
            </a:pPr>
            <a:r>
              <a:rPr lang="sr-Latn-RS" smtClean="0"/>
              <a:t>                                        - dugoročni; - kratkoročni</a:t>
            </a:r>
          </a:p>
          <a:p>
            <a:r>
              <a:rPr lang="sr-Latn-RS" smtClean="0"/>
              <a:t>IV FAZA: Sprovođenje nege</a:t>
            </a:r>
          </a:p>
          <a:p>
            <a:pPr>
              <a:buNone/>
            </a:pPr>
            <a:r>
              <a:rPr lang="sr-Latn-RS" smtClean="0"/>
              <a:t>                    dokumentacija, raport</a:t>
            </a:r>
          </a:p>
          <a:p>
            <a:r>
              <a:rPr lang="sr-Latn-RS" smtClean="0"/>
              <a:t>V FAZA: Evaluacija</a:t>
            </a:r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mtClean="0"/>
              <a:t>PRIJEMNA DOKUMENTACIJA ZDRAVSTVENE NEGE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arenR"/>
            </a:pPr>
            <a:r>
              <a:rPr lang="sr-Latn-RS" sz="2800" smtClean="0"/>
              <a:t>OPŠTI PODACI:</a:t>
            </a:r>
          </a:p>
          <a:p>
            <a:pPr marL="514350" indent="-514350">
              <a:buNone/>
            </a:pPr>
            <a:r>
              <a:rPr lang="sr-Latn-RS" sz="2800" smtClean="0"/>
              <a:t>-</a:t>
            </a:r>
          </a:p>
          <a:p>
            <a:pPr marL="514350" indent="-514350">
              <a:buNone/>
            </a:pPr>
            <a:r>
              <a:rPr lang="sr-Latn-RS" sz="2800" smtClean="0"/>
              <a:t>-pomagala koje pacijent ima sa sobom</a:t>
            </a:r>
          </a:p>
          <a:p>
            <a:pPr marL="514350" indent="-514350">
              <a:buNone/>
            </a:pPr>
            <a:r>
              <a:rPr lang="sr-Latn-RS" sz="2800" smtClean="0"/>
              <a:t>-lična higijena</a:t>
            </a:r>
          </a:p>
          <a:p>
            <a:pPr marL="514350" indent="-514350">
              <a:buNone/>
            </a:pPr>
            <a:r>
              <a:rPr lang="sr-Latn-RS" sz="2800" smtClean="0"/>
              <a:t>-navike</a:t>
            </a:r>
          </a:p>
          <a:p>
            <a:pPr marL="514350" indent="-514350">
              <a:buAutoNum type="arabicParenR" startAt="2"/>
            </a:pPr>
            <a:r>
              <a:rPr lang="sr-Latn-RS" sz="2800" smtClean="0"/>
              <a:t>OCENA PSIHIČKOG STANJA             3)DIJAGNOZA   ZA  NEGU</a:t>
            </a:r>
          </a:p>
          <a:p>
            <a:pPr marL="514350" indent="-514350">
              <a:buNone/>
            </a:pPr>
            <a:r>
              <a:rPr lang="sr-Latn-RS" sz="2800" smtClean="0"/>
              <a:t>-saradnja</a:t>
            </a:r>
          </a:p>
          <a:p>
            <a:pPr marL="514350" indent="-514350">
              <a:buNone/>
            </a:pPr>
            <a:r>
              <a:rPr lang="sr-Latn-RS" sz="2800" smtClean="0"/>
              <a:t>-opservacija- telesni izgled</a:t>
            </a:r>
          </a:p>
          <a:p>
            <a:pPr marL="514350" indent="-514350">
              <a:buNone/>
            </a:pPr>
            <a:r>
              <a:rPr lang="sr-Latn-RS" sz="2800" smtClean="0"/>
              <a:t>-komunikacija</a:t>
            </a:r>
          </a:p>
          <a:p>
            <a:pPr marL="514350" indent="-514350">
              <a:buNone/>
            </a:pPr>
            <a:r>
              <a:rPr lang="sr-Latn-RS" sz="2800" smtClean="0"/>
              <a:t>-ponašanje</a:t>
            </a:r>
          </a:p>
          <a:p>
            <a:pPr marL="514350" indent="-514350">
              <a:buNone/>
            </a:pPr>
            <a:r>
              <a:rPr lang="sr-Latn-RS" sz="2800" smtClean="0"/>
              <a:t>-orijentacija u odnosu na: </a:t>
            </a:r>
          </a:p>
          <a:p>
            <a:pPr marL="514350" indent="-514350">
              <a:buNone/>
            </a:pPr>
            <a:r>
              <a:rPr lang="sr-Latn-RS" sz="2800" smtClean="0"/>
              <a:t>-govor- mišljenje</a:t>
            </a:r>
          </a:p>
          <a:p>
            <a:pPr marL="514350" indent="-514350">
              <a:buNone/>
            </a:pPr>
            <a:r>
              <a:rPr lang="sr-Latn-RS" sz="2800" smtClean="0"/>
              <a:t>-sadržaj</a:t>
            </a:r>
          </a:p>
          <a:p>
            <a:pPr marL="514350" indent="-514350">
              <a:buNone/>
            </a:pPr>
            <a:r>
              <a:rPr lang="sr-Latn-RS" sz="2800" smtClean="0"/>
              <a:t>-halucinacije</a:t>
            </a:r>
          </a:p>
          <a:p>
            <a:pPr marL="514350" indent="-514350">
              <a:buNone/>
            </a:pPr>
            <a:r>
              <a:rPr lang="sr-Latn-RS" sz="2800" smtClean="0"/>
              <a:t>-raspoloženje ( po izrazu, ponašanju, razgovoru)</a:t>
            </a:r>
          </a:p>
          <a:p>
            <a:pPr marL="514350" indent="-514350">
              <a:buNone/>
            </a:pPr>
            <a:r>
              <a:rPr lang="sr-Latn-RS" sz="2800" smtClean="0"/>
              <a:t>-strah</a:t>
            </a:r>
          </a:p>
          <a:p>
            <a:pPr marL="514350" indent="-514350">
              <a:buNone/>
            </a:pPr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466088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mtClean="0"/>
              <a:t>PLAN (ZDRAVSTVENE) PSIHIJATRIJSKE NEGE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mtClean="0"/>
              <a:t>PREZIME I IME                                       BR.</a:t>
            </a:r>
          </a:p>
          <a:p>
            <a:pPr>
              <a:buNone/>
            </a:pPr>
            <a:endParaRPr lang="sr-Latn-C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2563405"/>
          <a:ext cx="7543800" cy="376119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08760"/>
                <a:gridCol w="1508760"/>
                <a:gridCol w="1508760"/>
                <a:gridCol w="1508760"/>
                <a:gridCol w="1508760"/>
              </a:tblGrid>
              <a:tr h="700644">
                <a:tc>
                  <a:txBody>
                    <a:bodyPr/>
                    <a:lstStyle/>
                    <a:p>
                      <a:r>
                        <a:rPr lang="sr-Latn-RS" smtClean="0"/>
                        <a:t>DATUM</a:t>
                      </a:r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mtClean="0"/>
                        <a:t>STANJE POTREBE</a:t>
                      </a:r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mtClean="0"/>
                        <a:t>CILJEVI</a:t>
                      </a:r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mtClean="0"/>
                        <a:t>POSTUPAK</a:t>
                      </a:r>
                      <a:r>
                        <a:rPr lang="sr-Latn-RS" baseline="0" smtClean="0"/>
                        <a:t> ZD. N.</a:t>
                      </a:r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mtClean="0"/>
                        <a:t>OCENA</a:t>
                      </a:r>
                      <a:endParaRPr lang="sr-Latn-CS"/>
                    </a:p>
                  </a:txBody>
                  <a:tcPr/>
                </a:tc>
              </a:tr>
              <a:tr h="612110"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</a:tr>
              <a:tr h="612110"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</a:tr>
              <a:tr h="612110"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</a:tr>
              <a:tr h="612110"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</a:tr>
              <a:tr h="612110"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89888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mtClean="0"/>
              <a:t>SPECIFIČNOSTI PSIHIJATRIJSKE ZDRAVSTVENE NEGE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>
            <a:normAutofit/>
          </a:bodyPr>
          <a:lstStyle/>
          <a:p>
            <a:pPr marL="514350" indent="-514350">
              <a:buClr>
                <a:schemeClr val="accent2">
                  <a:lumMod val="50000"/>
                </a:schemeClr>
              </a:buClr>
              <a:buFont typeface="+mj-lt"/>
              <a:buAutoNum type="arabicParenR"/>
            </a:pPr>
            <a:r>
              <a:rPr lang="sr-Latn-RS" sz="2800" smtClean="0">
                <a:solidFill>
                  <a:schemeClr val="accent2">
                    <a:lumMod val="50000"/>
                  </a:schemeClr>
                </a:solidFill>
              </a:rPr>
              <a:t>POSEBNOST PSIHIJATRIJSKIH PACIJENTA</a:t>
            </a:r>
          </a:p>
          <a:p>
            <a:pPr marL="514350" indent="-514350">
              <a:buClr>
                <a:schemeClr val="accent2">
                  <a:lumMod val="50000"/>
                </a:schemeClr>
              </a:buClr>
              <a:buFont typeface="+mj-lt"/>
              <a:buAutoNum type="arabicParenR"/>
            </a:pPr>
            <a:r>
              <a:rPr lang="sr-Latn-RS" sz="2800" smtClean="0">
                <a:solidFill>
                  <a:schemeClr val="accent2">
                    <a:lumMod val="50000"/>
                  </a:schemeClr>
                </a:solidFill>
              </a:rPr>
              <a:t>POSEBNOST NAČINA LEČENJA</a:t>
            </a:r>
          </a:p>
          <a:p>
            <a:pPr marL="514350" indent="-514350">
              <a:buClr>
                <a:schemeClr val="accent2">
                  <a:lumMod val="50000"/>
                </a:schemeClr>
              </a:buClr>
              <a:buFont typeface="+mj-lt"/>
              <a:buAutoNum type="arabicParenR"/>
            </a:pPr>
            <a:r>
              <a:rPr lang="sr-Latn-RS" sz="2800" smtClean="0">
                <a:solidFill>
                  <a:schemeClr val="accent2">
                    <a:lumMod val="50000"/>
                  </a:schemeClr>
                </a:solidFill>
              </a:rPr>
              <a:t>POSEBAN ODNOS KOJI SE USPOSTAVLJA</a:t>
            </a:r>
          </a:p>
          <a:p>
            <a:pPr marL="514350" indent="-514350">
              <a:buClr>
                <a:schemeClr val="accent2">
                  <a:lumMod val="50000"/>
                </a:schemeClr>
              </a:buClr>
              <a:buFont typeface="+mj-lt"/>
              <a:buAutoNum type="arabicParenR"/>
            </a:pPr>
            <a:r>
              <a:rPr lang="sr-Latn-RS" sz="2800" smtClean="0">
                <a:solidFill>
                  <a:schemeClr val="accent2">
                    <a:lumMod val="50000"/>
                  </a:schemeClr>
                </a:solidFill>
              </a:rPr>
              <a:t>UČEŠĆE SESTARA U TIM ODNOSIMA</a:t>
            </a:r>
            <a:endParaRPr lang="sr-Latn-CS" sz="280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algn="ctr"/>
            <a:r>
              <a:rPr lang="sr-Latn-RS" smtClean="0"/>
              <a:t>RAZLIKE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983325"/>
          </a:xfrm>
        </p:spPr>
        <p:txBody>
          <a:bodyPr/>
          <a:lstStyle/>
          <a:p>
            <a:r>
              <a:rPr lang="en-US" u="sng" smtClean="0"/>
              <a:t>T</a:t>
            </a:r>
            <a:r>
              <a:rPr lang="sr-Latn-RS" u="sng" smtClean="0"/>
              <a:t>elesni bolesnik</a:t>
            </a:r>
          </a:p>
          <a:p>
            <a:pPr>
              <a:buNone/>
            </a:pPr>
            <a:r>
              <a:rPr lang="sr-Latn-RS" smtClean="0"/>
              <a:t>(</a:t>
            </a:r>
            <a:r>
              <a:rPr lang="en-US" smtClean="0"/>
              <a:t>P</a:t>
            </a:r>
            <a:r>
              <a:rPr lang="sr-Latn-RS" smtClean="0"/>
              <a:t>onašanje)</a:t>
            </a:r>
          </a:p>
          <a:p>
            <a:pPr>
              <a:buFontTx/>
              <a:buChar char="-"/>
            </a:pPr>
            <a:r>
              <a:rPr lang="en-US" smtClean="0"/>
              <a:t>U</a:t>
            </a:r>
            <a:r>
              <a:rPr lang="sr-Latn-RS" smtClean="0"/>
              <a:t>običajeno</a:t>
            </a:r>
          </a:p>
          <a:p>
            <a:pPr>
              <a:buFontTx/>
              <a:buChar char="-"/>
            </a:pPr>
            <a:r>
              <a:rPr lang="en-US" smtClean="0"/>
              <a:t>R</a:t>
            </a:r>
            <a:r>
              <a:rPr lang="sr-Latn-RS" smtClean="0"/>
              <a:t>azumljivo</a:t>
            </a:r>
          </a:p>
          <a:p>
            <a:pPr>
              <a:buFontTx/>
              <a:buChar char="-"/>
            </a:pPr>
            <a:r>
              <a:rPr lang="en-US" smtClean="0"/>
              <a:t>N</a:t>
            </a:r>
            <a:r>
              <a:rPr lang="sr-Latn-RS" smtClean="0"/>
              <a:t>a nivou logike</a:t>
            </a:r>
          </a:p>
          <a:p>
            <a:pPr>
              <a:buFontTx/>
              <a:buChar char="-"/>
            </a:pPr>
            <a:r>
              <a:rPr lang="en-US" smtClean="0"/>
              <a:t>O</a:t>
            </a:r>
            <a:r>
              <a:rPr lang="sr-Latn-RS" smtClean="0"/>
              <a:t>čuvane psihičke funkcije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983325"/>
          </a:xfrm>
        </p:spPr>
        <p:txBody>
          <a:bodyPr/>
          <a:lstStyle/>
          <a:p>
            <a:r>
              <a:rPr lang="en-US" u="sng" smtClean="0"/>
              <a:t>P</a:t>
            </a:r>
            <a:r>
              <a:rPr lang="sr-Latn-RS" u="sng" smtClean="0"/>
              <a:t>sihijatrijski bolesnik</a:t>
            </a:r>
          </a:p>
          <a:p>
            <a:pPr>
              <a:buNone/>
            </a:pPr>
            <a:r>
              <a:rPr lang="sr-Latn-RS" smtClean="0"/>
              <a:t>(ponašanje)</a:t>
            </a:r>
          </a:p>
          <a:p>
            <a:pPr>
              <a:buNone/>
            </a:pPr>
            <a:r>
              <a:rPr lang="sr-Latn-RS" smtClean="0"/>
              <a:t>-neuobičajeno, nerazumljivo</a:t>
            </a:r>
          </a:p>
          <a:p>
            <a:pPr>
              <a:buNone/>
            </a:pPr>
            <a:r>
              <a:rPr lang="sr-Latn-RS" smtClean="0"/>
              <a:t>-poremećene psihičke funkcije</a:t>
            </a:r>
          </a:p>
          <a:p>
            <a:pPr>
              <a:buNone/>
            </a:pPr>
            <a:r>
              <a:rPr lang="sr-Latn-RS" smtClean="0"/>
              <a:t>-odnos “zdravog” i “bolesnog” dela ličnosti</a:t>
            </a:r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pPr algn="ctr"/>
            <a:r>
              <a:rPr lang="sr-Latn-RS" smtClean="0"/>
              <a:t>RAZLIKE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135725"/>
          </a:xfrm>
        </p:spPr>
        <p:txBody>
          <a:bodyPr/>
          <a:lstStyle/>
          <a:p>
            <a:r>
              <a:rPr lang="en-US" u="sng" smtClean="0"/>
              <a:t>T</a:t>
            </a:r>
            <a:r>
              <a:rPr lang="sr-Latn-RS" u="sng" smtClean="0"/>
              <a:t>elesni bolesnik</a:t>
            </a:r>
          </a:p>
          <a:p>
            <a:pPr>
              <a:buNone/>
            </a:pPr>
            <a:r>
              <a:rPr lang="sr-Latn-RS" smtClean="0"/>
              <a:t>(svest o bolesti)</a:t>
            </a:r>
          </a:p>
          <a:p>
            <a:pPr>
              <a:buFontTx/>
              <a:buChar char="-"/>
            </a:pPr>
            <a:r>
              <a:rPr lang="en-US" smtClean="0"/>
              <a:t>Z</a:t>
            </a:r>
            <a:r>
              <a:rPr lang="sr-Latn-RS" smtClean="0"/>
              <a:t>na da je bolestan</a:t>
            </a:r>
          </a:p>
          <a:p>
            <a:pPr>
              <a:buFontTx/>
              <a:buChar char="-"/>
            </a:pPr>
            <a:r>
              <a:rPr lang="en-US" smtClean="0"/>
              <a:t>Z</a:t>
            </a:r>
            <a:r>
              <a:rPr lang="sr-Latn-RS" smtClean="0"/>
              <a:t>na šta ga boli</a:t>
            </a:r>
          </a:p>
          <a:p>
            <a:pPr>
              <a:buFontTx/>
              <a:buChar char="-"/>
            </a:pPr>
            <a:r>
              <a:rPr lang="en-US" smtClean="0"/>
              <a:t>Z</a:t>
            </a:r>
            <a:r>
              <a:rPr lang="sr-Latn-RS" smtClean="0"/>
              <a:t>na da to iskaže</a:t>
            </a:r>
          </a:p>
          <a:p>
            <a:pPr>
              <a:buFontTx/>
              <a:buChar char="-"/>
            </a:pPr>
            <a:r>
              <a:rPr lang="en-US" smtClean="0"/>
              <a:t>D</a:t>
            </a:r>
            <a:r>
              <a:rPr lang="sr-Latn-RS" smtClean="0"/>
              <a:t>ijagnozu postavlja lekar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135725"/>
          </a:xfrm>
        </p:spPr>
        <p:txBody>
          <a:bodyPr/>
          <a:lstStyle/>
          <a:p>
            <a:r>
              <a:rPr lang="en-US" u="sng" smtClean="0"/>
              <a:t>P</a:t>
            </a:r>
            <a:r>
              <a:rPr lang="sr-Latn-RS" u="sng" smtClean="0"/>
              <a:t>sihijatrijski bolesnik</a:t>
            </a:r>
          </a:p>
          <a:p>
            <a:pPr>
              <a:buNone/>
            </a:pPr>
            <a:r>
              <a:rPr lang="sr-Latn-RS" smtClean="0"/>
              <a:t>(svest o bolesti)</a:t>
            </a:r>
          </a:p>
          <a:p>
            <a:pPr>
              <a:buFontTx/>
              <a:buChar char="-"/>
            </a:pPr>
            <a:r>
              <a:rPr lang="sr-Latn-RS" smtClean="0"/>
              <a:t>paradoks: najteži psihijatrijski bolesnici sebe smatraju ZDRAVIM</a:t>
            </a:r>
          </a:p>
          <a:p>
            <a:pPr>
              <a:buFontTx/>
              <a:buChar char="-"/>
            </a:pPr>
            <a:r>
              <a:rPr lang="en-US" smtClean="0"/>
              <a:t>D</a:t>
            </a:r>
            <a:r>
              <a:rPr lang="sr-Latn-RS" smtClean="0"/>
              <a:t>ijagnozu postavlja: lekar, socijalna sredina, sam pacijent</a:t>
            </a:r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pPr algn="ctr"/>
            <a:r>
              <a:rPr lang="sr-Latn-RS" smtClean="0"/>
              <a:t>RAZLIKE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059525"/>
          </a:xfrm>
        </p:spPr>
        <p:txBody>
          <a:bodyPr/>
          <a:lstStyle/>
          <a:p>
            <a:r>
              <a:rPr lang="sr-Latn-RS" u="sng" smtClean="0"/>
              <a:t>Telesni bolesnik</a:t>
            </a:r>
          </a:p>
          <a:p>
            <a:pPr>
              <a:buNone/>
            </a:pPr>
            <a:r>
              <a:rPr lang="sr-Latn-RS" smtClean="0"/>
              <a:t>(realitet bolesnika)</a:t>
            </a:r>
          </a:p>
          <a:p>
            <a:pPr>
              <a:buFontTx/>
              <a:buChar char="-"/>
            </a:pPr>
            <a:r>
              <a:rPr lang="en-US" smtClean="0"/>
              <a:t>G</a:t>
            </a:r>
            <a:r>
              <a:rPr lang="sr-Latn-RS" smtClean="0"/>
              <a:t>ovori istim jezikom kao sestra</a:t>
            </a:r>
          </a:p>
          <a:p>
            <a:pPr>
              <a:buFontTx/>
              <a:buChar char="-"/>
            </a:pPr>
            <a:r>
              <a:rPr lang="en-US" smtClean="0"/>
              <a:t>O</a:t>
            </a:r>
            <a:r>
              <a:rPr lang="sr-Latn-RS" smtClean="0"/>
              <a:t>dnos prema realitetu je očekivan u uobičajen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059525"/>
          </a:xfrm>
        </p:spPr>
        <p:txBody>
          <a:bodyPr/>
          <a:lstStyle/>
          <a:p>
            <a:r>
              <a:rPr lang="en-US" u="sng" smtClean="0"/>
              <a:t>P</a:t>
            </a:r>
            <a:r>
              <a:rPr lang="sr-Latn-RS" u="sng" smtClean="0"/>
              <a:t>sihijatrijski bolesnik</a:t>
            </a:r>
          </a:p>
          <a:p>
            <a:pPr>
              <a:buNone/>
            </a:pPr>
            <a:r>
              <a:rPr lang="sr-Latn-RS" smtClean="0"/>
              <a:t>(realitet bolesnika)</a:t>
            </a:r>
          </a:p>
          <a:p>
            <a:pPr>
              <a:buFontTx/>
              <a:buChar char="-"/>
            </a:pPr>
            <a:r>
              <a:rPr lang="en-US" smtClean="0"/>
              <a:t>S</a:t>
            </a:r>
            <a:r>
              <a:rPr lang="sr-Latn-RS" smtClean="0"/>
              <a:t>matra se drugačijim nego ranije</a:t>
            </a:r>
          </a:p>
          <a:p>
            <a:pPr>
              <a:buFontTx/>
              <a:buChar char="-"/>
            </a:pPr>
            <a:r>
              <a:rPr lang="en-US" smtClean="0"/>
              <a:t>S</a:t>
            </a:r>
            <a:r>
              <a:rPr lang="sr-Latn-RS" smtClean="0"/>
              <a:t>matra se zdravim</a:t>
            </a:r>
          </a:p>
          <a:p>
            <a:pPr>
              <a:buFontTx/>
              <a:buChar char="-"/>
            </a:pPr>
            <a:r>
              <a:rPr lang="en-US" smtClean="0"/>
              <a:t>S</a:t>
            </a:r>
            <a:r>
              <a:rPr lang="sr-Latn-RS" smtClean="0"/>
              <a:t>matra druge ljude drugačijim nego ranije</a:t>
            </a:r>
          </a:p>
          <a:p>
            <a:pPr>
              <a:buFontTx/>
              <a:buChar char="-"/>
            </a:pPr>
            <a:r>
              <a:rPr lang="en-US" smtClean="0"/>
              <a:t>K</a:t>
            </a:r>
            <a:r>
              <a:rPr lang="sr-Latn-RS" smtClean="0"/>
              <a:t>oristi sopstveni jezik</a:t>
            </a:r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sr-Latn-RS" smtClean="0"/>
              <a:t>RAZLIKE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Latn-RS" u="sng" smtClean="0"/>
              <a:t>Telesni bolesnik</a:t>
            </a:r>
          </a:p>
          <a:p>
            <a:pPr>
              <a:buNone/>
            </a:pPr>
            <a:r>
              <a:rPr lang="sr-Latn-RS" smtClean="0"/>
              <a:t>(potrebe)</a:t>
            </a:r>
          </a:p>
          <a:p>
            <a:pPr>
              <a:buNone/>
            </a:pPr>
            <a:r>
              <a:rPr lang="sr-Latn-RS" smtClean="0"/>
              <a:t>-ume da ih prepozna i definiše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smtClean="0"/>
              <a:t>P</a:t>
            </a:r>
            <a:r>
              <a:rPr lang="sr-Latn-RS" u="sng" smtClean="0"/>
              <a:t>sihijatrijski bolesnik</a:t>
            </a:r>
          </a:p>
          <a:p>
            <a:pPr>
              <a:buNone/>
            </a:pPr>
            <a:r>
              <a:rPr lang="sr-Latn-RS" smtClean="0"/>
              <a:t>(potrebe)</a:t>
            </a:r>
          </a:p>
          <a:p>
            <a:pPr>
              <a:buFontTx/>
              <a:buChar char="-"/>
            </a:pPr>
            <a:r>
              <a:rPr lang="en-US" smtClean="0"/>
              <a:t>N</a:t>
            </a:r>
            <a:r>
              <a:rPr lang="sr-Latn-RS" smtClean="0"/>
              <a:t>e oseća određene potrebe</a:t>
            </a:r>
          </a:p>
          <a:p>
            <a:pPr>
              <a:buFontTx/>
              <a:buChar char="-"/>
            </a:pPr>
            <a:r>
              <a:rPr lang="en-US" smtClean="0"/>
              <a:t>N</a:t>
            </a:r>
            <a:r>
              <a:rPr lang="sr-Latn-RS" smtClean="0"/>
              <a:t>e zna da ih zadovolji</a:t>
            </a:r>
          </a:p>
          <a:p>
            <a:pPr>
              <a:buFontTx/>
              <a:buChar char="-"/>
            </a:pPr>
            <a:r>
              <a:rPr lang="en-US" smtClean="0"/>
              <a:t>I</a:t>
            </a:r>
            <a:r>
              <a:rPr lang="sr-Latn-RS" smtClean="0"/>
              <a:t>ma potrebe koje drugi nemaju</a:t>
            </a:r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28600"/>
          </a:xfrm>
        </p:spPr>
        <p:txBody>
          <a:bodyPr>
            <a:normAutofit fontScale="90000"/>
          </a:bodyPr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sr-Latn-RS" smtClean="0"/>
              <a:t> 7) Ponašanje oblikuju saznanja- percepcije, mišljenja, doživljaji i akcije kao i reagovanja</a:t>
            </a:r>
          </a:p>
          <a:p>
            <a:pPr marL="514350" indent="-514350">
              <a:buNone/>
            </a:pPr>
            <a:r>
              <a:rPr lang="sr-Latn-RS" smtClean="0"/>
              <a:t>8) Promene ličnosti zavise od nasleđa (genetika), uticaj okoline, prirode i stepena stresa i drugih izvora</a:t>
            </a:r>
          </a:p>
          <a:p>
            <a:pPr marL="514350" indent="-514350">
              <a:buNone/>
            </a:pPr>
            <a:r>
              <a:rPr lang="sr-Latn-RS" smtClean="0"/>
              <a:t>9) Bolest je dinamički proces</a:t>
            </a:r>
          </a:p>
          <a:p>
            <a:pPr marL="514350" indent="-514350">
              <a:buNone/>
            </a:pPr>
            <a:r>
              <a:rPr lang="sr-Latn-RS" smtClean="0"/>
              <a:t>10) Svi ljudi su ravnopravni, bez obzira na pol, rasu, veru, etničku ili kulturnu pripadnost</a:t>
            </a:r>
          </a:p>
          <a:p>
            <a:pPr marL="514350" indent="-514350">
              <a:buNone/>
            </a:pPr>
            <a:r>
              <a:rPr lang="sr-Latn-RS" smtClean="0"/>
              <a:t>11)   Duševeno zdravlje je kritična i obavezna komponenta </a:t>
            </a:r>
            <a:r>
              <a:rPr lang="sr-Latn-R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zdravstvene nege</a:t>
            </a:r>
          </a:p>
          <a:p>
            <a:pPr marL="514350" indent="-514350">
              <a:buNone/>
            </a:pPr>
            <a:r>
              <a:rPr lang="sr-Latn-RS" smtClean="0"/>
              <a:t>12) Pojedinac ima pravo da bude uključen u odlučivanju o načinu tretiranja njegovog telesnog i duševnog zdravlja</a:t>
            </a:r>
          </a:p>
          <a:p>
            <a:pPr marL="514350" indent="-514350">
              <a:buNone/>
            </a:pPr>
            <a:r>
              <a:rPr lang="sr-Latn-RS" smtClean="0"/>
              <a:t>13) Međusobni odnosi utiču na promenu ponašanja i na razvoj ličnosti</a:t>
            </a:r>
          </a:p>
          <a:p>
            <a:pPr>
              <a:buNone/>
            </a:pPr>
            <a:r>
              <a:rPr lang="sr-Latn-RS" smtClean="0"/>
              <a:t> </a:t>
            </a:r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sr-Latn-RS" smtClean="0"/>
              <a:t>   </a:t>
            </a:r>
            <a:r>
              <a:rPr lang="sr-Latn-RS" sz="4400" smtClean="0"/>
              <a:t>SOMATSKO ODLJ.     PSIHIJATRIJSKO ODLJ.</a:t>
            </a:r>
            <a:endParaRPr lang="sr-Latn-CS" sz="440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04800" y="1143000"/>
            <a:ext cx="4192588" cy="5217320"/>
          </a:xfrm>
        </p:spPr>
        <p:txBody>
          <a:bodyPr/>
          <a:lstStyle/>
          <a:p>
            <a:r>
              <a:rPr lang="sr-Latn-RS" smtClean="0"/>
              <a:t>PRIJEM:</a:t>
            </a:r>
          </a:p>
          <a:p>
            <a:pPr>
              <a:buNone/>
            </a:pPr>
            <a:r>
              <a:rPr lang="en-US" smtClean="0"/>
              <a:t>P</a:t>
            </a:r>
            <a:r>
              <a:rPr lang="sr-Latn-RS" smtClean="0"/>
              <a:t>laniran, dogovoren</a:t>
            </a:r>
          </a:p>
          <a:p>
            <a:pPr>
              <a:buNone/>
            </a:pPr>
            <a:endParaRPr lang="sr-Latn-RS" smtClean="0"/>
          </a:p>
          <a:p>
            <a:r>
              <a:rPr lang="sr-Latn-RS" smtClean="0"/>
              <a:t>OTPUST:</a:t>
            </a:r>
          </a:p>
          <a:p>
            <a:pPr>
              <a:buNone/>
            </a:pPr>
            <a:r>
              <a:rPr lang="sr-Latn-RS" smtClean="0"/>
              <a:t>“zbogom”, jednokratnost hospitalizacije</a:t>
            </a:r>
          </a:p>
          <a:p>
            <a:pPr>
              <a:buNone/>
            </a:pPr>
            <a:endParaRPr lang="sr-Latn-RS" smtClean="0"/>
          </a:p>
          <a:p>
            <a:r>
              <a:rPr lang="sr-Latn-RS" smtClean="0"/>
              <a:t>KUĆNI RED:</a:t>
            </a:r>
          </a:p>
          <a:p>
            <a:pPr>
              <a:buNone/>
            </a:pPr>
            <a:r>
              <a:rPr lang="en-US" smtClean="0"/>
              <a:t>R</a:t>
            </a:r>
            <a:r>
              <a:rPr lang="sr-Latn-RS" smtClean="0"/>
              <a:t>ed, mir, tišina, bolesnici u posteljama, vreme nije strogo struktuisano </a:t>
            </a:r>
            <a:endParaRPr lang="sr-Latn-C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143000"/>
            <a:ext cx="4041775" cy="5217320"/>
          </a:xfrm>
        </p:spPr>
        <p:txBody>
          <a:bodyPr/>
          <a:lstStyle/>
          <a:p>
            <a:r>
              <a:rPr lang="sr-Latn-RS" smtClean="0"/>
              <a:t>PRIJEM:</a:t>
            </a:r>
          </a:p>
          <a:p>
            <a:pPr>
              <a:buNone/>
            </a:pPr>
            <a:r>
              <a:rPr lang="en-US" smtClean="0"/>
              <a:t>U</a:t>
            </a:r>
            <a:r>
              <a:rPr lang="sr-Latn-RS" smtClean="0"/>
              <a:t>z ubeđivanje, nekada prisilan</a:t>
            </a:r>
          </a:p>
          <a:p>
            <a:pPr>
              <a:buNone/>
            </a:pPr>
            <a:endParaRPr lang="sr-Latn-RS" smtClean="0"/>
          </a:p>
          <a:p>
            <a:r>
              <a:rPr lang="sr-Latn-RS" smtClean="0"/>
              <a:t>OTPUST:</a:t>
            </a:r>
          </a:p>
          <a:p>
            <a:pPr>
              <a:buNone/>
            </a:pPr>
            <a:r>
              <a:rPr lang="sr-Latn-RS" smtClean="0"/>
              <a:t>“doviđenja”, ponovljene hospitalizacije</a:t>
            </a:r>
          </a:p>
          <a:p>
            <a:pPr>
              <a:buNone/>
            </a:pPr>
            <a:endParaRPr lang="sr-Latn-RS" smtClean="0"/>
          </a:p>
          <a:p>
            <a:r>
              <a:rPr lang="sr-Latn-RS" smtClean="0"/>
              <a:t>KUĆNI RED:</a:t>
            </a:r>
          </a:p>
          <a:p>
            <a:pPr>
              <a:buNone/>
            </a:pPr>
            <a:r>
              <a:rPr lang="en-US" smtClean="0"/>
              <a:t>P</a:t>
            </a:r>
            <a:r>
              <a:rPr lang="sr-Latn-RS" smtClean="0"/>
              <a:t>oštovanje kućnog reda je terapija, bez ležanja u postelji, vreme struktuisano (okupaciona, radna terapija) </a:t>
            </a:r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62000"/>
          </a:xfrm>
        </p:spPr>
        <p:txBody>
          <a:bodyPr>
            <a:noAutofit/>
          </a:bodyPr>
          <a:lstStyle/>
          <a:p>
            <a:r>
              <a:rPr lang="sr-Latn-RS" sz="4000" smtClean="0"/>
              <a:t>SOMATSKO ODLJ.     PSIHIJATRIJSKO ODLJ.</a:t>
            </a:r>
            <a:endParaRPr lang="sr-Latn-CS" sz="40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288125"/>
          </a:xfrm>
        </p:spPr>
        <p:txBody>
          <a:bodyPr>
            <a:normAutofit/>
          </a:bodyPr>
          <a:lstStyle/>
          <a:p>
            <a:r>
              <a:rPr lang="sr-Latn-RS" sz="2200" smtClean="0"/>
              <a:t>TERAPIJA:</a:t>
            </a:r>
          </a:p>
          <a:p>
            <a:pPr>
              <a:buNone/>
            </a:pPr>
            <a:r>
              <a:rPr lang="en-US" sz="2200" smtClean="0"/>
              <a:t>D</a:t>
            </a:r>
            <a:r>
              <a:rPr lang="sr-Latn-RS" sz="2200" smtClean="0"/>
              <a:t>nevne doze leka</a:t>
            </a:r>
          </a:p>
          <a:p>
            <a:pPr>
              <a:buNone/>
            </a:pPr>
            <a:r>
              <a:rPr lang="en-US" sz="2200" smtClean="0"/>
              <a:t>N</a:t>
            </a:r>
            <a:r>
              <a:rPr lang="sr-Latn-RS" sz="2200" smtClean="0"/>
              <a:t>e postoje grupe</a:t>
            </a:r>
          </a:p>
          <a:p>
            <a:pPr>
              <a:buNone/>
            </a:pPr>
            <a:endParaRPr lang="sr-Latn-RS" sz="2200" smtClean="0"/>
          </a:p>
          <a:p>
            <a:r>
              <a:rPr lang="sr-Latn-RS" sz="2200" smtClean="0"/>
              <a:t>VIZITA:</a:t>
            </a:r>
          </a:p>
          <a:p>
            <a:pPr>
              <a:buNone/>
            </a:pPr>
            <a:r>
              <a:rPr lang="en-US" sz="2200" smtClean="0"/>
              <a:t>F</a:t>
            </a:r>
            <a:r>
              <a:rPr lang="sr-Latn-RS" sz="2200" smtClean="0"/>
              <a:t>rontalna</a:t>
            </a:r>
          </a:p>
          <a:p>
            <a:pPr>
              <a:buNone/>
            </a:pPr>
            <a:endParaRPr lang="sr-Latn-RS" sz="2200" smtClean="0"/>
          </a:p>
          <a:p>
            <a:r>
              <a:rPr lang="sr-Latn-RS" sz="2200" smtClean="0"/>
              <a:t>POSETE:</a:t>
            </a:r>
          </a:p>
          <a:p>
            <a:pPr>
              <a:buNone/>
            </a:pPr>
            <a:r>
              <a:rPr lang="en-US" sz="2200" smtClean="0"/>
              <a:t>P</a:t>
            </a:r>
            <a:r>
              <a:rPr lang="sr-Latn-RS" sz="2200" smtClean="0"/>
              <a:t>oželjne, manje kontrolisane</a:t>
            </a:r>
          </a:p>
          <a:p>
            <a:pPr>
              <a:buNone/>
            </a:pPr>
            <a:endParaRPr lang="sr-Latn-RS" sz="2200" smtClean="0"/>
          </a:p>
          <a:p>
            <a:r>
              <a:rPr lang="sr-Latn-RS" sz="2200" smtClean="0"/>
              <a:t>KOMUNIKACIJA:</a:t>
            </a:r>
          </a:p>
          <a:p>
            <a:pPr>
              <a:buNone/>
            </a:pPr>
            <a:r>
              <a:rPr lang="en-US" sz="2200" smtClean="0"/>
              <a:t>U</a:t>
            </a:r>
            <a:r>
              <a:rPr lang="sr-Latn-RS" sz="2200" smtClean="0"/>
              <a:t>običajena</a:t>
            </a:r>
          </a:p>
          <a:p>
            <a:pPr>
              <a:buNone/>
            </a:pPr>
            <a:r>
              <a:rPr lang="sr-Latn-RS" sz="2200" smtClean="0"/>
              <a:t>očekivana</a:t>
            </a:r>
            <a:endParaRPr lang="sr-Latn-CS" sz="220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288125"/>
          </a:xfrm>
        </p:spPr>
        <p:txBody>
          <a:bodyPr/>
          <a:lstStyle/>
          <a:p>
            <a:r>
              <a:rPr lang="sr-Latn-RS" sz="2200" smtClean="0"/>
              <a:t>TERAPIJA:</a:t>
            </a:r>
          </a:p>
          <a:p>
            <a:pPr>
              <a:buNone/>
            </a:pPr>
            <a:r>
              <a:rPr lang="en-US" sz="2200" smtClean="0"/>
              <a:t>P</a:t>
            </a:r>
            <a:r>
              <a:rPr lang="sr-Latn-RS" sz="2200" smtClean="0"/>
              <a:t>ojedinačna doza leka</a:t>
            </a:r>
          </a:p>
          <a:p>
            <a:pPr>
              <a:buNone/>
            </a:pPr>
            <a:r>
              <a:rPr lang="en-US" sz="2200" smtClean="0"/>
              <a:t>G</a:t>
            </a:r>
            <a:r>
              <a:rPr lang="sr-Latn-RS" sz="2200" smtClean="0"/>
              <a:t>rupa kao terpapijsko sredstvo</a:t>
            </a:r>
          </a:p>
          <a:p>
            <a:pPr>
              <a:buNone/>
            </a:pPr>
            <a:endParaRPr lang="sr-Latn-RS" sz="2200" smtClean="0"/>
          </a:p>
          <a:p>
            <a:r>
              <a:rPr lang="sr-Latn-RS" sz="2200" smtClean="0"/>
              <a:t>VIZITA:</a:t>
            </a:r>
          </a:p>
          <a:p>
            <a:pPr>
              <a:buNone/>
            </a:pPr>
            <a:r>
              <a:rPr lang="sr-Latn-RS" sz="2200" smtClean="0"/>
              <a:t>frontalna, individualna</a:t>
            </a:r>
          </a:p>
          <a:p>
            <a:pPr>
              <a:buNone/>
            </a:pPr>
            <a:endParaRPr lang="sr-Latn-RS" sz="2200" smtClean="0"/>
          </a:p>
          <a:p>
            <a:r>
              <a:rPr lang="sr-Latn-RS" sz="2200" smtClean="0"/>
              <a:t>POSETE:</a:t>
            </a:r>
          </a:p>
          <a:p>
            <a:pPr>
              <a:buNone/>
            </a:pPr>
            <a:r>
              <a:rPr lang="en-US" sz="2200" smtClean="0"/>
              <a:t>P</a:t>
            </a:r>
            <a:r>
              <a:rPr lang="sr-Latn-RS" sz="2200" smtClean="0"/>
              <a:t>oželjne, uz kontrolu</a:t>
            </a:r>
          </a:p>
          <a:p>
            <a:pPr>
              <a:buNone/>
            </a:pPr>
            <a:endParaRPr lang="sr-Latn-RS" sz="2200" smtClean="0"/>
          </a:p>
          <a:p>
            <a:r>
              <a:rPr lang="sr-Latn-RS" sz="2200" smtClean="0"/>
              <a:t>KOMUNIKACIJA:</a:t>
            </a:r>
          </a:p>
          <a:p>
            <a:pPr>
              <a:buNone/>
            </a:pPr>
            <a:r>
              <a:rPr lang="en-US" sz="2200" smtClean="0"/>
              <a:t>S</a:t>
            </a:r>
            <a:r>
              <a:rPr lang="sr-Latn-RS" sz="2200" smtClean="0"/>
              <a:t>pecifična</a:t>
            </a:r>
          </a:p>
          <a:p>
            <a:pPr>
              <a:buNone/>
            </a:pPr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r>
              <a:rPr lang="sr-Latn-RS" smtClean="0"/>
              <a:t>LIČNOST PSIHIJATRIJSKE SESTRE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r>
              <a:rPr lang="sr-Latn-RS" smtClean="0"/>
              <a:t>PRIVATNO                        PROFESIONALNO</a:t>
            </a:r>
          </a:p>
          <a:p>
            <a:endParaRPr lang="sr-Latn-RS" smtClean="0"/>
          </a:p>
          <a:p>
            <a:r>
              <a:rPr lang="sr-Latn-RS" smtClean="0"/>
              <a:t>SAMOSPOZNAJA: -kontrola nad situacijom</a:t>
            </a:r>
          </a:p>
          <a:p>
            <a:pPr>
              <a:buNone/>
            </a:pPr>
            <a:r>
              <a:rPr lang="sr-Latn-RS" smtClean="0"/>
              <a:t>                                    -veća sloboda izbora</a:t>
            </a:r>
          </a:p>
          <a:p>
            <a:pPr algn="r">
              <a:buNone/>
            </a:pPr>
            <a:r>
              <a:rPr lang="sr-Latn-RS" smtClean="0"/>
              <a:t>                                    -mogućnost prevencije nepovoljnog              toka</a:t>
            </a:r>
          </a:p>
          <a:p>
            <a:r>
              <a:rPr lang="sr-Latn-RS" smtClean="0"/>
              <a:t>Osobine psihijatrijske sestre: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 smtClean="0"/>
              <a:t>“neposesivna toplota”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S</a:t>
            </a:r>
            <a:r>
              <a:rPr lang="sr-Latn-RS" smtClean="0"/>
              <a:t>posobnost empatije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A</a:t>
            </a:r>
            <a:r>
              <a:rPr lang="sr-Latn-RS" smtClean="0"/>
              <a:t>utentičnost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S</a:t>
            </a:r>
            <a:r>
              <a:rPr lang="sr-Latn-RS" smtClean="0"/>
              <a:t>ticanje posebnog znanja   </a:t>
            </a:r>
            <a:endParaRPr lang="sr-Latn-CS"/>
          </a:p>
        </p:txBody>
      </p:sp>
      <p:sp>
        <p:nvSpPr>
          <p:cNvPr id="4" name="Left-Right Arrow 3"/>
          <p:cNvSpPr/>
          <p:nvPr/>
        </p:nvSpPr>
        <p:spPr>
          <a:xfrm>
            <a:off x="2895600" y="1295400"/>
            <a:ext cx="1066800" cy="381000"/>
          </a:xfrm>
          <a:prstGeom prst="leftRigh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r>
              <a:rPr lang="sr-Latn-RS" smtClean="0"/>
              <a:t>PROFESIONALNOST: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 marL="514350" indent="-514350">
              <a:buClr>
                <a:schemeClr val="accent2">
                  <a:lumMod val="50000"/>
                </a:schemeClr>
              </a:buClr>
              <a:buFont typeface="+mj-lt"/>
              <a:buAutoNum type="arabicParenR"/>
            </a:pPr>
            <a:r>
              <a:rPr lang="en-US" smtClean="0"/>
              <a:t>O</a:t>
            </a:r>
            <a:r>
              <a:rPr lang="sr-Latn-RS" smtClean="0"/>
              <a:t>dgovornost</a:t>
            </a:r>
          </a:p>
          <a:p>
            <a:pPr marL="514350" indent="-514350">
              <a:buClr>
                <a:schemeClr val="accent2">
                  <a:lumMod val="50000"/>
                </a:schemeClr>
              </a:buClr>
              <a:buFont typeface="+mj-lt"/>
              <a:buAutoNum type="arabicParenR"/>
            </a:pPr>
            <a:r>
              <a:rPr lang="en-US" smtClean="0"/>
              <a:t>O</a:t>
            </a:r>
            <a:r>
              <a:rPr lang="sr-Latn-RS" smtClean="0"/>
              <a:t>zbiljnost</a:t>
            </a:r>
          </a:p>
          <a:p>
            <a:pPr marL="514350" indent="-514350">
              <a:buClr>
                <a:schemeClr val="accent2">
                  <a:lumMod val="50000"/>
                </a:schemeClr>
              </a:buClr>
              <a:buFont typeface="+mj-lt"/>
              <a:buAutoNum type="arabicParenR"/>
            </a:pPr>
            <a:r>
              <a:rPr lang="en-US" smtClean="0"/>
              <a:t>P</a:t>
            </a:r>
            <a:r>
              <a:rPr lang="sr-Latn-RS" smtClean="0"/>
              <a:t>oštovanje</a:t>
            </a:r>
          </a:p>
          <a:p>
            <a:pPr marL="514350" indent="-514350">
              <a:buClr>
                <a:schemeClr val="accent2">
                  <a:lumMod val="50000"/>
                </a:schemeClr>
              </a:buClr>
              <a:buFont typeface="+mj-lt"/>
              <a:buAutoNum type="arabicParenR"/>
            </a:pPr>
            <a:r>
              <a:rPr lang="en-US" smtClean="0"/>
              <a:t>Z</a:t>
            </a:r>
            <a:r>
              <a:rPr lang="sr-Latn-RS" smtClean="0"/>
              <a:t>ainteresovanost</a:t>
            </a:r>
          </a:p>
          <a:p>
            <a:pPr marL="514350" indent="-514350">
              <a:buClr>
                <a:schemeClr val="accent2">
                  <a:lumMod val="50000"/>
                </a:schemeClr>
              </a:buClr>
              <a:buFont typeface="+mj-lt"/>
              <a:buAutoNum type="arabicParenR"/>
            </a:pPr>
            <a:r>
              <a:rPr lang="en-US" smtClean="0"/>
              <a:t>S</a:t>
            </a:r>
            <a:r>
              <a:rPr lang="sr-Latn-RS" smtClean="0"/>
              <a:t>trpljivost</a:t>
            </a:r>
          </a:p>
          <a:p>
            <a:pPr marL="514350" indent="-514350">
              <a:buClr>
                <a:schemeClr val="accent2">
                  <a:lumMod val="50000"/>
                </a:schemeClr>
              </a:buClr>
              <a:buFont typeface="+mj-lt"/>
              <a:buAutoNum type="arabicParenR"/>
            </a:pPr>
            <a:r>
              <a:rPr lang="en-US" smtClean="0"/>
              <a:t>I</a:t>
            </a:r>
            <a:r>
              <a:rPr lang="sr-Latn-RS" smtClean="0"/>
              <a:t>zlaženje u susret</a:t>
            </a:r>
          </a:p>
          <a:p>
            <a:pPr marL="514350" indent="-514350">
              <a:buClr>
                <a:schemeClr val="accent2">
                  <a:lumMod val="50000"/>
                </a:schemeClr>
              </a:buClr>
              <a:buFont typeface="+mj-lt"/>
              <a:buAutoNum type="arabicParenR"/>
            </a:pPr>
            <a:r>
              <a:rPr lang="en-US" smtClean="0"/>
              <a:t>S</a:t>
            </a:r>
            <a:r>
              <a:rPr lang="sr-Latn-RS" smtClean="0"/>
              <a:t>talna kontrola i analiza postupaka i korekcija grešaka</a:t>
            </a:r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52400"/>
          </a:xfrm>
        </p:spPr>
        <p:txBody>
          <a:bodyPr>
            <a:normAutofit fontScale="90000"/>
          </a:bodyPr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43600"/>
          </a:xfrm>
        </p:spPr>
        <p:txBody>
          <a:bodyPr numCol="2">
            <a:normAutofit/>
          </a:bodyPr>
          <a:lstStyle/>
          <a:p>
            <a:pPr>
              <a:buClr>
                <a:schemeClr val="accent1">
                  <a:lumMod val="50000"/>
                </a:schemeClr>
              </a:buClr>
              <a:buFont typeface="Wingdings 2" pitchFamily="18" charset="2"/>
              <a:buChar char=""/>
            </a:pPr>
            <a:r>
              <a:rPr lang="en-US" sz="4000" smtClean="0"/>
              <a:t>P</a:t>
            </a:r>
            <a:r>
              <a:rPr lang="sr-Latn-RS" sz="4000" smtClean="0"/>
              <a:t>ametna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 2" pitchFamily="18" charset="2"/>
              <a:buChar char=""/>
            </a:pPr>
            <a:r>
              <a:rPr lang="en-US" sz="4000" smtClean="0"/>
              <a:t>S</a:t>
            </a:r>
            <a:r>
              <a:rPr lang="sr-Latn-RS" sz="4000" smtClean="0"/>
              <a:t>posobna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 2" pitchFamily="18" charset="2"/>
              <a:buChar char=""/>
            </a:pPr>
            <a:r>
              <a:rPr lang="en-US" sz="4000" smtClean="0"/>
              <a:t>M</a:t>
            </a:r>
            <a:r>
              <a:rPr lang="sr-Latn-RS" sz="4000" smtClean="0"/>
              <a:t>irna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 2" pitchFamily="18" charset="2"/>
              <a:buChar char=""/>
            </a:pPr>
            <a:r>
              <a:rPr lang="en-US" sz="4000" smtClean="0"/>
              <a:t>U</a:t>
            </a:r>
            <a:r>
              <a:rPr lang="sr-Latn-RS" sz="4000" smtClean="0"/>
              <a:t>služna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 2" pitchFamily="18" charset="2"/>
              <a:buChar char=""/>
            </a:pPr>
            <a:r>
              <a:rPr lang="en-US" sz="4000" smtClean="0"/>
              <a:t>P</a:t>
            </a:r>
            <a:r>
              <a:rPr lang="sr-Latn-RS" sz="4000" smtClean="0"/>
              <a:t>ažljiva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 2" pitchFamily="18" charset="2"/>
              <a:buChar char=""/>
            </a:pPr>
            <a:r>
              <a:rPr lang="en-US" sz="4000" smtClean="0"/>
              <a:t>L</a:t>
            </a:r>
            <a:r>
              <a:rPr lang="sr-Latn-RS" sz="4000" smtClean="0"/>
              <a:t>jubazna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 2" pitchFamily="18" charset="2"/>
              <a:buChar char=""/>
            </a:pPr>
            <a:r>
              <a:rPr lang="en-US" sz="4000" smtClean="0"/>
              <a:t>O</a:t>
            </a:r>
            <a:r>
              <a:rPr lang="sr-Latn-RS" sz="4000" smtClean="0"/>
              <a:t>ptimistična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 2" pitchFamily="18" charset="2"/>
              <a:buChar char=""/>
            </a:pPr>
            <a:r>
              <a:rPr lang="en-US" sz="4000" smtClean="0"/>
              <a:t>I</a:t>
            </a:r>
            <a:r>
              <a:rPr lang="sr-Latn-RS" sz="4000" smtClean="0"/>
              <a:t>skrena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 2" pitchFamily="18" charset="2"/>
              <a:buChar char=""/>
            </a:pPr>
            <a:r>
              <a:rPr lang="en-US" sz="4000" smtClean="0"/>
              <a:t>J</a:t>
            </a:r>
            <a:r>
              <a:rPr lang="sr-Latn-RS" sz="4000" smtClean="0"/>
              <a:t>asna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 2" pitchFamily="18" charset="2"/>
              <a:buChar char=""/>
            </a:pPr>
            <a:r>
              <a:rPr lang="en-US" sz="4000" smtClean="0"/>
              <a:t>D</a:t>
            </a:r>
            <a:r>
              <a:rPr lang="sr-Latn-RS" sz="4000" smtClean="0"/>
              <a:t>uhovita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 2" pitchFamily="18" charset="2"/>
              <a:buChar char=""/>
            </a:pPr>
            <a:r>
              <a:rPr lang="en-US" sz="4000" smtClean="0"/>
              <a:t>U</a:t>
            </a:r>
            <a:r>
              <a:rPr lang="sr-Latn-RS" sz="4000" smtClean="0"/>
              <a:t>redna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 2" pitchFamily="18" charset="2"/>
              <a:buChar char=""/>
            </a:pPr>
            <a:r>
              <a:rPr lang="en-US" sz="4000" smtClean="0"/>
              <a:t>U</a:t>
            </a:r>
            <a:r>
              <a:rPr lang="sr-Latn-RS" sz="4000" smtClean="0"/>
              <a:t>ljudna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 2" pitchFamily="18" charset="2"/>
              <a:buChar char=""/>
            </a:pPr>
            <a:r>
              <a:rPr lang="en-US" sz="4000" smtClean="0"/>
              <a:t>R</a:t>
            </a:r>
            <a:r>
              <a:rPr lang="sr-Latn-RS" sz="4000" smtClean="0"/>
              <a:t>azgovorljiva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 2" pitchFamily="18" charset="2"/>
              <a:buChar char=""/>
            </a:pPr>
            <a:r>
              <a:rPr lang="sr-Latn-RS" sz="4000" smtClean="0"/>
              <a:t>UVEK TAČNA</a:t>
            </a:r>
            <a:endParaRPr lang="sr-Latn-CS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smtClean="0">
                <a:solidFill>
                  <a:schemeClr val="bg2">
                    <a:lumMod val="25000"/>
                  </a:schemeClr>
                </a:solidFill>
              </a:rPr>
              <a:t>SD Poreme</a:t>
            </a:r>
            <a:r>
              <a:rPr lang="sr-Latn-RS" smtClean="0">
                <a:solidFill>
                  <a:schemeClr val="bg2">
                    <a:lumMod val="25000"/>
                  </a:schemeClr>
                </a:solidFill>
              </a:rPr>
              <a:t>ćaj komunikacije</a:t>
            </a:r>
            <a:endParaRPr lang="sr-Latn-CS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4876801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286000"/>
                <a:gridCol w="5943600"/>
              </a:tblGrid>
              <a:tr h="921255">
                <a:tc>
                  <a:txBody>
                    <a:bodyPr/>
                    <a:lstStyle/>
                    <a:p>
                      <a:r>
                        <a:rPr lang="sr-Latn-RS" b="0" smtClean="0"/>
                        <a:t>UZROCI</a:t>
                      </a:r>
                      <a:endParaRPr lang="sr-Latn-CS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smtClean="0"/>
                        <a:t>S</a:t>
                      </a:r>
                      <a:r>
                        <a:rPr lang="sr-Latn-RS" b="0" smtClean="0"/>
                        <a:t>metnje u verbalnoj komunikaciji (paranoidnost, autizam, mutizam)</a:t>
                      </a:r>
                      <a:endParaRPr lang="sr-Latn-CS" b="0"/>
                    </a:p>
                  </a:txBody>
                  <a:tcPr/>
                </a:tc>
              </a:tr>
              <a:tr h="533743">
                <a:tc>
                  <a:txBody>
                    <a:bodyPr/>
                    <a:lstStyle/>
                    <a:p>
                      <a:r>
                        <a:rPr lang="sr-Latn-RS" smtClean="0"/>
                        <a:t>SIMPTOMI</a:t>
                      </a:r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N</a:t>
                      </a:r>
                      <a:r>
                        <a:rPr lang="sr-Latn-RS" smtClean="0"/>
                        <a:t>erazumevanje svog i tuđeg govora</a:t>
                      </a:r>
                      <a:endParaRPr lang="sr-Latn-CS"/>
                    </a:p>
                  </a:txBody>
                  <a:tcPr/>
                </a:tc>
              </a:tr>
              <a:tr h="1316078">
                <a:tc>
                  <a:txBody>
                    <a:bodyPr/>
                    <a:lstStyle/>
                    <a:p>
                      <a:r>
                        <a:rPr lang="sr-Latn-RS" smtClean="0"/>
                        <a:t>CILJEVI </a:t>
                      </a:r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D</a:t>
                      </a:r>
                      <a:r>
                        <a:rPr lang="sr-Latn-RS" smtClean="0"/>
                        <a:t>a se laganim metodama postigne poboljšanje u verbalnoj komunikaciji, najpre na elementarnom nivou, a kasnije i u složenijim zahtevima</a:t>
                      </a:r>
                      <a:endParaRPr lang="sr-Latn-CS"/>
                    </a:p>
                  </a:txBody>
                  <a:tcPr/>
                </a:tc>
              </a:tr>
              <a:tr h="2105725">
                <a:tc>
                  <a:txBody>
                    <a:bodyPr/>
                    <a:lstStyle/>
                    <a:p>
                      <a:r>
                        <a:rPr lang="sr-Latn-RS" smtClean="0"/>
                        <a:t>AKTIVNOSTI SESTRE</a:t>
                      </a:r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</a:t>
                      </a:r>
                      <a:r>
                        <a:rPr lang="sr-Latn-RS" smtClean="0"/>
                        <a:t>rocena oštećenja komunikacije</a:t>
                      </a:r>
                    </a:p>
                    <a:p>
                      <a:r>
                        <a:rPr lang="en-US" smtClean="0"/>
                        <a:t>U</a:t>
                      </a:r>
                      <a:r>
                        <a:rPr lang="sr-Latn-RS" smtClean="0"/>
                        <a:t>ključiti i potencirati neverbalnu komunikaciju</a:t>
                      </a:r>
                    </a:p>
                    <a:p>
                      <a:r>
                        <a:rPr lang="en-US" smtClean="0"/>
                        <a:t>S</a:t>
                      </a:r>
                      <a:r>
                        <a:rPr lang="sr-Latn-RS" smtClean="0"/>
                        <a:t>hvatiti logiku pacijenta u smislu odnosa sa drugima</a:t>
                      </a:r>
                    </a:p>
                    <a:p>
                      <a:r>
                        <a:rPr lang="en-US" smtClean="0"/>
                        <a:t>P</a:t>
                      </a:r>
                      <a:r>
                        <a:rPr lang="sr-Latn-RS" smtClean="0"/>
                        <a:t>okušati uvesti realnu logiku u odnos</a:t>
                      </a:r>
                    </a:p>
                    <a:p>
                      <a:r>
                        <a:rPr lang="en-US" smtClean="0"/>
                        <a:t>P</a:t>
                      </a:r>
                      <a:r>
                        <a:rPr lang="sr-Latn-RS" smtClean="0"/>
                        <a:t>roširivati i unapređivati uspostavljene logičke modele</a:t>
                      </a:r>
                      <a:endParaRPr lang="sr-Latn-C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r>
              <a:rPr lang="sr-Latn-RS" smtClean="0">
                <a:solidFill>
                  <a:schemeClr val="bg2">
                    <a:lumMod val="25000"/>
                  </a:schemeClr>
                </a:solidFill>
              </a:rPr>
              <a:t>SD Socijalna izolacija</a:t>
            </a:r>
            <a:endParaRPr lang="sr-Latn-CS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9199"/>
          <a:ext cx="8229600" cy="525780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362200"/>
                <a:gridCol w="5867400"/>
              </a:tblGrid>
              <a:tr h="1529542">
                <a:tc>
                  <a:txBody>
                    <a:bodyPr/>
                    <a:lstStyle/>
                    <a:p>
                      <a:r>
                        <a:rPr lang="sr-Latn-RS" b="0" smtClean="0"/>
                        <a:t>UZROCI</a:t>
                      </a:r>
                      <a:endParaRPr lang="sr-Latn-CS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smtClean="0"/>
                        <a:t>L</a:t>
                      </a:r>
                      <a:r>
                        <a:rPr lang="sr-Latn-RS" b="0" smtClean="0"/>
                        <a:t>ica sa posebnim potrebama, način života, emotivna problematika, derealizacija, krize, strah, antisocijalno ponašanje,</a:t>
                      </a:r>
                      <a:r>
                        <a:rPr lang="sr-Latn-RS" b="0" baseline="0" smtClean="0"/>
                        <a:t> odnos prema sebi (stidljivost, način života- narkomanija)</a:t>
                      </a:r>
                      <a:endParaRPr lang="sr-Latn-CS" b="0"/>
                    </a:p>
                  </a:txBody>
                  <a:tcPr/>
                </a:tc>
              </a:tr>
              <a:tr h="955964">
                <a:tc>
                  <a:txBody>
                    <a:bodyPr/>
                    <a:lstStyle/>
                    <a:p>
                      <a:r>
                        <a:rPr lang="sr-Latn-RS" smtClean="0"/>
                        <a:t>SIMPTOMI</a:t>
                      </a:r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</a:t>
                      </a:r>
                      <a:r>
                        <a:rPr lang="sr-Latn-RS" smtClean="0"/>
                        <a:t>edukcija verbalne komunikacije, povlačenje, izbegavanje kontakta, nezainteresovanost</a:t>
                      </a:r>
                      <a:endParaRPr lang="sr-Latn-CS"/>
                    </a:p>
                  </a:txBody>
                  <a:tcPr/>
                </a:tc>
              </a:tr>
              <a:tr h="1242753">
                <a:tc>
                  <a:txBody>
                    <a:bodyPr/>
                    <a:lstStyle/>
                    <a:p>
                      <a:r>
                        <a:rPr lang="sr-Latn-RS" smtClean="0"/>
                        <a:t>CILJEVI</a:t>
                      </a:r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</a:t>
                      </a:r>
                      <a:r>
                        <a:rPr lang="sr-Latn-RS" smtClean="0"/>
                        <a:t>ostupno osposobiti pacijenta za saradnju, najpre sa sestrom a potom i sa osobama na koje je upućen (iz sobe, sa grupe...)</a:t>
                      </a:r>
                      <a:endParaRPr lang="sr-Latn-CS"/>
                    </a:p>
                  </a:txBody>
                  <a:tcPr/>
                </a:tc>
              </a:tr>
              <a:tr h="1529542">
                <a:tc>
                  <a:txBody>
                    <a:bodyPr/>
                    <a:lstStyle/>
                    <a:p>
                      <a:r>
                        <a:rPr lang="sr-Latn-RS" smtClean="0"/>
                        <a:t>AKTIVNOSTI SESTRE</a:t>
                      </a:r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</a:t>
                      </a:r>
                      <a:r>
                        <a:rPr lang="sr-Latn-RS" smtClean="0"/>
                        <a:t>rocena pacijenta (izraz, psihomotorika, njegov doživljaj sebe i okoline,</a:t>
                      </a:r>
                      <a:r>
                        <a:rPr lang="sr-Latn-RS" baseline="0" smtClean="0"/>
                        <a:t> njegova osećanja, ponašanje)</a:t>
                      </a:r>
                    </a:p>
                    <a:p>
                      <a:r>
                        <a:rPr lang="en-US" baseline="0" smtClean="0"/>
                        <a:t>O</a:t>
                      </a:r>
                      <a:r>
                        <a:rPr lang="sr-Latn-RS" baseline="0" smtClean="0"/>
                        <a:t>hrabriti i podstaći odnos sa drugima</a:t>
                      </a:r>
                    </a:p>
                    <a:p>
                      <a:r>
                        <a:rPr lang="en-US" baseline="0" smtClean="0"/>
                        <a:t>P</a:t>
                      </a:r>
                      <a:r>
                        <a:rPr lang="sr-Latn-RS" baseline="0" smtClean="0"/>
                        <a:t>omoći u kontaktima sa drugima</a:t>
                      </a:r>
                      <a:endParaRPr lang="sr-Latn-C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mtClean="0">
                <a:solidFill>
                  <a:schemeClr val="bg2">
                    <a:lumMod val="25000"/>
                  </a:schemeClr>
                </a:solidFill>
              </a:rPr>
              <a:t>SD Smanjena sposobnost staranja o sebi</a:t>
            </a:r>
            <a:endParaRPr lang="sr-Latn-CS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48768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438400"/>
                <a:gridCol w="5791200"/>
              </a:tblGrid>
              <a:tr h="1060174">
                <a:tc>
                  <a:txBody>
                    <a:bodyPr/>
                    <a:lstStyle/>
                    <a:p>
                      <a:r>
                        <a:rPr lang="sr-Latn-RS" b="0" smtClean="0"/>
                        <a:t>UZROCI</a:t>
                      </a:r>
                      <a:endParaRPr lang="sr-Latn-CS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b="0" smtClean="0"/>
                        <a:t>Mentalna</a:t>
                      </a:r>
                      <a:r>
                        <a:rPr lang="sr-Latn-RS" b="0" baseline="0" smtClean="0"/>
                        <a:t> retardacija, telesna oštećenja</a:t>
                      </a:r>
                    </a:p>
                    <a:p>
                      <a:r>
                        <a:rPr lang="en-US" b="0" baseline="0" smtClean="0"/>
                        <a:t>D</a:t>
                      </a:r>
                      <a:r>
                        <a:rPr lang="sr-Latn-RS" b="0" baseline="0" smtClean="0"/>
                        <a:t>emencija</a:t>
                      </a:r>
                    </a:p>
                    <a:p>
                      <a:r>
                        <a:rPr lang="sr-Latn-RS" b="0" baseline="0" smtClean="0"/>
                        <a:t>SCH, depresija, paranoja</a:t>
                      </a:r>
                      <a:endParaRPr lang="sr-Latn-CS" b="0"/>
                    </a:p>
                  </a:txBody>
                  <a:tcPr/>
                </a:tc>
              </a:tr>
              <a:tr h="1378226">
                <a:tc>
                  <a:txBody>
                    <a:bodyPr/>
                    <a:lstStyle/>
                    <a:p>
                      <a:r>
                        <a:rPr lang="sr-Latn-RS" smtClean="0"/>
                        <a:t>SIMPTOMI</a:t>
                      </a:r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</a:t>
                      </a:r>
                      <a:r>
                        <a:rPr lang="sr-Latn-RS" smtClean="0"/>
                        <a:t>metnje u ishrani</a:t>
                      </a:r>
                    </a:p>
                    <a:p>
                      <a:r>
                        <a:rPr lang="en-US" smtClean="0"/>
                        <a:t>S</a:t>
                      </a:r>
                      <a:r>
                        <a:rPr lang="sr-Latn-RS" smtClean="0"/>
                        <a:t>metnje u fiziološkim funkcijama</a:t>
                      </a:r>
                    </a:p>
                    <a:p>
                      <a:r>
                        <a:rPr lang="en-US" smtClean="0"/>
                        <a:t>S</a:t>
                      </a:r>
                      <a:r>
                        <a:rPr lang="sr-Latn-RS" smtClean="0"/>
                        <a:t>metnje u pokretljivosti</a:t>
                      </a:r>
                    </a:p>
                    <a:p>
                      <a:r>
                        <a:rPr lang="en-US" smtClean="0"/>
                        <a:t>S</a:t>
                      </a:r>
                      <a:r>
                        <a:rPr lang="sr-Latn-RS" smtClean="0"/>
                        <a:t>metnje u održavanju lične higijene</a:t>
                      </a:r>
                      <a:endParaRPr lang="sr-Latn-CS"/>
                    </a:p>
                  </a:txBody>
                  <a:tcPr/>
                </a:tc>
              </a:tr>
              <a:tr h="742122">
                <a:tc>
                  <a:txBody>
                    <a:bodyPr/>
                    <a:lstStyle/>
                    <a:p>
                      <a:r>
                        <a:rPr lang="sr-Latn-RS" smtClean="0"/>
                        <a:t>CILJEVI</a:t>
                      </a:r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r>
                        <a:rPr lang="sr-Latn-RS" smtClean="0"/>
                        <a:t>ktivirati postojeće potencijalne pacijenta </a:t>
                      </a:r>
                    </a:p>
                    <a:p>
                      <a:r>
                        <a:rPr lang="en-US" smtClean="0"/>
                        <a:t>O</a:t>
                      </a:r>
                      <a:r>
                        <a:rPr lang="sr-Latn-RS" smtClean="0"/>
                        <a:t>sposobiti ga za</a:t>
                      </a:r>
                      <a:r>
                        <a:rPr lang="sr-Latn-RS" baseline="0" smtClean="0"/>
                        <a:t> samonegu</a:t>
                      </a:r>
                      <a:endParaRPr lang="sr-Latn-CS"/>
                    </a:p>
                  </a:txBody>
                  <a:tcPr/>
                </a:tc>
              </a:tr>
              <a:tr h="1696278">
                <a:tc>
                  <a:txBody>
                    <a:bodyPr/>
                    <a:lstStyle/>
                    <a:p>
                      <a:r>
                        <a:rPr lang="sr-Latn-RS" smtClean="0"/>
                        <a:t>AKTIVNOSTI SESTRE</a:t>
                      </a:r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O</a:t>
                      </a:r>
                      <a:r>
                        <a:rPr lang="sr-Latn-RS" smtClean="0"/>
                        <a:t>drediti uzroke</a:t>
                      </a:r>
                      <a:r>
                        <a:rPr lang="sr-Latn-RS" baseline="0" smtClean="0"/>
                        <a:t> smanjenih sposobnosti</a:t>
                      </a:r>
                    </a:p>
                    <a:p>
                      <a:r>
                        <a:rPr lang="en-US" baseline="0" smtClean="0"/>
                        <a:t>O</a:t>
                      </a:r>
                      <a:r>
                        <a:rPr lang="sr-Latn-RS" baseline="0" smtClean="0"/>
                        <a:t>drediti sposobnosti pacijenta</a:t>
                      </a:r>
                    </a:p>
                    <a:p>
                      <a:r>
                        <a:rPr lang="en-US" baseline="0" smtClean="0"/>
                        <a:t>O</a:t>
                      </a:r>
                      <a:r>
                        <a:rPr lang="sr-Latn-RS" baseline="0" smtClean="0"/>
                        <a:t>bezbediti pomoć pri svakodnevnim aktivnostima</a:t>
                      </a:r>
                    </a:p>
                    <a:p>
                      <a:r>
                        <a:rPr lang="en-US" baseline="0" smtClean="0"/>
                        <a:t>U</a:t>
                      </a:r>
                      <a:r>
                        <a:rPr lang="sr-Latn-RS" baseline="0" smtClean="0"/>
                        <a:t>ključiti porodicu</a:t>
                      </a:r>
                    </a:p>
                    <a:p>
                      <a:r>
                        <a:rPr lang="en-US" baseline="0" smtClean="0"/>
                        <a:t>H</a:t>
                      </a:r>
                      <a:r>
                        <a:rPr lang="sr-Latn-RS" baseline="0" smtClean="0"/>
                        <a:t>rabriti pacijenta</a:t>
                      </a:r>
                      <a:endParaRPr lang="sr-Latn-C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z="4400" smtClean="0">
                <a:solidFill>
                  <a:schemeClr val="bg2">
                    <a:lumMod val="25000"/>
                  </a:schemeClr>
                </a:solidFill>
              </a:rPr>
              <a:t>SD izmenjeni porodični odnosi zbog duševnog bolesnika u kući</a:t>
            </a:r>
            <a:endParaRPr lang="sr-Latn-CS" sz="440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10540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514600"/>
                <a:gridCol w="5715000"/>
              </a:tblGrid>
              <a:tr h="397753">
                <a:tc>
                  <a:txBody>
                    <a:bodyPr/>
                    <a:lstStyle/>
                    <a:p>
                      <a:r>
                        <a:rPr lang="sr-Latn-RS" b="0" smtClean="0"/>
                        <a:t>UZROCI</a:t>
                      </a:r>
                      <a:endParaRPr lang="sr-Latn-CS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smtClean="0"/>
                        <a:t>P</a:t>
                      </a:r>
                      <a:r>
                        <a:rPr lang="sr-Latn-RS" b="0" smtClean="0"/>
                        <a:t>romena u porodici i u odnosima</a:t>
                      </a:r>
                      <a:endParaRPr lang="sr-Latn-CS" b="0"/>
                    </a:p>
                  </a:txBody>
                  <a:tcPr/>
                </a:tc>
              </a:tr>
              <a:tr h="1274988">
                <a:tc>
                  <a:txBody>
                    <a:bodyPr/>
                    <a:lstStyle/>
                    <a:p>
                      <a:r>
                        <a:rPr lang="sr-Latn-RS" smtClean="0"/>
                        <a:t>SIMPTOMI</a:t>
                      </a:r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N</a:t>
                      </a:r>
                      <a:r>
                        <a:rPr lang="sr-Latn-RS" smtClean="0"/>
                        <a:t>arušene emotivne veze</a:t>
                      </a:r>
                    </a:p>
                    <a:p>
                      <a:r>
                        <a:rPr lang="en-US" smtClean="0"/>
                        <a:t>N</a:t>
                      </a:r>
                      <a:r>
                        <a:rPr lang="sr-Latn-RS" smtClean="0"/>
                        <a:t>arušena verbalna</a:t>
                      </a:r>
                      <a:r>
                        <a:rPr lang="sr-Latn-RS" baseline="0" smtClean="0"/>
                        <a:t> i neverbalna komunikacija unutar porodice i prema spoljnom okruženju</a:t>
                      </a:r>
                    </a:p>
                    <a:p>
                      <a:r>
                        <a:rPr lang="en-US" baseline="0" smtClean="0"/>
                        <a:t>N</a:t>
                      </a:r>
                      <a:r>
                        <a:rPr lang="sr-Latn-RS" baseline="0" smtClean="0"/>
                        <a:t>arušene uloge članova i osećaj sigurnosti</a:t>
                      </a:r>
                      <a:endParaRPr lang="sr-Latn-CS"/>
                    </a:p>
                  </a:txBody>
                  <a:tcPr/>
                </a:tc>
              </a:tr>
              <a:tr h="1569216">
                <a:tc>
                  <a:txBody>
                    <a:bodyPr/>
                    <a:lstStyle/>
                    <a:p>
                      <a:r>
                        <a:rPr lang="sr-Latn-RS" smtClean="0"/>
                        <a:t>CILJEVI</a:t>
                      </a:r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</a:t>
                      </a:r>
                      <a:r>
                        <a:rPr lang="sr-Latn-RS" smtClean="0"/>
                        <a:t>agledati situaciju</a:t>
                      </a:r>
                    </a:p>
                    <a:p>
                      <a:r>
                        <a:rPr lang="en-US" smtClean="0"/>
                        <a:t>P</a:t>
                      </a:r>
                      <a:r>
                        <a:rPr lang="sr-Latn-RS" smtClean="0"/>
                        <a:t>omoć članovima u prepoznavanju i sagledavanju promene</a:t>
                      </a:r>
                    </a:p>
                    <a:p>
                      <a:r>
                        <a:rPr lang="en-US" smtClean="0"/>
                        <a:t>P</a:t>
                      </a:r>
                      <a:r>
                        <a:rPr lang="sr-Latn-RS" smtClean="0"/>
                        <a:t>omoć članovima u reorganizacijikako</a:t>
                      </a:r>
                      <a:r>
                        <a:rPr lang="sr-Latn-RS" baseline="0" smtClean="0"/>
                        <a:t> pojedinačno tako i porodično izmenjenim odnosima</a:t>
                      </a:r>
                      <a:endParaRPr lang="sr-Latn-CS"/>
                    </a:p>
                  </a:txBody>
                  <a:tcPr/>
                </a:tc>
              </a:tr>
              <a:tr h="1863444">
                <a:tc>
                  <a:txBody>
                    <a:bodyPr/>
                    <a:lstStyle/>
                    <a:p>
                      <a:r>
                        <a:rPr lang="sr-Latn-RS" smtClean="0"/>
                        <a:t>AKTIVNOSTI SESTRE</a:t>
                      </a:r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</a:t>
                      </a:r>
                      <a:r>
                        <a:rPr lang="sr-Latn-RS" smtClean="0"/>
                        <a:t>azgovori</a:t>
                      </a:r>
                      <a:r>
                        <a:rPr lang="sr-Latn-RS" baseline="0" smtClean="0"/>
                        <a:t> sa pacijentom i članovima porodice, pojedinačni i grupni</a:t>
                      </a:r>
                    </a:p>
                    <a:p>
                      <a:r>
                        <a:rPr lang="en-US" baseline="0" smtClean="0"/>
                        <a:t>P</a:t>
                      </a:r>
                      <a:r>
                        <a:rPr lang="sr-Latn-RS" baseline="0" smtClean="0"/>
                        <a:t>odrška pacijentu i članovima</a:t>
                      </a:r>
                    </a:p>
                    <a:p>
                      <a:r>
                        <a:rPr lang="en-US" baseline="0" smtClean="0"/>
                        <a:t>O</a:t>
                      </a:r>
                      <a:r>
                        <a:rPr lang="sr-Latn-RS" baseline="0" smtClean="0"/>
                        <a:t>bjasniti bolest i lečenje</a:t>
                      </a:r>
                    </a:p>
                    <a:p>
                      <a:r>
                        <a:rPr lang="en-US" baseline="0" smtClean="0"/>
                        <a:t>S</a:t>
                      </a:r>
                      <a:r>
                        <a:rPr lang="sr-Latn-RS" baseline="0" smtClean="0"/>
                        <a:t>aveti na šta obratiti pažnju po izlasku sa bolničkog tretmana </a:t>
                      </a:r>
                      <a:endParaRPr lang="sr-Latn-C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mtClean="0">
                <a:solidFill>
                  <a:schemeClr val="bg2">
                    <a:lumMod val="25000"/>
                  </a:schemeClr>
                </a:solidFill>
              </a:rPr>
              <a:t>SD Agresivnost</a:t>
            </a:r>
            <a:endParaRPr lang="sr-Latn-CS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685800"/>
          <a:ext cx="8229600" cy="596585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752600"/>
                <a:gridCol w="6477000"/>
              </a:tblGrid>
              <a:tr h="1382727">
                <a:tc>
                  <a:txBody>
                    <a:bodyPr/>
                    <a:lstStyle/>
                    <a:p>
                      <a:r>
                        <a:rPr lang="sr-Latn-RS" b="0" smtClean="0"/>
                        <a:t>UZROCI</a:t>
                      </a:r>
                      <a:endParaRPr lang="sr-Latn-CS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smtClean="0"/>
                        <a:t>S</a:t>
                      </a:r>
                      <a:r>
                        <a:rPr lang="sr-Latn-RS" b="0" smtClean="0"/>
                        <a:t>truktura premorbidne ličnosti</a:t>
                      </a:r>
                    </a:p>
                    <a:p>
                      <a:r>
                        <a:rPr lang="en-US" b="0" smtClean="0"/>
                        <a:t>S</a:t>
                      </a:r>
                      <a:r>
                        <a:rPr lang="sr-Latn-RS" b="0" smtClean="0"/>
                        <a:t>ama bolest (TU, sumračno stanje, EPI, pijanstvo, upotreba psihoaktivnih supstanci, halucinacije, delirantna</a:t>
                      </a:r>
                      <a:r>
                        <a:rPr lang="sr-Latn-RS" b="0" baseline="0" smtClean="0"/>
                        <a:t> stanja....)</a:t>
                      </a:r>
                    </a:p>
                    <a:p>
                      <a:r>
                        <a:rPr lang="en-US" b="0" baseline="0" smtClean="0"/>
                        <a:t>O</a:t>
                      </a:r>
                      <a:r>
                        <a:rPr lang="sr-Latn-RS" b="0" baseline="0" smtClean="0"/>
                        <a:t>dnosi na odeljenju između pacijenata i odnosi sa osobljem</a:t>
                      </a:r>
                      <a:endParaRPr lang="sr-Latn-CS" b="0"/>
                    </a:p>
                  </a:txBody>
                  <a:tcPr/>
                </a:tc>
              </a:tr>
              <a:tr h="1382727">
                <a:tc>
                  <a:txBody>
                    <a:bodyPr/>
                    <a:lstStyle/>
                    <a:p>
                      <a:r>
                        <a:rPr lang="sr-Latn-RS" smtClean="0"/>
                        <a:t>SIMPTOMI</a:t>
                      </a:r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</a:t>
                      </a:r>
                      <a:r>
                        <a:rPr lang="sr-Latn-RS" smtClean="0"/>
                        <a:t>okazatelji kontrolisane agresije (socijalna izolacija, napetost,</a:t>
                      </a:r>
                      <a:r>
                        <a:rPr lang="sr-Latn-RS" baseline="0" smtClean="0"/>
                        <a:t> preteći gestovi, povišena motorna aktivnost)</a:t>
                      </a:r>
                    </a:p>
                    <a:p>
                      <a:r>
                        <a:rPr lang="en-US" baseline="0" smtClean="0"/>
                        <a:t>P</a:t>
                      </a:r>
                      <a:r>
                        <a:rPr lang="sr-Latn-RS" baseline="0" smtClean="0"/>
                        <a:t>okazatelji nekontrolisane agresije (verbalne pretnje, udaranje u predmete i bacanje istih, fizički napad na druge osobe)</a:t>
                      </a:r>
                      <a:endParaRPr lang="sr-Latn-CS"/>
                    </a:p>
                  </a:txBody>
                  <a:tcPr/>
                </a:tc>
              </a:tr>
              <a:tr h="363217">
                <a:tc>
                  <a:txBody>
                    <a:bodyPr/>
                    <a:lstStyle/>
                    <a:p>
                      <a:r>
                        <a:rPr lang="sr-Latn-RS" smtClean="0"/>
                        <a:t>CILJEVI</a:t>
                      </a:r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</a:t>
                      </a:r>
                      <a:r>
                        <a:rPr lang="sr-Latn-RS" smtClean="0"/>
                        <a:t>miriti agresivnost i pomoć u samokontroli</a:t>
                      </a:r>
                      <a:endParaRPr lang="sr-Latn-CS"/>
                    </a:p>
                  </a:txBody>
                  <a:tcPr/>
                </a:tc>
              </a:tr>
              <a:tr h="2814931">
                <a:tc>
                  <a:txBody>
                    <a:bodyPr/>
                    <a:lstStyle/>
                    <a:p>
                      <a:r>
                        <a:rPr lang="sr-Latn-RS" smtClean="0"/>
                        <a:t>AKTIVNOSTI SESTRE</a:t>
                      </a:r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</a:t>
                      </a:r>
                      <a:r>
                        <a:rPr lang="sr-Latn-RS" smtClean="0"/>
                        <a:t>reventivni rad na</a:t>
                      </a:r>
                      <a:r>
                        <a:rPr lang="sr-Latn-RS" baseline="0" smtClean="0"/>
                        <a:t> odeljenju u smislu održavanja organizacije i reda</a:t>
                      </a:r>
                    </a:p>
                    <a:p>
                      <a:r>
                        <a:rPr lang="en-US" baseline="0" smtClean="0"/>
                        <a:t>P</a:t>
                      </a:r>
                      <a:r>
                        <a:rPr lang="sr-Latn-RS" baseline="0" smtClean="0"/>
                        <a:t>rocena pacijenta</a:t>
                      </a:r>
                    </a:p>
                    <a:p>
                      <a:r>
                        <a:rPr lang="en-US" baseline="0" smtClean="0"/>
                        <a:t>I</a:t>
                      </a:r>
                      <a:r>
                        <a:rPr lang="sr-Latn-RS" baseline="0" smtClean="0"/>
                        <a:t>nformacije sa odeljenja i od drugih pacijenata</a:t>
                      </a:r>
                    </a:p>
                    <a:p>
                      <a:r>
                        <a:rPr lang="en-US" baseline="0" smtClean="0"/>
                        <a:t>S</a:t>
                      </a:r>
                      <a:r>
                        <a:rPr lang="sr-Latn-RS" baseline="0" smtClean="0"/>
                        <a:t>aradnja sa članovima porodice</a:t>
                      </a:r>
                    </a:p>
                    <a:p>
                      <a:r>
                        <a:rPr lang="en-US" baseline="0" smtClean="0"/>
                        <a:t>A</a:t>
                      </a:r>
                      <a:r>
                        <a:rPr lang="sr-Latn-RS" baseline="0" smtClean="0"/>
                        <a:t>ktivnosti na zaštiti drugih i sebe</a:t>
                      </a:r>
                    </a:p>
                    <a:p>
                      <a:r>
                        <a:rPr lang="en-US" baseline="0" smtClean="0"/>
                        <a:t>N</a:t>
                      </a:r>
                      <a:r>
                        <a:rPr lang="sr-Latn-RS" baseline="0" smtClean="0"/>
                        <a:t>eophodna je prostorna distanca</a:t>
                      </a:r>
                    </a:p>
                    <a:p>
                      <a:r>
                        <a:rPr lang="en-US" baseline="0" smtClean="0"/>
                        <a:t>D</a:t>
                      </a:r>
                      <a:r>
                        <a:rPr lang="sr-Latn-RS" baseline="0" smtClean="0"/>
                        <a:t>avati jasne i direktne naredbe</a:t>
                      </a:r>
                    </a:p>
                    <a:p>
                      <a:r>
                        <a:rPr lang="en-US" baseline="0" smtClean="0"/>
                        <a:t>N</a:t>
                      </a:r>
                      <a:r>
                        <a:rPr lang="sr-Latn-RS" baseline="0" smtClean="0"/>
                        <a:t>eophodno samopouzdanje</a:t>
                      </a:r>
                    </a:p>
                    <a:p>
                      <a:r>
                        <a:rPr lang="en-US" baseline="0" smtClean="0"/>
                        <a:t>P</a:t>
                      </a:r>
                      <a:r>
                        <a:rPr lang="sr-Latn-RS" baseline="0" smtClean="0"/>
                        <a:t>o poterbi fiksirati pacijenta</a:t>
                      </a:r>
                      <a:endParaRPr lang="sr-Latn-C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r>
              <a:rPr lang="sr-Latn-RS" smtClean="0"/>
              <a:t>ZDRAVSTVENA NEGA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983325"/>
          </a:xfrm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endParaRPr lang="sr-Latn-CS" sz="2400" b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830925"/>
          </a:xfrm>
        </p:spPr>
        <p:txBody>
          <a:bodyPr/>
          <a:lstStyle/>
          <a:p>
            <a:r>
              <a:rPr lang="sr-Latn-RS" smtClean="0"/>
              <a:t>Čovek je subjekat, koji prema sopstvenim resursima učestvuje u procesima čuvanja i unapređenja zdravlja ili lečenja, bez obzira kolike su te mogućnosti.</a:t>
            </a:r>
          </a:p>
          <a:p>
            <a:pPr>
              <a:buNone/>
            </a:pPr>
            <a:endParaRPr lang="sr-Latn-CS"/>
          </a:p>
        </p:txBody>
      </p:sp>
      <p:sp>
        <p:nvSpPr>
          <p:cNvPr id="5" name="Oval 4"/>
          <p:cNvSpPr/>
          <p:nvPr/>
        </p:nvSpPr>
        <p:spPr>
          <a:xfrm>
            <a:off x="533400" y="2895600"/>
            <a:ext cx="2743200" cy="2590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b="1" smtClean="0">
                <a:solidFill>
                  <a:schemeClr val="accent2">
                    <a:lumMod val="50000"/>
                  </a:schemeClr>
                </a:solidFill>
              </a:rPr>
              <a:t>ZDRAVLJE</a:t>
            </a:r>
            <a:endParaRPr lang="sr-Latn-CS" sz="2400" b="1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209800" y="2133600"/>
            <a:ext cx="1600200" cy="16002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smtClean="0"/>
              <a:t>BOLEST</a:t>
            </a:r>
            <a:endParaRPr lang="sr-Latn-C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pPr algn="ctr"/>
            <a:r>
              <a:rPr lang="sr-Latn-RS" smtClean="0">
                <a:solidFill>
                  <a:schemeClr val="bg2">
                    <a:lumMod val="25000"/>
                  </a:schemeClr>
                </a:solidFill>
              </a:rPr>
              <a:t>SD Strah i anksioznost</a:t>
            </a:r>
            <a:endParaRPr lang="sr-Latn-CS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525780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438400"/>
                <a:gridCol w="5791200"/>
              </a:tblGrid>
              <a:tr h="750264">
                <a:tc>
                  <a:txBody>
                    <a:bodyPr/>
                    <a:lstStyle/>
                    <a:p>
                      <a:r>
                        <a:rPr lang="sr-Latn-RS" b="0" smtClean="0"/>
                        <a:t>UZROCI</a:t>
                      </a:r>
                      <a:endParaRPr lang="sr-Latn-CS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smtClean="0"/>
                        <a:t>S</a:t>
                      </a:r>
                      <a:r>
                        <a:rPr lang="sr-Latn-RS" b="0" smtClean="0"/>
                        <a:t>trah od smrti, od traume, od ludila, od odvajanja, od promene....</a:t>
                      </a:r>
                      <a:endParaRPr lang="sr-Latn-CS" b="0"/>
                    </a:p>
                  </a:txBody>
                  <a:tcPr/>
                </a:tc>
              </a:tr>
              <a:tr h="2036430">
                <a:tc>
                  <a:txBody>
                    <a:bodyPr/>
                    <a:lstStyle/>
                    <a:p>
                      <a:r>
                        <a:rPr lang="sr-Latn-RS" b="0" smtClean="0"/>
                        <a:t>SIMPTOMI</a:t>
                      </a:r>
                      <a:endParaRPr lang="sr-Latn-CS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T</a:t>
                      </a:r>
                      <a:r>
                        <a:rPr lang="sr-Latn-RS" smtClean="0"/>
                        <a:t>elesni</a:t>
                      </a:r>
                      <a:r>
                        <a:rPr lang="sr-Latn-RS" baseline="0" smtClean="0"/>
                        <a:t> (tahikardija, podrhtavanje, povraćanje, ubrzano disanje, glavobolja, mučnina, dijareje, motorni nemir, bledilo, suva usta, često mokrenje....)</a:t>
                      </a:r>
                    </a:p>
                    <a:p>
                      <a:r>
                        <a:rPr lang="en-US" baseline="0" smtClean="0"/>
                        <a:t>P</a:t>
                      </a:r>
                      <a:r>
                        <a:rPr lang="sr-Latn-RS" baseline="0" smtClean="0"/>
                        <a:t>sihički (uplašenost, bespomoćnost, odsutnost, gubitak koncentracije, neprijatnost, razdražljivost, izmenjen izgled lica, napetost....)</a:t>
                      </a:r>
                      <a:endParaRPr lang="sr-Latn-CS"/>
                    </a:p>
                  </a:txBody>
                  <a:tcPr/>
                </a:tc>
              </a:tr>
              <a:tr h="434677">
                <a:tc>
                  <a:txBody>
                    <a:bodyPr/>
                    <a:lstStyle/>
                    <a:p>
                      <a:r>
                        <a:rPr lang="sr-Latn-RS" smtClean="0"/>
                        <a:t>CILJEVI</a:t>
                      </a:r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</a:t>
                      </a:r>
                      <a:r>
                        <a:rPr lang="sr-Latn-RS" smtClean="0"/>
                        <a:t>manjiti anksioznost i uspostaviti samokontrolu</a:t>
                      </a:r>
                      <a:endParaRPr lang="sr-Latn-CS"/>
                    </a:p>
                  </a:txBody>
                  <a:tcPr/>
                </a:tc>
              </a:tr>
              <a:tr h="2036430">
                <a:tc>
                  <a:txBody>
                    <a:bodyPr/>
                    <a:lstStyle/>
                    <a:p>
                      <a:r>
                        <a:rPr lang="sr-Latn-RS" smtClean="0"/>
                        <a:t>AKTIVNOSTI SESTRE</a:t>
                      </a:r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</a:t>
                      </a:r>
                      <a:r>
                        <a:rPr lang="sr-Latn-RS" smtClean="0"/>
                        <a:t>ružati kontinuiranu</a:t>
                      </a:r>
                      <a:r>
                        <a:rPr lang="sr-Latn-RS" baseline="0" smtClean="0"/>
                        <a:t> podršku i negu</a:t>
                      </a:r>
                    </a:p>
                    <a:p>
                      <a:r>
                        <a:rPr lang="en-US" baseline="0" smtClean="0"/>
                        <a:t>O</a:t>
                      </a:r>
                      <a:r>
                        <a:rPr lang="sr-Latn-RS" baseline="0" smtClean="0"/>
                        <a:t>smisliti fizičke aktivnosti</a:t>
                      </a:r>
                    </a:p>
                    <a:p>
                      <a:r>
                        <a:rPr lang="en-US" baseline="0" smtClean="0"/>
                        <a:t>S</a:t>
                      </a:r>
                      <a:r>
                        <a:rPr lang="sr-Latn-RS" baseline="0" smtClean="0"/>
                        <a:t>agledati eventualne realne faktore koji su doveli do straha</a:t>
                      </a:r>
                    </a:p>
                    <a:p>
                      <a:r>
                        <a:rPr lang="en-US" baseline="0" smtClean="0"/>
                        <a:t>N</a:t>
                      </a:r>
                      <a:r>
                        <a:rPr lang="sr-Latn-RS" baseline="0" smtClean="0"/>
                        <a:t>aučiti pacijenta relaksacionim tehnikama</a:t>
                      </a:r>
                    </a:p>
                    <a:p>
                      <a:r>
                        <a:rPr lang="en-US" baseline="0" smtClean="0"/>
                        <a:t>O</a:t>
                      </a:r>
                      <a:r>
                        <a:rPr lang="sr-Latn-RS" baseline="0" smtClean="0"/>
                        <a:t>bezbediti mirnu atmosferu</a:t>
                      </a:r>
                      <a:endParaRPr lang="sr-Latn-C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pPr algn="ctr"/>
            <a:r>
              <a:rPr lang="sr-Latn-RS" smtClean="0">
                <a:solidFill>
                  <a:schemeClr val="bg2">
                    <a:lumMod val="25000"/>
                  </a:schemeClr>
                </a:solidFill>
              </a:rPr>
              <a:t>SD Suicidalnost</a:t>
            </a:r>
            <a:endParaRPr lang="sr-Latn-CS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530352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905000"/>
                <a:gridCol w="6324600"/>
              </a:tblGrid>
              <a:tr h="370840">
                <a:tc>
                  <a:txBody>
                    <a:bodyPr/>
                    <a:lstStyle/>
                    <a:p>
                      <a:r>
                        <a:rPr lang="sr-Latn-RS" b="0" smtClean="0"/>
                        <a:t>UZROCI</a:t>
                      </a:r>
                      <a:endParaRPr lang="sr-Latn-CS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smtClean="0"/>
                        <a:t>S</a:t>
                      </a:r>
                      <a:r>
                        <a:rPr lang="sr-Latn-RS" b="0" smtClean="0"/>
                        <a:t>vi oblici depresije, halucinacije, osećanja obezvređenosti, nerešivi problemi, traume koje smanjuju funkcionalnost</a:t>
                      </a:r>
                      <a:r>
                        <a:rPr lang="sr-Latn-RS" b="0" baseline="0" smtClean="0"/>
                        <a:t> i utiču na fizički izgled, samooptuživanje, delirantna stanja, potvrda teških somatskih bolesti</a:t>
                      </a:r>
                      <a:endParaRPr lang="sr-Latn-CS" b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mtClean="0"/>
                        <a:t>SIMPTOMI</a:t>
                      </a:r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K</a:t>
                      </a:r>
                      <a:r>
                        <a:rPr lang="sr-Latn-RS" smtClean="0"/>
                        <a:t>oji ukazuju na navedena stanja</a:t>
                      </a:r>
                    </a:p>
                    <a:p>
                      <a:r>
                        <a:rPr lang="en-US" smtClean="0"/>
                        <a:t>P</a:t>
                      </a:r>
                      <a:r>
                        <a:rPr lang="sr-Latn-RS" smtClean="0"/>
                        <a:t>odaci o</a:t>
                      </a:r>
                      <a:r>
                        <a:rPr lang="sr-Latn-RS" baseline="0" smtClean="0"/>
                        <a:t> prethodnim pokušajima</a:t>
                      </a:r>
                    </a:p>
                    <a:p>
                      <a:r>
                        <a:rPr lang="en-US" baseline="0" smtClean="0"/>
                        <a:t>S</a:t>
                      </a:r>
                      <a:r>
                        <a:rPr lang="sr-Latn-RS" baseline="0" smtClean="0"/>
                        <a:t>ocijalna izolacija, gubitak apetita</a:t>
                      </a:r>
                    </a:p>
                    <a:p>
                      <a:r>
                        <a:rPr lang="en-US" baseline="0" smtClean="0"/>
                        <a:t>N</a:t>
                      </a:r>
                      <a:r>
                        <a:rPr lang="sr-Latn-RS" baseline="0" smtClean="0"/>
                        <a:t>esanica, rano jutarnje buđenje, pisanje oproštajnih pisama</a:t>
                      </a:r>
                    </a:p>
                    <a:p>
                      <a:r>
                        <a:rPr lang="en-US" baseline="0" smtClean="0"/>
                        <a:t>N</a:t>
                      </a:r>
                      <a:r>
                        <a:rPr lang="sr-Latn-RS" baseline="0" smtClean="0"/>
                        <a:t>egativni bilansi, odsustvo planova za budućnost</a:t>
                      </a:r>
                    </a:p>
                    <a:p>
                      <a:r>
                        <a:rPr lang="en-US" baseline="0" smtClean="0"/>
                        <a:t>G</a:t>
                      </a:r>
                      <a:r>
                        <a:rPr lang="sr-Latn-RS" baseline="0" smtClean="0"/>
                        <a:t>ubitak volje za životom, pad funkcionalnosti</a:t>
                      </a:r>
                    </a:p>
                    <a:p>
                      <a:r>
                        <a:rPr lang="en-US" baseline="0" smtClean="0"/>
                        <a:t>D</a:t>
                      </a:r>
                      <a:r>
                        <a:rPr lang="sr-Latn-RS" baseline="0" smtClean="0"/>
                        <a:t>isimulacija suicidalnosti</a:t>
                      </a:r>
                      <a:endParaRPr lang="sr-Latn-C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mtClean="0"/>
                        <a:t>CILJEVI</a:t>
                      </a:r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</a:t>
                      </a:r>
                      <a:r>
                        <a:rPr lang="sr-Latn-RS" smtClean="0"/>
                        <a:t>oboljšati komunikaciju, vraćanje svakodnevnim aktivnostima, planovi za dalje</a:t>
                      </a:r>
                      <a:endParaRPr lang="sr-Latn-C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mtClean="0"/>
                        <a:t>AKTIVNOSTI SESTRE</a:t>
                      </a:r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O</a:t>
                      </a:r>
                      <a:r>
                        <a:rPr lang="sr-Latn-RS" smtClean="0"/>
                        <a:t>bezbediti celodnevnu pažnju i negu</a:t>
                      </a:r>
                    </a:p>
                    <a:p>
                      <a:r>
                        <a:rPr lang="en-US" smtClean="0"/>
                        <a:t>P</a:t>
                      </a:r>
                      <a:r>
                        <a:rPr lang="sr-Latn-RS" smtClean="0"/>
                        <a:t>rocena ponašanja</a:t>
                      </a:r>
                      <a:r>
                        <a:rPr lang="sr-Latn-RS" baseline="0" smtClean="0"/>
                        <a:t> i sledstvene aktivnosti</a:t>
                      </a:r>
                    </a:p>
                    <a:p>
                      <a:r>
                        <a:rPr lang="en-US" baseline="0" smtClean="0"/>
                        <a:t>U</a:t>
                      </a:r>
                      <a:r>
                        <a:rPr lang="sr-Latn-RS" baseline="0" smtClean="0"/>
                        <a:t> kontaktima: strpljenje, razumevanje, podrška, ohrabrivanje</a:t>
                      </a:r>
                    </a:p>
                    <a:p>
                      <a:r>
                        <a:rPr lang="en-US" baseline="0" smtClean="0"/>
                        <a:t>U</a:t>
                      </a:r>
                      <a:r>
                        <a:rPr lang="sr-Latn-RS" baseline="0" smtClean="0"/>
                        <a:t>ključiti podršku šire okoline diskretno</a:t>
                      </a:r>
                    </a:p>
                    <a:p>
                      <a:r>
                        <a:rPr lang="en-US" baseline="0" smtClean="0"/>
                        <a:t>I</a:t>
                      </a:r>
                      <a:r>
                        <a:rPr lang="sr-Latn-RS" baseline="0" smtClean="0"/>
                        <a:t>mati mere u svim aktivnostima</a:t>
                      </a:r>
                      <a:endParaRPr lang="sr-Latn-C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sr-Latn-RS" smtClean="0">
                <a:solidFill>
                  <a:schemeClr val="bg2">
                    <a:lumMod val="25000"/>
                  </a:schemeClr>
                </a:solidFill>
              </a:rPr>
              <a:t>SD Self koncept i smetnje u njemu</a:t>
            </a:r>
            <a:endParaRPr lang="sr-Latn-CS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51054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362200"/>
                <a:gridCol w="5867400"/>
              </a:tblGrid>
              <a:tr h="1442830">
                <a:tc>
                  <a:txBody>
                    <a:bodyPr/>
                    <a:lstStyle/>
                    <a:p>
                      <a:r>
                        <a:rPr lang="sr-Latn-RS" b="0" smtClean="0"/>
                        <a:t>UZROCI</a:t>
                      </a:r>
                      <a:endParaRPr lang="sr-Latn-CS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smtClean="0"/>
                        <a:t>T</a:t>
                      </a:r>
                      <a:r>
                        <a:rPr lang="sr-Latn-RS" b="0" smtClean="0"/>
                        <a:t>elesna bolest, operacije, saobraćajni udesi,</a:t>
                      </a:r>
                      <a:r>
                        <a:rPr lang="sr-Latn-RS" b="0" baseline="0" smtClean="0"/>
                        <a:t> odrastanje, promene u značajnim ulogama, emotivna i/ili intelektualna redukcija, starenje, negiranje postojanja bolesti....</a:t>
                      </a:r>
                      <a:endParaRPr lang="sr-Latn-CS" b="0"/>
                    </a:p>
                  </a:txBody>
                  <a:tcPr/>
                </a:tc>
              </a:tr>
              <a:tr h="1109870">
                <a:tc>
                  <a:txBody>
                    <a:bodyPr/>
                    <a:lstStyle/>
                    <a:p>
                      <a:r>
                        <a:rPr lang="sr-Latn-RS" smtClean="0"/>
                        <a:t>SIMPTOMI</a:t>
                      </a:r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N</a:t>
                      </a:r>
                      <a:r>
                        <a:rPr lang="sr-Latn-RS" smtClean="0"/>
                        <a:t>esigurnost, socijalno povlačanje, zaravnjen afekat, apatija, negiranje deficita,</a:t>
                      </a:r>
                      <a:r>
                        <a:rPr lang="sr-Latn-RS" baseline="0" smtClean="0"/>
                        <a:t> otpor prema pomagalima, stid, izmenjeno ponašanje</a:t>
                      </a:r>
                      <a:endParaRPr lang="sr-Latn-CS"/>
                    </a:p>
                  </a:txBody>
                  <a:tcPr/>
                </a:tc>
              </a:tr>
              <a:tr h="776909">
                <a:tc>
                  <a:txBody>
                    <a:bodyPr/>
                    <a:lstStyle/>
                    <a:p>
                      <a:r>
                        <a:rPr lang="sr-Latn-RS" smtClean="0"/>
                        <a:t>CILJEVI</a:t>
                      </a:r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</a:t>
                      </a:r>
                      <a:r>
                        <a:rPr lang="sr-Latn-RS" smtClean="0"/>
                        <a:t>rihvatanje nove realnosti, sebe u njoj,</a:t>
                      </a:r>
                      <a:r>
                        <a:rPr lang="sr-Latn-RS" baseline="0" smtClean="0"/>
                        <a:t> aktivirati zdrave snage i potncijale pacijenta</a:t>
                      </a:r>
                      <a:endParaRPr lang="sr-Latn-CS"/>
                    </a:p>
                  </a:txBody>
                  <a:tcPr/>
                </a:tc>
              </a:tr>
              <a:tr h="1775791">
                <a:tc>
                  <a:txBody>
                    <a:bodyPr/>
                    <a:lstStyle/>
                    <a:p>
                      <a:r>
                        <a:rPr lang="sr-Latn-RS" smtClean="0"/>
                        <a:t>AKTIVNOSTI SESTRE</a:t>
                      </a:r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</a:t>
                      </a:r>
                      <a:r>
                        <a:rPr lang="sr-Latn-RS" smtClean="0"/>
                        <a:t>havtiti premorbidno funkcionisanje</a:t>
                      </a:r>
                      <a:r>
                        <a:rPr lang="sr-Latn-RS" baseline="0" smtClean="0"/>
                        <a:t> pacijenta, shvatiti težinu izmene, subjektivno i objektivno sa pacijntovog gledišta, praviti plan aktivnosti za svaki slučaj posebno, planirati budućnost sa isticanjem preostalih mogućnosti za uspešan život</a:t>
                      </a:r>
                      <a:endParaRPr lang="sr-Latn-C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pPr algn="ctr"/>
            <a:r>
              <a:rPr lang="sr-Latn-RS" smtClean="0">
                <a:solidFill>
                  <a:schemeClr val="bg2">
                    <a:lumMod val="25000"/>
                  </a:schemeClr>
                </a:solidFill>
              </a:rPr>
              <a:t>SD Paranoidnost</a:t>
            </a:r>
            <a:endParaRPr lang="sr-Latn-CS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8862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514600"/>
                <a:gridCol w="5715000"/>
              </a:tblGrid>
              <a:tr h="1083321">
                <a:tc>
                  <a:txBody>
                    <a:bodyPr/>
                    <a:lstStyle/>
                    <a:p>
                      <a:r>
                        <a:rPr lang="sr-Latn-RS" b="0" smtClean="0"/>
                        <a:t>UZROCI</a:t>
                      </a:r>
                      <a:endParaRPr lang="sr-Latn-CS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smtClean="0"/>
                        <a:t>P</a:t>
                      </a:r>
                      <a:r>
                        <a:rPr lang="sr-Latn-RS" b="0" smtClean="0"/>
                        <a:t>ovlačenje,</a:t>
                      </a:r>
                      <a:r>
                        <a:rPr lang="sr-Latn-RS" b="0" baseline="0" smtClean="0"/>
                        <a:t> izdvojenost, nepoverenje, proveravanje, ćutljivost, anksioznost</a:t>
                      </a:r>
                      <a:endParaRPr lang="sr-Latn-CS" b="0"/>
                    </a:p>
                  </a:txBody>
                  <a:tcPr/>
                </a:tc>
              </a:tr>
              <a:tr h="627639">
                <a:tc>
                  <a:txBody>
                    <a:bodyPr/>
                    <a:lstStyle/>
                    <a:p>
                      <a:r>
                        <a:rPr lang="sr-Latn-RS" smtClean="0"/>
                        <a:t>SIMPTOMI</a:t>
                      </a:r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</a:t>
                      </a:r>
                      <a:r>
                        <a:rPr lang="sr-Latn-RS" smtClean="0"/>
                        <a:t>umljičavost, povučenost, provere....</a:t>
                      </a:r>
                      <a:endParaRPr lang="sr-Latn-CS"/>
                    </a:p>
                  </a:txBody>
                  <a:tcPr/>
                </a:tc>
              </a:tr>
              <a:tr h="1547601">
                <a:tc>
                  <a:txBody>
                    <a:bodyPr/>
                    <a:lstStyle/>
                    <a:p>
                      <a:r>
                        <a:rPr lang="sr-Latn-RS" smtClean="0"/>
                        <a:t>CILJEVI</a:t>
                      </a:r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</a:t>
                      </a:r>
                      <a:r>
                        <a:rPr lang="sr-Latn-RS" smtClean="0"/>
                        <a:t>oboljšanje komunikacije,</a:t>
                      </a:r>
                      <a:r>
                        <a:rPr lang="sr-Latn-RS" baseline="0" smtClean="0"/>
                        <a:t> pridobijanje poverenja, uključivanje u aktivnosti.....</a:t>
                      </a:r>
                    </a:p>
                    <a:p>
                      <a:r>
                        <a:rPr lang="sr-Latn-RS" baseline="0" smtClean="0"/>
                        <a:t>.... </a:t>
                      </a:r>
                      <a:r>
                        <a:rPr lang="en-US" baseline="0" smtClean="0"/>
                        <a:t>P</a:t>
                      </a:r>
                      <a:r>
                        <a:rPr lang="sr-Latn-RS" baseline="0" smtClean="0"/>
                        <a:t>odrška za spontane radnje i ideje</a:t>
                      </a:r>
                      <a:endParaRPr lang="sr-Latn-CS"/>
                    </a:p>
                  </a:txBody>
                  <a:tcPr/>
                </a:tc>
              </a:tr>
              <a:tr h="627639">
                <a:tc>
                  <a:txBody>
                    <a:bodyPr/>
                    <a:lstStyle/>
                    <a:p>
                      <a:r>
                        <a:rPr lang="sr-Latn-RS" smtClean="0"/>
                        <a:t>AKTIVNOSTI SESTRE</a:t>
                      </a:r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</a:t>
                      </a:r>
                      <a:r>
                        <a:rPr lang="sr-Latn-RS" smtClean="0"/>
                        <a:t>azgovor, podrška, strpljenje, objašnjenje...</a:t>
                      </a:r>
                      <a:endParaRPr lang="sr-Latn-C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mtClean="0">
                <a:solidFill>
                  <a:schemeClr val="bg2">
                    <a:lumMod val="25000"/>
                  </a:schemeClr>
                </a:solidFill>
              </a:rPr>
              <a:t>SD Tugovanje</a:t>
            </a:r>
            <a:endParaRPr lang="sr-Latn-CS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451104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743200"/>
                <a:gridCol w="5486400"/>
              </a:tblGrid>
              <a:tr h="670561">
                <a:tc>
                  <a:txBody>
                    <a:bodyPr/>
                    <a:lstStyle/>
                    <a:p>
                      <a:r>
                        <a:rPr lang="sr-Latn-RS" b="0" smtClean="0"/>
                        <a:t>UZROCI</a:t>
                      </a:r>
                      <a:endParaRPr lang="sr-Latn-CS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smtClean="0"/>
                        <a:t>R</a:t>
                      </a:r>
                      <a:r>
                        <a:rPr lang="sr-Latn-RS" b="0" smtClean="0"/>
                        <a:t>ealni i nerealni</a:t>
                      </a:r>
                      <a:endParaRPr lang="sr-Latn-CS" b="0"/>
                    </a:p>
                  </a:txBody>
                  <a:tcPr/>
                </a:tc>
              </a:tr>
              <a:tr h="1611616">
                <a:tc>
                  <a:txBody>
                    <a:bodyPr/>
                    <a:lstStyle/>
                    <a:p>
                      <a:r>
                        <a:rPr lang="sr-Latn-RS" smtClean="0"/>
                        <a:t>SIMPTOMI</a:t>
                      </a:r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</a:t>
                      </a:r>
                      <a:r>
                        <a:rPr lang="sr-Latn-RS" smtClean="0"/>
                        <a:t>otenciranje gubitka ili negacija</a:t>
                      </a:r>
                    </a:p>
                    <a:p>
                      <a:r>
                        <a:rPr lang="en-US" smtClean="0"/>
                        <a:t>P</a:t>
                      </a:r>
                      <a:r>
                        <a:rPr lang="sr-Latn-RS" smtClean="0"/>
                        <a:t>romene ritma budnosti i spavanja</a:t>
                      </a:r>
                    </a:p>
                    <a:p>
                      <a:r>
                        <a:rPr lang="en-US" smtClean="0"/>
                        <a:t>G</a:t>
                      </a:r>
                      <a:r>
                        <a:rPr lang="sr-Latn-RS" smtClean="0"/>
                        <a:t>ubitak</a:t>
                      </a:r>
                      <a:r>
                        <a:rPr lang="sr-Latn-RS" baseline="0" smtClean="0"/>
                        <a:t> apetita</a:t>
                      </a:r>
                    </a:p>
                    <a:p>
                      <a:r>
                        <a:rPr lang="en-US" baseline="0" smtClean="0"/>
                        <a:t>P</a:t>
                      </a:r>
                      <a:r>
                        <a:rPr lang="sr-Latn-RS" baseline="0" smtClean="0"/>
                        <a:t>ovlačenje, izolacija</a:t>
                      </a:r>
                    </a:p>
                    <a:p>
                      <a:r>
                        <a:rPr lang="en-US" baseline="0" smtClean="0"/>
                        <a:t>S</a:t>
                      </a:r>
                      <a:r>
                        <a:rPr lang="sr-Latn-RS" baseline="0" smtClean="0"/>
                        <a:t>uicidalnost, zapuštanje u izgledu</a:t>
                      </a:r>
                    </a:p>
                    <a:p>
                      <a:r>
                        <a:rPr lang="en-US" baseline="0" smtClean="0"/>
                        <a:t>U</a:t>
                      </a:r>
                      <a:r>
                        <a:rPr lang="sr-Latn-RS" baseline="0" smtClean="0"/>
                        <a:t>sporenost, plač....</a:t>
                      </a:r>
                      <a:endParaRPr lang="sr-Latn-CS"/>
                    </a:p>
                  </a:txBody>
                  <a:tcPr/>
                </a:tc>
              </a:tr>
              <a:tr h="848219">
                <a:tc>
                  <a:txBody>
                    <a:bodyPr/>
                    <a:lstStyle/>
                    <a:p>
                      <a:r>
                        <a:rPr lang="sr-Latn-RS" smtClean="0"/>
                        <a:t>CILJEVI</a:t>
                      </a:r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</a:t>
                      </a:r>
                      <a:r>
                        <a:rPr lang="sr-Latn-RS" smtClean="0"/>
                        <a:t>acionalisati tugu</a:t>
                      </a:r>
                    </a:p>
                    <a:p>
                      <a:r>
                        <a:rPr lang="en-US" smtClean="0"/>
                        <a:t>U</a:t>
                      </a:r>
                      <a:r>
                        <a:rPr lang="sr-Latn-RS" smtClean="0"/>
                        <a:t>ključivanje u dnevne aktivnosti</a:t>
                      </a:r>
                    </a:p>
                    <a:p>
                      <a:r>
                        <a:rPr lang="en-US" smtClean="0"/>
                        <a:t>R</a:t>
                      </a:r>
                      <a:r>
                        <a:rPr lang="sr-Latn-RS" smtClean="0"/>
                        <a:t>azgovor</a:t>
                      </a:r>
                      <a:r>
                        <a:rPr lang="sr-Latn-RS" baseline="0" smtClean="0"/>
                        <a:t> o budućnosti, planovi.....</a:t>
                      </a:r>
                      <a:endParaRPr lang="sr-Latn-CS"/>
                    </a:p>
                  </a:txBody>
                  <a:tcPr/>
                </a:tc>
              </a:tr>
              <a:tr h="1102685">
                <a:tc>
                  <a:txBody>
                    <a:bodyPr/>
                    <a:lstStyle/>
                    <a:p>
                      <a:r>
                        <a:rPr lang="sr-Latn-RS" smtClean="0"/>
                        <a:t>AKTIVNOSTI SESTRE</a:t>
                      </a:r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</a:t>
                      </a:r>
                      <a:r>
                        <a:rPr lang="sr-Latn-RS" smtClean="0"/>
                        <a:t>odrška</a:t>
                      </a:r>
                    </a:p>
                    <a:p>
                      <a:r>
                        <a:rPr lang="en-US" smtClean="0"/>
                        <a:t>H</a:t>
                      </a:r>
                      <a:r>
                        <a:rPr lang="sr-Latn-RS" smtClean="0"/>
                        <a:t>rabrenje</a:t>
                      </a:r>
                    </a:p>
                    <a:p>
                      <a:r>
                        <a:rPr lang="en-US" smtClean="0"/>
                        <a:t>R</a:t>
                      </a:r>
                      <a:r>
                        <a:rPr lang="sr-Latn-RS" smtClean="0"/>
                        <a:t>ealistična procena sadašnjosti i budućnosti</a:t>
                      </a:r>
                    </a:p>
                    <a:p>
                      <a:r>
                        <a:rPr lang="en-US" smtClean="0"/>
                        <a:t>R</a:t>
                      </a:r>
                      <a:r>
                        <a:rPr lang="sr-Latn-RS" smtClean="0"/>
                        <a:t>azumevanje...</a:t>
                      </a:r>
                      <a:endParaRPr lang="sr-Latn-C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mtClean="0">
                <a:solidFill>
                  <a:schemeClr val="bg2">
                    <a:lumMod val="25000"/>
                  </a:schemeClr>
                </a:solidFill>
              </a:rPr>
              <a:t>SD Duhovne smetnje</a:t>
            </a:r>
            <a:endParaRPr lang="sr-Latn-CS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229600" cy="530352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286000"/>
                <a:gridCol w="5943600"/>
              </a:tblGrid>
              <a:tr h="370840">
                <a:tc>
                  <a:txBody>
                    <a:bodyPr/>
                    <a:lstStyle/>
                    <a:p>
                      <a:r>
                        <a:rPr lang="sr-Latn-RS" b="0" smtClean="0"/>
                        <a:t>UZROCI</a:t>
                      </a:r>
                      <a:endParaRPr lang="sr-Latn-CS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smtClean="0"/>
                        <a:t>S</a:t>
                      </a:r>
                      <a:r>
                        <a:rPr lang="sr-Latn-RS" b="0" smtClean="0"/>
                        <a:t>mrt bliske osobe, odvajanje, prekid emotivne veze, promene na poslovnom planu,</a:t>
                      </a:r>
                      <a:r>
                        <a:rPr lang="sr-Latn-RS" b="0" baseline="0" smtClean="0"/>
                        <a:t> neuspeh u životu, samooptuživanje za ishod neke intervencije....</a:t>
                      </a:r>
                      <a:endParaRPr lang="sr-Latn-CS" b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mtClean="0"/>
                        <a:t>SIMPTOMI</a:t>
                      </a:r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</a:t>
                      </a:r>
                      <a:r>
                        <a:rPr lang="sr-Latn-RS" smtClean="0"/>
                        <a:t>ocijana izolacija, pad funkcionalnosti, zapuštena spoljašnjost, smetnje nagonskih</a:t>
                      </a:r>
                      <a:r>
                        <a:rPr lang="sr-Latn-RS" baseline="0" smtClean="0"/>
                        <a:t> potreba,</a:t>
                      </a:r>
                      <a:r>
                        <a:rPr lang="sr-Latn-CS" baseline="0" smtClean="0"/>
                        <a:t> odsustvo motivacije i planova, u misaonom iskazu besperspektivnost.....</a:t>
                      </a:r>
                      <a:endParaRPr lang="sr-Latn-RS" baseline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mtClean="0"/>
                        <a:t>CILJEVI</a:t>
                      </a:r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</a:t>
                      </a:r>
                      <a:r>
                        <a:rPr lang="sr-Latn-RS" smtClean="0"/>
                        <a:t>oboljšati odnos sa pacijento, podstaći saradnju</a:t>
                      </a:r>
                      <a:r>
                        <a:rPr lang="sr-Latn-RS" baseline="0" smtClean="0"/>
                        <a:t> i davati zadatke vezane za navike, higijenu, svakodnevne aktivnosti</a:t>
                      </a:r>
                      <a:endParaRPr lang="sr-Latn-C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mtClean="0"/>
                        <a:t>AKTIVNOSTI SESTRE</a:t>
                      </a:r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O</a:t>
                      </a:r>
                      <a:r>
                        <a:rPr lang="sr-Latn-RS" smtClean="0"/>
                        <a:t>pservacija</a:t>
                      </a:r>
                    </a:p>
                    <a:p>
                      <a:r>
                        <a:rPr lang="en-US" smtClean="0"/>
                        <a:t>P</a:t>
                      </a:r>
                      <a:r>
                        <a:rPr lang="sr-Latn-RS" smtClean="0"/>
                        <a:t>rocena</a:t>
                      </a:r>
                    </a:p>
                    <a:p>
                      <a:r>
                        <a:rPr lang="en-US" smtClean="0"/>
                        <a:t>A</a:t>
                      </a:r>
                      <a:r>
                        <a:rPr lang="sr-Latn-RS" smtClean="0"/>
                        <a:t>ktivnosti, od strane sestre i postavljenje zadataka pacijentu</a:t>
                      </a:r>
                    </a:p>
                    <a:p>
                      <a:r>
                        <a:rPr lang="en-US" smtClean="0"/>
                        <a:t>M</a:t>
                      </a:r>
                      <a:r>
                        <a:rPr lang="sr-Latn-RS" smtClean="0"/>
                        <a:t>otivacija</a:t>
                      </a:r>
                    </a:p>
                    <a:p>
                      <a:r>
                        <a:rPr lang="en-US" smtClean="0"/>
                        <a:t>P</a:t>
                      </a:r>
                      <a:r>
                        <a:rPr lang="sr-Latn-RS" smtClean="0"/>
                        <a:t>odrška</a:t>
                      </a:r>
                    </a:p>
                    <a:p>
                      <a:r>
                        <a:rPr lang="en-US" smtClean="0"/>
                        <a:t>S</a:t>
                      </a:r>
                      <a:r>
                        <a:rPr lang="sr-Latn-RS" smtClean="0"/>
                        <a:t>timulacija</a:t>
                      </a:r>
                    </a:p>
                    <a:p>
                      <a:r>
                        <a:rPr lang="en-US" smtClean="0"/>
                        <a:t>H</a:t>
                      </a:r>
                      <a:r>
                        <a:rPr lang="sr-Latn-RS" smtClean="0"/>
                        <a:t>rabrenje...... </a:t>
                      </a:r>
                      <a:endParaRPr lang="sr-Latn-C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mtClean="0">
                <a:solidFill>
                  <a:schemeClr val="bg2">
                    <a:lumMod val="25000"/>
                  </a:schemeClr>
                </a:solidFill>
              </a:rPr>
              <a:t>SD Manično ponašanje</a:t>
            </a:r>
            <a:endParaRPr lang="sr-Latn-CS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229600" cy="525779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438400"/>
                <a:gridCol w="5791200"/>
              </a:tblGrid>
              <a:tr h="1222744">
                <a:tc>
                  <a:txBody>
                    <a:bodyPr/>
                    <a:lstStyle/>
                    <a:p>
                      <a:r>
                        <a:rPr lang="sr-Latn-RS" b="0" smtClean="0"/>
                        <a:t>UZROCI</a:t>
                      </a:r>
                      <a:endParaRPr lang="sr-Latn-CS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smtClean="0"/>
                        <a:t>B</a:t>
                      </a:r>
                      <a:r>
                        <a:rPr lang="sr-Latn-RS" b="0" smtClean="0"/>
                        <a:t>ipolarni af poremećaj i manija, adolescentna kriza, reakcija na stres, predoziranje psihofarmacima, stanje intoksikacije</a:t>
                      </a:r>
                      <a:endParaRPr lang="sr-Latn-CS" b="0"/>
                    </a:p>
                  </a:txBody>
                  <a:tcPr/>
                </a:tc>
              </a:tr>
              <a:tr h="1589567">
                <a:tc>
                  <a:txBody>
                    <a:bodyPr/>
                    <a:lstStyle/>
                    <a:p>
                      <a:r>
                        <a:rPr lang="sr-Latn-RS" smtClean="0"/>
                        <a:t>SIMPTOMI</a:t>
                      </a:r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N</a:t>
                      </a:r>
                      <a:r>
                        <a:rPr lang="sr-Latn-RS" smtClean="0"/>
                        <a:t>eusklađen odnos sa realitetom</a:t>
                      </a:r>
                    </a:p>
                    <a:p>
                      <a:r>
                        <a:rPr lang="en-US" smtClean="0"/>
                        <a:t>N</a:t>
                      </a:r>
                      <a:r>
                        <a:rPr lang="sr-Latn-RS" smtClean="0"/>
                        <a:t>esposobnost</a:t>
                      </a:r>
                      <a:r>
                        <a:rPr lang="sr-Latn-RS" baseline="0" smtClean="0"/>
                        <a:t> samokontrole, izrazita govorljivost i motorne manifestacije, razdražljivost, namtljivo ponašanje, poremećaji spavanja i ishrane</a:t>
                      </a:r>
                      <a:endParaRPr lang="sr-Latn-CS"/>
                    </a:p>
                  </a:txBody>
                  <a:tcPr/>
                </a:tc>
              </a:tr>
              <a:tr h="855921">
                <a:tc>
                  <a:txBody>
                    <a:bodyPr/>
                    <a:lstStyle/>
                    <a:p>
                      <a:r>
                        <a:rPr lang="sr-Latn-RS" smtClean="0"/>
                        <a:t>CILJEVI</a:t>
                      </a:r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D</a:t>
                      </a:r>
                      <a:r>
                        <a:rPr lang="sr-Latn-RS" smtClean="0"/>
                        <a:t>a se svi apekti gore navedenog ponašanja približe realnim okvirima</a:t>
                      </a:r>
                      <a:endParaRPr lang="sr-Latn-CS"/>
                    </a:p>
                  </a:txBody>
                  <a:tcPr/>
                </a:tc>
              </a:tr>
              <a:tr h="1589567">
                <a:tc>
                  <a:txBody>
                    <a:bodyPr/>
                    <a:lstStyle/>
                    <a:p>
                      <a:r>
                        <a:rPr lang="sr-Latn-RS" smtClean="0"/>
                        <a:t>AKTIVNOSTI SESTRE</a:t>
                      </a:r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K</a:t>
                      </a:r>
                      <a:r>
                        <a:rPr lang="sr-Latn-RS" smtClean="0"/>
                        <a:t>ontrolisati pacijenta i uz neprekidni dobronamerni nadzor omogućavati planiranim aktivnostima redukciju navedenog</a:t>
                      </a:r>
                      <a:r>
                        <a:rPr lang="sr-Latn-RS" baseline="0" smtClean="0"/>
                        <a:t> ponašanja i omogućiti stabilnost u bihejvioralnim odgovorima</a:t>
                      </a:r>
                      <a:endParaRPr lang="sr-Latn-C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sr-Latn-RS" smtClean="0"/>
              <a:t>SD Savladavanje- lična neefikasnost</a:t>
            </a:r>
            <a:endParaRPr lang="sr-Latn-C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227524"/>
          <a:ext cx="8763000" cy="486847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267953"/>
                <a:gridCol w="6495047"/>
              </a:tblGrid>
              <a:tr h="1117130">
                <a:tc>
                  <a:txBody>
                    <a:bodyPr/>
                    <a:lstStyle/>
                    <a:p>
                      <a:r>
                        <a:rPr lang="sr-Latn-RS" b="0" smtClean="0"/>
                        <a:t>AKO POSTOJI</a:t>
                      </a:r>
                      <a:endParaRPr lang="sr-Latn-CS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smtClean="0"/>
                        <a:t>O</a:t>
                      </a:r>
                      <a:r>
                        <a:rPr lang="sr-Latn-RS" b="0" smtClean="0"/>
                        <a:t>čuvana</a:t>
                      </a:r>
                      <a:r>
                        <a:rPr lang="sr-Latn-RS" b="0" baseline="0" smtClean="0"/>
                        <a:t> svesnost</a:t>
                      </a:r>
                    </a:p>
                    <a:p>
                      <a:r>
                        <a:rPr lang="en-US" b="0" baseline="0" smtClean="0"/>
                        <a:t>O</a:t>
                      </a:r>
                      <a:r>
                        <a:rPr lang="sr-Latn-RS" b="0" baseline="0" smtClean="0"/>
                        <a:t>čuvan odnos prema sebi</a:t>
                      </a:r>
                    </a:p>
                    <a:p>
                      <a:r>
                        <a:rPr lang="en-US" b="0" baseline="0" smtClean="0"/>
                        <a:t>O</a:t>
                      </a:r>
                      <a:r>
                        <a:rPr lang="sr-Latn-RS" b="0" baseline="0" smtClean="0"/>
                        <a:t>čuvan odnos prema realnosti</a:t>
                      </a:r>
                    </a:p>
                    <a:p>
                      <a:r>
                        <a:rPr lang="en-US" b="0" baseline="0" smtClean="0"/>
                        <a:t>U</a:t>
                      </a:r>
                      <a:r>
                        <a:rPr lang="sr-Latn-RS" b="0" baseline="0" smtClean="0"/>
                        <a:t>vid u stanje</a:t>
                      </a:r>
                      <a:endParaRPr lang="sr-Latn-CS" b="0"/>
                    </a:p>
                  </a:txBody>
                  <a:tcPr/>
                </a:tc>
              </a:tr>
              <a:tr h="1117130">
                <a:tc>
                  <a:txBody>
                    <a:bodyPr/>
                    <a:lstStyle/>
                    <a:p>
                      <a:r>
                        <a:rPr lang="sr-Latn-RS" smtClean="0"/>
                        <a:t>UZROCI</a:t>
                      </a:r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F</a:t>
                      </a:r>
                      <a:r>
                        <a:rPr lang="sr-Latn-RS" smtClean="0"/>
                        <a:t>obije                                 histerije                              klimaks</a:t>
                      </a:r>
                    </a:p>
                    <a:p>
                      <a:r>
                        <a:rPr lang="en-US" smtClean="0"/>
                        <a:t>O</a:t>
                      </a:r>
                      <a:r>
                        <a:rPr lang="sr-Latn-RS" smtClean="0"/>
                        <a:t>psesije                          početna demencija              rasejanost</a:t>
                      </a:r>
                    </a:p>
                    <a:p>
                      <a:r>
                        <a:rPr lang="en-US" smtClean="0"/>
                        <a:t>B</a:t>
                      </a:r>
                      <a:r>
                        <a:rPr lang="sr-Latn-RS" smtClean="0"/>
                        <a:t>laže depresije                                                              umor</a:t>
                      </a:r>
                    </a:p>
                    <a:p>
                      <a:r>
                        <a:rPr lang="en-US" smtClean="0"/>
                        <a:t>A</a:t>
                      </a:r>
                      <a:r>
                        <a:rPr lang="sr-Latn-RS" smtClean="0"/>
                        <a:t>nksioznost                                                                  neispavanost</a:t>
                      </a:r>
                      <a:endParaRPr lang="sr-Latn-CS"/>
                    </a:p>
                  </a:txBody>
                  <a:tcPr/>
                </a:tc>
              </a:tr>
              <a:tr h="601532">
                <a:tc>
                  <a:txBody>
                    <a:bodyPr/>
                    <a:lstStyle/>
                    <a:p>
                      <a:r>
                        <a:rPr lang="sr-Latn-RS" smtClean="0"/>
                        <a:t>SIMPTOMI</a:t>
                      </a:r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</a:t>
                      </a:r>
                      <a:r>
                        <a:rPr lang="sr-Latn-RS" smtClean="0"/>
                        <a:t>išljenje, govor, prisilne misli, prodor afekta, tuga, nesposobnost donošenja</a:t>
                      </a:r>
                      <a:r>
                        <a:rPr lang="sr-Latn-RS" baseline="0" smtClean="0"/>
                        <a:t> odluka- slabost volje</a:t>
                      </a:r>
                      <a:endParaRPr lang="sr-Latn-CS"/>
                    </a:p>
                  </a:txBody>
                  <a:tcPr/>
                </a:tc>
              </a:tr>
              <a:tr h="601532">
                <a:tc>
                  <a:txBody>
                    <a:bodyPr/>
                    <a:lstStyle/>
                    <a:p>
                      <a:r>
                        <a:rPr lang="sr-Latn-RS" smtClean="0"/>
                        <a:t>CILJEVI</a:t>
                      </a:r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r>
                        <a:rPr lang="sr-Latn-RS" smtClean="0"/>
                        <a:t>ngažovati potencijale pacijenta na prevladavanje definisanih problema</a:t>
                      </a:r>
                      <a:endParaRPr lang="sr-Latn-CS"/>
                    </a:p>
                  </a:txBody>
                  <a:tcPr/>
                </a:tc>
              </a:tr>
              <a:tr h="1210876">
                <a:tc>
                  <a:txBody>
                    <a:bodyPr/>
                    <a:lstStyle/>
                    <a:p>
                      <a:r>
                        <a:rPr lang="sr-Latn-RS" smtClean="0"/>
                        <a:t>AKTIVNOSTI SESTRE</a:t>
                      </a:r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</a:t>
                      </a:r>
                      <a:r>
                        <a:rPr lang="sr-Latn-RS" smtClean="0"/>
                        <a:t>repoznati uzroke, simptome</a:t>
                      </a:r>
                      <a:r>
                        <a:rPr lang="sr-Latn-RS" baseline="0" smtClean="0"/>
                        <a:t> i osmisliti individualni program za prevazilaženje neefikasnosti</a:t>
                      </a:r>
                      <a:endParaRPr lang="sr-Latn-C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sr-Latn-RS" smtClean="0">
                <a:solidFill>
                  <a:schemeClr val="bg2">
                    <a:lumMod val="25000"/>
                  </a:schemeClr>
                </a:solidFill>
              </a:rPr>
              <a:t>SD Otpori u učenju kao alkoholičara</a:t>
            </a:r>
            <a:endParaRPr lang="sr-Latn-CS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8229600" cy="42672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438400"/>
                <a:gridCol w="5791200"/>
              </a:tblGrid>
              <a:tr h="1066800">
                <a:tc>
                  <a:txBody>
                    <a:bodyPr/>
                    <a:lstStyle/>
                    <a:p>
                      <a:r>
                        <a:rPr lang="sr-Latn-RS" b="0" smtClean="0"/>
                        <a:t>UZROCI</a:t>
                      </a:r>
                      <a:endParaRPr lang="sr-Latn-CS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smtClean="0"/>
                        <a:t>A</a:t>
                      </a:r>
                      <a:r>
                        <a:rPr lang="sr-Latn-RS" b="0" smtClean="0"/>
                        <a:t>ntisocijalno ponagšanje, negativna motivacija, apstinencijalna kriza, afektvna</a:t>
                      </a:r>
                      <a:r>
                        <a:rPr lang="sr-Latn-RS" b="0" baseline="0" smtClean="0"/>
                        <a:t> reagovanja, kognitivne smetnje</a:t>
                      </a:r>
                      <a:r>
                        <a:rPr lang="sr-Latn-RS" b="0" smtClean="0"/>
                        <a:t> </a:t>
                      </a:r>
                      <a:endParaRPr lang="sr-Latn-CS" b="0"/>
                    </a:p>
                  </a:txBody>
                  <a:tcPr/>
                </a:tc>
              </a:tr>
              <a:tr h="746760">
                <a:tc>
                  <a:txBody>
                    <a:bodyPr/>
                    <a:lstStyle/>
                    <a:p>
                      <a:r>
                        <a:rPr lang="sr-Latn-RS" smtClean="0"/>
                        <a:t>SIMPTOMI</a:t>
                      </a:r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N</a:t>
                      </a:r>
                      <a:r>
                        <a:rPr lang="sr-Latn-RS" smtClean="0"/>
                        <a:t>ije disciplinovan,</a:t>
                      </a:r>
                      <a:r>
                        <a:rPr lang="sr-Latn-RS" baseline="0" smtClean="0"/>
                        <a:t> pada na ispitu, ometa druge, ne uči, zaboravlja, ismeva druge, vređa sestru....</a:t>
                      </a:r>
                      <a:endParaRPr lang="sr-Latn-CS"/>
                    </a:p>
                  </a:txBody>
                  <a:tcPr/>
                </a:tc>
              </a:tr>
              <a:tr h="746760">
                <a:tc>
                  <a:txBody>
                    <a:bodyPr/>
                    <a:lstStyle/>
                    <a:p>
                      <a:r>
                        <a:rPr lang="sr-Latn-RS" smtClean="0"/>
                        <a:t>CILJEVI</a:t>
                      </a:r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K</a:t>
                      </a:r>
                      <a:r>
                        <a:rPr lang="sr-Latn-RS" smtClean="0"/>
                        <a:t>orekcija</a:t>
                      </a:r>
                      <a:r>
                        <a:rPr lang="sr-Latn-RS" baseline="0" smtClean="0"/>
                        <a:t> i poboljšanje ponašanja, pažnje, motivacije, saradnje, učenja....</a:t>
                      </a:r>
                      <a:endParaRPr lang="sr-Latn-CS"/>
                    </a:p>
                  </a:txBody>
                  <a:tcPr/>
                </a:tc>
              </a:tr>
              <a:tr h="1706880">
                <a:tc>
                  <a:txBody>
                    <a:bodyPr/>
                    <a:lstStyle/>
                    <a:p>
                      <a:r>
                        <a:rPr lang="sr-Latn-RS" smtClean="0"/>
                        <a:t>AKTIVNOSTI</a:t>
                      </a:r>
                      <a:r>
                        <a:rPr lang="sr-Latn-RS" baseline="0" smtClean="0"/>
                        <a:t> SESTRE</a:t>
                      </a:r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J</a:t>
                      </a:r>
                      <a:r>
                        <a:rPr lang="sr-Latn-RS" smtClean="0"/>
                        <a:t>asni zahtevi</a:t>
                      </a:r>
                      <a:r>
                        <a:rPr lang="sr-Latn-RS" baseline="0" smtClean="0"/>
                        <a:t> i </a:t>
                      </a:r>
                      <a:r>
                        <a:rPr lang="sr-Latn-RS" smtClean="0"/>
                        <a:t> očekivanja</a:t>
                      </a:r>
                    </a:p>
                    <a:p>
                      <a:r>
                        <a:rPr lang="sr-Latn-RS" smtClean="0"/>
                        <a:t>Individualni razgovori</a:t>
                      </a:r>
                    </a:p>
                    <a:p>
                      <a:r>
                        <a:rPr lang="en-US" smtClean="0"/>
                        <a:t>A</a:t>
                      </a:r>
                      <a:r>
                        <a:rPr lang="sr-Latn-RS" smtClean="0"/>
                        <a:t>naliza motiva</a:t>
                      </a:r>
                    </a:p>
                    <a:p>
                      <a:r>
                        <a:rPr lang="en-US" smtClean="0"/>
                        <a:t>P</a:t>
                      </a:r>
                      <a:r>
                        <a:rPr lang="sr-Latn-RS" smtClean="0"/>
                        <a:t>reporuke za učenje</a:t>
                      </a:r>
                    </a:p>
                    <a:p>
                      <a:r>
                        <a:rPr lang="sr-Latn-RS" smtClean="0"/>
                        <a:t>preslišavanja</a:t>
                      </a:r>
                      <a:endParaRPr lang="sr-Latn-C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838200"/>
          </a:xfrm>
        </p:spPr>
        <p:txBody>
          <a:bodyPr>
            <a:normAutofit fontScale="90000"/>
          </a:bodyPr>
          <a:lstStyle/>
          <a:p>
            <a:r>
              <a:rPr lang="sr-Latn-RS" smtClean="0"/>
              <a:t>SD Otpori u lečenju kod alkoholičara</a:t>
            </a:r>
            <a:endParaRPr lang="sr-Latn-C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50292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362200"/>
                <a:gridCol w="5867400"/>
              </a:tblGrid>
              <a:tr h="370840">
                <a:tc>
                  <a:txBody>
                    <a:bodyPr/>
                    <a:lstStyle/>
                    <a:p>
                      <a:r>
                        <a:rPr lang="sr-Latn-RS" b="0" smtClean="0"/>
                        <a:t>UZROCI</a:t>
                      </a:r>
                      <a:endParaRPr lang="sr-Latn-CS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smtClean="0"/>
                        <a:t>P</a:t>
                      </a:r>
                      <a:r>
                        <a:rPr lang="sr-Latn-RS" b="0" smtClean="0"/>
                        <a:t>oremećaji ličnosti</a:t>
                      </a:r>
                    </a:p>
                    <a:p>
                      <a:r>
                        <a:rPr lang="en-US" b="0" smtClean="0"/>
                        <a:t>M</a:t>
                      </a:r>
                      <a:r>
                        <a:rPr lang="sr-Latn-RS" b="0" smtClean="0"/>
                        <a:t>ehanizmi odbrane: projekcija</a:t>
                      </a:r>
                    </a:p>
                    <a:p>
                      <a:r>
                        <a:rPr lang="sr-Latn-RS" b="0" smtClean="0"/>
                        <a:t>                                     minimizacija</a:t>
                      </a:r>
                    </a:p>
                    <a:p>
                      <a:r>
                        <a:rPr lang="sr-Latn-RS" b="0" smtClean="0"/>
                        <a:t>                                     negacija</a:t>
                      </a:r>
                    </a:p>
                    <a:p>
                      <a:r>
                        <a:rPr lang="sr-Latn-RS" b="0" smtClean="0"/>
                        <a:t>                                     racionalizacija  </a:t>
                      </a:r>
                      <a:endParaRPr lang="sr-Latn-CS" b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mtClean="0"/>
                        <a:t>SIMPTOMI</a:t>
                      </a:r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</a:t>
                      </a:r>
                      <a:r>
                        <a:rPr lang="sr-Latn-RS" smtClean="0"/>
                        <a:t>uprotstavljanje redu i</a:t>
                      </a:r>
                      <a:r>
                        <a:rPr lang="sr-Latn-RS" baseline="0" smtClean="0"/>
                        <a:t> radu terapijske zajednice (TZ)</a:t>
                      </a:r>
                    </a:p>
                    <a:p>
                      <a:r>
                        <a:rPr lang="en-US" baseline="0" smtClean="0"/>
                        <a:t>N</a:t>
                      </a:r>
                      <a:r>
                        <a:rPr lang="sr-Latn-RS" baseline="0" smtClean="0"/>
                        <a:t>e prihvatanje alkoholizma</a:t>
                      </a:r>
                    </a:p>
                    <a:p>
                      <a:r>
                        <a:rPr lang="en-US" baseline="0" smtClean="0"/>
                        <a:t>M</a:t>
                      </a:r>
                      <a:r>
                        <a:rPr lang="sr-Latn-RS" baseline="0" smtClean="0"/>
                        <a:t>ehanizmi odbrane</a:t>
                      </a:r>
                    </a:p>
                    <a:p>
                      <a:r>
                        <a:rPr lang="en-US" baseline="0" smtClean="0"/>
                        <a:t>N</a:t>
                      </a:r>
                      <a:r>
                        <a:rPr lang="sr-Latn-RS" baseline="0" smtClean="0"/>
                        <a:t>egacija i minimiziranje problema</a:t>
                      </a:r>
                    </a:p>
                    <a:p>
                      <a:r>
                        <a:rPr lang="en-US" baseline="0" smtClean="0"/>
                        <a:t>N</a:t>
                      </a:r>
                      <a:r>
                        <a:rPr lang="sr-Latn-RS" baseline="0" smtClean="0"/>
                        <a:t>epovoljan odnos prema osoblju i drugim pacijentima </a:t>
                      </a:r>
                      <a:endParaRPr lang="sr-Latn-C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mtClean="0"/>
                        <a:t>CILJEVI</a:t>
                      </a:r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D</a:t>
                      </a:r>
                      <a:r>
                        <a:rPr lang="sr-Latn-RS" smtClean="0"/>
                        <a:t>a koriguje i popravi stav prema drugima</a:t>
                      </a:r>
                    </a:p>
                    <a:p>
                      <a:r>
                        <a:rPr lang="sr-Latn-RS" smtClean="0"/>
                        <a:t>Da prihvati</a:t>
                      </a:r>
                      <a:r>
                        <a:rPr lang="sr-Latn-RS" baseline="0" smtClean="0"/>
                        <a:t> rad na TZ</a:t>
                      </a:r>
                    </a:p>
                    <a:p>
                      <a:r>
                        <a:rPr lang="en-US" baseline="0" smtClean="0"/>
                        <a:t>D</a:t>
                      </a:r>
                      <a:r>
                        <a:rPr lang="sr-Latn-RS" baseline="0" smtClean="0"/>
                        <a:t>a prihvati svoju bolest i započne lečenje na grupnoj terapiji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smtClean="0"/>
                        <a:t>AKTIVNOSTI SESTRE</a:t>
                      </a:r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mtClean="0"/>
                        <a:t>Individualni razgovori</a:t>
                      </a:r>
                    </a:p>
                    <a:p>
                      <a:r>
                        <a:rPr lang="en-US" smtClean="0"/>
                        <a:t>R</a:t>
                      </a:r>
                      <a:r>
                        <a:rPr lang="sr-Latn-RS" smtClean="0"/>
                        <a:t>ad u grupi</a:t>
                      </a:r>
                    </a:p>
                    <a:p>
                      <a:r>
                        <a:rPr lang="en-US" smtClean="0"/>
                        <a:t>A</a:t>
                      </a:r>
                      <a:r>
                        <a:rPr lang="sr-Latn-RS" smtClean="0"/>
                        <a:t>naliza tekućeg</a:t>
                      </a:r>
                      <a:r>
                        <a:rPr lang="sr-Latn-RS" baseline="0" smtClean="0"/>
                        <a:t> rada i izrada planova za dalje</a:t>
                      </a:r>
                      <a:endParaRPr lang="sr-Latn-C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mtClean="0"/>
              <a:t>ZDRAVSTVENA NEGA  </a:t>
            </a:r>
            <a:br>
              <a:rPr lang="sr-Latn-RS" smtClean="0"/>
            </a:br>
            <a:r>
              <a:rPr lang="sr-Latn-RS" smtClean="0"/>
              <a:t>POSAO SESTRE :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/>
          <a:lstStyle/>
          <a:p>
            <a:r>
              <a:rPr lang="en-US" smtClean="0"/>
              <a:t>P</a:t>
            </a:r>
            <a:r>
              <a:rPr lang="sr-Latn-RS" smtClean="0"/>
              <a:t>laniranje, predviđanje, osmišljavanje svakodnevnog rada</a:t>
            </a:r>
          </a:p>
          <a:p>
            <a:r>
              <a:rPr lang="en-US" smtClean="0"/>
              <a:t>V</a:t>
            </a:r>
            <a:r>
              <a:rPr lang="sr-Latn-RS" smtClean="0"/>
              <a:t>iši stepen znanja, potrebe za stalnim učenjem</a:t>
            </a:r>
          </a:p>
          <a:p>
            <a:r>
              <a:rPr lang="en-US" smtClean="0"/>
              <a:t>K</a:t>
            </a:r>
            <a:r>
              <a:rPr lang="sr-Latn-RS" smtClean="0"/>
              <a:t>reativni pristup poslu</a:t>
            </a:r>
          </a:p>
          <a:p>
            <a:r>
              <a:rPr lang="en-US" smtClean="0"/>
              <a:t>I</a:t>
            </a:r>
            <a:r>
              <a:rPr lang="sr-Latn-RS" smtClean="0"/>
              <a:t>straživačka delatnost </a:t>
            </a:r>
          </a:p>
          <a:p>
            <a:r>
              <a:rPr lang="en-US" smtClean="0"/>
              <a:t>K</a:t>
            </a:r>
            <a:r>
              <a:rPr lang="sr-Latn-RS" smtClean="0"/>
              <a:t>ritička procena kvaliteta rada  </a:t>
            </a:r>
          </a:p>
          <a:p>
            <a:r>
              <a:rPr lang="en-US" smtClean="0"/>
              <a:t>I</a:t>
            </a:r>
            <a:r>
              <a:rPr lang="sr-Latn-RS" smtClean="0"/>
              <a:t>ndividualni rad sa čovekom, interdisciplinarni pristup</a:t>
            </a:r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438400"/>
          </a:xfrm>
        </p:spPr>
        <p:txBody>
          <a:bodyPr>
            <a:normAutofit/>
          </a:bodyPr>
          <a:lstStyle/>
          <a:p>
            <a:pPr algn="ctr"/>
            <a:r>
              <a:rPr lang="sr-Latn-RS" sz="6000" smtClean="0"/>
              <a:t>HVALA NA PAŽNJI !</a:t>
            </a:r>
            <a:endParaRPr lang="sr-Latn-CS" sz="6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sr-Latn-RS" smtClean="0"/>
              <a:t>MODEL ZDRAVSTVENE NEGE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sr-Latn-RS" smtClean="0"/>
              <a:t>Bazira se na znanju</a:t>
            </a:r>
          </a:p>
          <a:p>
            <a:pPr marL="514350" indent="-514350">
              <a:buFont typeface="+mj-lt"/>
              <a:buAutoNum type="arabicParenR"/>
            </a:pPr>
            <a:r>
              <a:rPr lang="en-US" smtClean="0"/>
              <a:t>I</a:t>
            </a:r>
            <a:r>
              <a:rPr lang="sr-Latn-RS" smtClean="0"/>
              <a:t>ndividualizovan- za svakog bolesnika</a:t>
            </a:r>
          </a:p>
          <a:p>
            <a:pPr marL="514350" indent="-514350">
              <a:buFont typeface="+mj-lt"/>
              <a:buAutoNum type="arabicParenR"/>
            </a:pPr>
            <a:r>
              <a:rPr lang="en-US" smtClean="0"/>
              <a:t>S</a:t>
            </a:r>
            <a:r>
              <a:rPr lang="sr-Latn-RS" smtClean="0"/>
              <a:t>provodi se prema planu</a:t>
            </a:r>
          </a:p>
          <a:p>
            <a:pPr marL="514350" indent="-514350">
              <a:buFont typeface="+mj-lt"/>
              <a:buAutoNum type="arabicParenR"/>
            </a:pPr>
            <a:r>
              <a:rPr lang="en-US" smtClean="0"/>
              <a:t>Z</a:t>
            </a:r>
            <a:r>
              <a:rPr lang="sr-Latn-RS" smtClean="0"/>
              <a:t>asniva se na psihofizičkim i socijalnim potrebama bolesnika</a:t>
            </a:r>
          </a:p>
          <a:p>
            <a:pPr marL="514350" indent="-514350">
              <a:buFont typeface="+mj-lt"/>
              <a:buAutoNum type="arabicParenR"/>
            </a:pPr>
            <a:r>
              <a:rPr lang="en-US" smtClean="0"/>
              <a:t>B</a:t>
            </a:r>
            <a:r>
              <a:rPr lang="sr-Latn-RS" smtClean="0"/>
              <a:t>olesnik je subjekat, sarađuje i porodica</a:t>
            </a:r>
          </a:p>
          <a:p>
            <a:pPr marL="514350" indent="-514350">
              <a:buFont typeface="+mj-lt"/>
              <a:buAutoNum type="arabicParenR"/>
            </a:pPr>
            <a:r>
              <a:rPr lang="en-US" smtClean="0"/>
              <a:t>J</a:t>
            </a:r>
            <a:r>
              <a:rPr lang="sr-Latn-RS" smtClean="0"/>
              <a:t>edna sestra obavlja sve poslove sa jednim bolesnikom</a:t>
            </a:r>
          </a:p>
          <a:p>
            <a:pPr marL="514350" indent="-514350">
              <a:buFont typeface="+mj-lt"/>
              <a:buAutoNum type="arabicParenR"/>
            </a:pPr>
            <a:r>
              <a:rPr lang="en-US" smtClean="0"/>
              <a:t>O</a:t>
            </a:r>
            <a:r>
              <a:rPr lang="sr-Latn-RS" smtClean="0"/>
              <a:t>bezbeđuje kontinuitet kvaliteta nege</a:t>
            </a:r>
          </a:p>
          <a:p>
            <a:pPr marL="514350" indent="-514350">
              <a:buFont typeface="+mj-lt"/>
              <a:buAutoNum type="arabicParenR"/>
            </a:pPr>
            <a:r>
              <a:rPr lang="en-US" smtClean="0"/>
              <a:t>D</a:t>
            </a:r>
            <a:r>
              <a:rPr lang="sr-Latn-RS" smtClean="0"/>
              <a:t>okumentacija zdravstvene nege </a:t>
            </a:r>
          </a:p>
          <a:p>
            <a:pPr marL="514350" indent="-514350">
              <a:buFont typeface="+mj-lt"/>
              <a:buAutoNum type="arabicParenR"/>
            </a:pPr>
            <a:r>
              <a:rPr lang="en-US" smtClean="0"/>
              <a:t>O</a:t>
            </a:r>
            <a:r>
              <a:rPr lang="sr-Latn-RS" smtClean="0"/>
              <a:t>mogućava uspešniju prevenciju komplikacija </a:t>
            </a:r>
          </a:p>
          <a:p>
            <a:pPr marL="514350" indent="-514350">
              <a:buFont typeface="+mj-lt"/>
              <a:buAutoNum type="arabicParenR"/>
            </a:pPr>
            <a:r>
              <a:rPr lang="en-US" smtClean="0"/>
              <a:t>I</a:t>
            </a:r>
            <a:r>
              <a:rPr lang="sr-Latn-RS" smtClean="0"/>
              <a:t>ndividualna odgovornost</a:t>
            </a:r>
          </a:p>
          <a:p>
            <a:pPr marL="514350" indent="-514350">
              <a:buFont typeface="+mj-lt"/>
              <a:buAutoNum type="arabicParenR"/>
            </a:pPr>
            <a:r>
              <a:rPr lang="en-US" smtClean="0"/>
              <a:t>V</a:t>
            </a:r>
            <a:r>
              <a:rPr lang="sr-Latn-RS" smtClean="0"/>
              <a:t>elike mogućnosti stručnog usavršavanja</a:t>
            </a:r>
          </a:p>
          <a:p>
            <a:pPr marL="514350" indent="-514350">
              <a:buFont typeface="+mj-lt"/>
              <a:buAutoNum type="arabicParenR"/>
            </a:pPr>
            <a:r>
              <a:rPr lang="en-US" smtClean="0"/>
              <a:t>U</a:t>
            </a:r>
            <a:r>
              <a:rPr lang="sr-Latn-RS" smtClean="0"/>
              <a:t>speh u radu je vidljiv i merljiv </a:t>
            </a:r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r>
              <a:rPr lang="sr-Latn-RS" smtClean="0"/>
              <a:t>MODEL ZDRAVSTVENE NEGE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r>
              <a:rPr lang="sr-Latn-RS" smtClean="0"/>
              <a:t>Potrebno je da sestra dobije podršku za:</a:t>
            </a:r>
          </a:p>
          <a:p>
            <a:pPr marL="514350" indent="-514350">
              <a:buAutoNum type="arabicParenR"/>
            </a:pPr>
            <a:r>
              <a:rPr lang="en-US" smtClean="0"/>
              <a:t>S</a:t>
            </a:r>
            <a:r>
              <a:rPr lang="sr-Latn-RS" smtClean="0"/>
              <a:t>ticanje spoznaje o sebi</a:t>
            </a:r>
          </a:p>
          <a:p>
            <a:pPr marL="514350" indent="-514350">
              <a:buAutoNum type="arabicParenR"/>
            </a:pPr>
            <a:r>
              <a:rPr lang="en-US" smtClean="0"/>
              <a:t>S</a:t>
            </a:r>
            <a:r>
              <a:rPr lang="sr-Latn-RS" smtClean="0"/>
              <a:t>ticanje znanja o psihijatrijskim pacijentima</a:t>
            </a:r>
          </a:p>
          <a:p>
            <a:pPr marL="514350" indent="-514350">
              <a:buAutoNum type="arabicParenR"/>
            </a:pPr>
            <a:r>
              <a:rPr lang="en-US" smtClean="0"/>
              <a:t>J</a:t>
            </a:r>
            <a:r>
              <a:rPr lang="sr-Latn-RS" smtClean="0"/>
              <a:t>asan zahtev za proširenje opsega delatnosti</a:t>
            </a:r>
          </a:p>
          <a:p>
            <a:pPr marL="514350" indent="-514350">
              <a:buNone/>
            </a:pPr>
            <a:endParaRPr lang="sr-Latn-RS" smtClean="0"/>
          </a:p>
          <a:p>
            <a:pPr marL="514350" indent="-514350">
              <a:buNone/>
            </a:pPr>
            <a:r>
              <a:rPr lang="sr-Latn-RS" smtClean="0"/>
              <a:t>Greške:   </a:t>
            </a:r>
            <a:r>
              <a:rPr lang="sr-Latn-RS" u="sng" smtClean="0"/>
              <a:t>činjenja</a:t>
            </a:r>
            <a:r>
              <a:rPr lang="sr-Latn-RS" smtClean="0"/>
              <a:t>                 i                 </a:t>
            </a:r>
            <a:r>
              <a:rPr lang="sr-Latn-RS" u="sng" smtClean="0"/>
              <a:t>nečinjenja</a:t>
            </a:r>
            <a:r>
              <a:rPr lang="sr-Latn-RS" smtClean="0"/>
              <a:t> </a:t>
            </a:r>
          </a:p>
          <a:p>
            <a:pPr marL="514350" indent="-514350">
              <a:buNone/>
            </a:pPr>
            <a:endParaRPr lang="sr-Latn-RS" smtClean="0"/>
          </a:p>
          <a:p>
            <a:pPr marL="514350" indent="-514350">
              <a:buNone/>
            </a:pPr>
            <a:r>
              <a:rPr lang="en-US" smtClean="0"/>
              <a:t>S</a:t>
            </a:r>
            <a:r>
              <a:rPr lang="sr-Latn-RS" smtClean="0"/>
              <a:t>posobnost empatije- spoznaja emotivnog stanja pacijenta </a:t>
            </a:r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mtClean="0"/>
              <a:t>TEORIJSKE OSNOVE ZDRAVSTVENE NEGE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smtClean="0"/>
              <a:t>S</a:t>
            </a:r>
            <a:r>
              <a:rPr lang="sr-Latn-RS" smtClean="0"/>
              <a:t>pecifično polje interesovanja</a:t>
            </a:r>
          </a:p>
          <a:p>
            <a:r>
              <a:rPr lang="en-US" smtClean="0"/>
              <a:t>S</a:t>
            </a:r>
            <a:r>
              <a:rPr lang="sr-Latn-RS" smtClean="0"/>
              <a:t>pecifični ciljevi</a:t>
            </a:r>
          </a:p>
          <a:p>
            <a:r>
              <a:rPr lang="en-US" smtClean="0"/>
              <a:t>S</a:t>
            </a:r>
            <a:r>
              <a:rPr lang="sr-Latn-RS" smtClean="0"/>
              <a:t>pecifiči metodi</a:t>
            </a:r>
          </a:p>
          <a:p>
            <a:r>
              <a:rPr lang="en-US" smtClean="0"/>
              <a:t>T</a:t>
            </a:r>
            <a:r>
              <a:rPr lang="sr-Latn-RS" smtClean="0"/>
              <a:t>erminologija</a:t>
            </a:r>
          </a:p>
          <a:p>
            <a:r>
              <a:rPr lang="en-US" smtClean="0"/>
              <a:t>D</a:t>
            </a:r>
            <a:r>
              <a:rPr lang="sr-Latn-RS" smtClean="0"/>
              <a:t>efinisanost principa</a:t>
            </a:r>
          </a:p>
          <a:p>
            <a:r>
              <a:rPr lang="en-US" smtClean="0"/>
              <a:t>O</a:t>
            </a:r>
            <a:r>
              <a:rPr lang="sr-Latn-RS" smtClean="0"/>
              <a:t>sposobljavanje specijalizovanog kadra</a:t>
            </a:r>
          </a:p>
          <a:p>
            <a:pPr>
              <a:buNone/>
            </a:pPr>
            <a:r>
              <a:rPr lang="sr-Latn-RS" smtClean="0"/>
              <a:t>Interdisciplinarna nauka: medicinska</a:t>
            </a:r>
          </a:p>
          <a:p>
            <a:pPr>
              <a:buNone/>
            </a:pPr>
            <a:r>
              <a:rPr lang="sr-Latn-RS" smtClean="0"/>
              <a:t>                                            psihološka           humanistička</a:t>
            </a:r>
          </a:p>
          <a:p>
            <a:pPr>
              <a:buNone/>
            </a:pPr>
            <a:r>
              <a:rPr lang="sr-Latn-RS" smtClean="0"/>
              <a:t>                                            sociološka           primenjena n.                         </a:t>
            </a:r>
            <a:endParaRPr lang="sr-Latn-CS"/>
          </a:p>
        </p:txBody>
      </p:sp>
      <p:sp>
        <p:nvSpPr>
          <p:cNvPr id="4" name="Right Brace 3"/>
          <p:cNvSpPr/>
          <p:nvPr/>
        </p:nvSpPr>
        <p:spPr>
          <a:xfrm>
            <a:off x="6019800" y="4495800"/>
            <a:ext cx="533400" cy="1295400"/>
          </a:xfrm>
          <a:prstGeom prst="rightBrac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3622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z="4800" smtClean="0"/>
              <a:t>PREDMET IZUČAVANJA ZDRAVSTVENE NEGE</a:t>
            </a:r>
            <a:br>
              <a:rPr lang="sr-Latn-RS" sz="4800" smtClean="0"/>
            </a:br>
            <a:r>
              <a:rPr lang="sr-Latn-RS" sz="4800" smtClean="0"/>
              <a:t/>
            </a:r>
            <a:br>
              <a:rPr lang="sr-Latn-RS" sz="4800" smtClean="0"/>
            </a:br>
            <a:r>
              <a:rPr lang="sr-Latn-RS" sz="3600" smtClean="0">
                <a:solidFill>
                  <a:schemeClr val="accent2">
                    <a:lumMod val="50000"/>
                  </a:schemeClr>
                </a:solidFill>
              </a:rPr>
              <a:t>ČOVEK</a:t>
            </a:r>
            <a:endParaRPr lang="sr-Latn-CS" sz="360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743200"/>
          <a:ext cx="82296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398</TotalTime>
  <Words>2931</Words>
  <Application>Microsoft Office PowerPoint</Application>
  <PresentationFormat>On-screen Show (4:3)</PresentationFormat>
  <Paragraphs>547</Paragraphs>
  <Slides>50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Flow</vt:lpstr>
      <vt:lpstr>ZDRAVSTVENA NEGA U PSIHIJATRIJI</vt:lpstr>
      <vt:lpstr>ZDRAVSTVENA NEGA U PSIHIJATRIJI</vt:lpstr>
      <vt:lpstr>Slide 3</vt:lpstr>
      <vt:lpstr>ZDRAVSTVENA NEGA</vt:lpstr>
      <vt:lpstr>ZDRAVSTVENA NEGA   POSAO SESTRE :</vt:lpstr>
      <vt:lpstr>MODEL ZDRAVSTVENE NEGE</vt:lpstr>
      <vt:lpstr>MODEL ZDRAVSTVENE NEGE</vt:lpstr>
      <vt:lpstr>TEORIJSKE OSNOVE ZDRAVSTVENE NEGE</vt:lpstr>
      <vt:lpstr>PREDMET IZUČAVANJA ZDRAVSTVENE NEGE  ČOVEK</vt:lpstr>
      <vt:lpstr>PREDMET IZUČAVANJA ZDRAVSTVENE NEGE</vt:lpstr>
      <vt:lpstr>LJUDSKE POTREBE:   (Henderson)</vt:lpstr>
      <vt:lpstr>LJUDSKE POTREBE:</vt:lpstr>
      <vt:lpstr>Slide 13</vt:lpstr>
      <vt:lpstr>CILJEVI IZUČAVANJA ZDRAVSTVENE NEGE </vt:lpstr>
      <vt:lpstr>OSNOVNI POJMOVI U ZDRAVSTVENOJ NEZI</vt:lpstr>
      <vt:lpstr>OSNOVNI POJMOVI U ZDRAVSTVENOJ NEZI</vt:lpstr>
      <vt:lpstr>PRINCIPI ZDRAVSTVENE NEGE</vt:lpstr>
      <vt:lpstr>PRINCIPI U UŽEM SMISLU</vt:lpstr>
      <vt:lpstr>METODE ZDRVSTVENE NEGE (Maslovljeva hijerarhija potreba)</vt:lpstr>
      <vt:lpstr>STRUKTURA PROCESA ZDRAVSTVENE NEGE</vt:lpstr>
      <vt:lpstr>TRI ELEMENTA U BOLESNOM DELU LIČNOSTI</vt:lpstr>
      <vt:lpstr>STRUKTURA PROCESA ZDRAVSTVENE NEGE</vt:lpstr>
      <vt:lpstr>PRIJEMNA DOKUMENTACIJA ZDRAVSTVENE NEGE</vt:lpstr>
      <vt:lpstr>PLAN (ZDRAVSTVENE) PSIHIJATRIJSKE NEGE</vt:lpstr>
      <vt:lpstr>SPECIFIČNOSTI PSIHIJATRIJSKE ZDRAVSTVENE NEGE</vt:lpstr>
      <vt:lpstr>RAZLIKE</vt:lpstr>
      <vt:lpstr>RAZLIKE</vt:lpstr>
      <vt:lpstr>RAZLIKE</vt:lpstr>
      <vt:lpstr>RAZLIKE</vt:lpstr>
      <vt:lpstr>   SOMATSKO ODLJ.     PSIHIJATRIJSKO ODLJ.</vt:lpstr>
      <vt:lpstr>SOMATSKO ODLJ.     PSIHIJATRIJSKO ODLJ.</vt:lpstr>
      <vt:lpstr>LIČNOST PSIHIJATRIJSKE SESTRE</vt:lpstr>
      <vt:lpstr>PROFESIONALNOST:</vt:lpstr>
      <vt:lpstr>Slide 34</vt:lpstr>
      <vt:lpstr>SD Poremećaj komunikacije</vt:lpstr>
      <vt:lpstr>SD Socijalna izolacija</vt:lpstr>
      <vt:lpstr>SD Smanjena sposobnost staranja o sebi</vt:lpstr>
      <vt:lpstr>SD izmenjeni porodični odnosi zbog duševnog bolesnika u kući</vt:lpstr>
      <vt:lpstr>SD Agresivnost</vt:lpstr>
      <vt:lpstr>SD Strah i anksioznost</vt:lpstr>
      <vt:lpstr>SD Suicidalnost</vt:lpstr>
      <vt:lpstr>SD Self koncept i smetnje u njemu</vt:lpstr>
      <vt:lpstr>SD Paranoidnost</vt:lpstr>
      <vt:lpstr>SD Tugovanje</vt:lpstr>
      <vt:lpstr>SD Duhovne smetnje</vt:lpstr>
      <vt:lpstr>SD Manično ponašanje</vt:lpstr>
      <vt:lpstr>SD Savladavanje- lična neefikasnost</vt:lpstr>
      <vt:lpstr>SD Otpori u učenju kao alkoholičara</vt:lpstr>
      <vt:lpstr>SD Otpori u lečenju kod alkoholičara</vt:lpstr>
      <vt:lpstr>HVALA NA PAŽNJI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55</cp:revision>
  <dcterms:created xsi:type="dcterms:W3CDTF">2015-01-26T16:13:10Z</dcterms:created>
  <dcterms:modified xsi:type="dcterms:W3CDTF">2015-01-28T18:01:16Z</dcterms:modified>
</cp:coreProperties>
</file>