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57FEC-BBDE-4449-883D-62F4B79AF37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ACBBC8-2BA2-4FDF-A8EF-C5007CB43BC9}">
      <dgm:prSet phldrT="[Text]"/>
      <dgm:spPr/>
      <dgm:t>
        <a:bodyPr/>
        <a:lstStyle/>
        <a:p>
          <a:r>
            <a:rPr lang="sr-Cyrl-BA" dirty="0" smtClean="0"/>
            <a:t>Прве педагошке идеје</a:t>
          </a:r>
        </a:p>
        <a:p>
          <a:r>
            <a:rPr lang="sr-Latn-CS" dirty="0" smtClean="0"/>
            <a:t>IX-V </a:t>
          </a:r>
          <a:r>
            <a:rPr lang="sr-Cyrl-BA" dirty="0" smtClean="0"/>
            <a:t>век п.н.е.</a:t>
          </a:r>
          <a:endParaRPr lang="en-US" dirty="0"/>
        </a:p>
      </dgm:t>
    </dgm:pt>
    <dgm:pt modelId="{3202BEBB-9EAE-4B6A-9786-A5354F103EF2}" type="parTrans" cxnId="{6B7BFD15-0D84-4EE1-9CB4-E8F255A1A137}">
      <dgm:prSet/>
      <dgm:spPr/>
      <dgm:t>
        <a:bodyPr/>
        <a:lstStyle/>
        <a:p>
          <a:endParaRPr lang="en-US"/>
        </a:p>
      </dgm:t>
    </dgm:pt>
    <dgm:pt modelId="{296EDC11-31E7-4B6A-BE5D-A06D58000905}" type="sibTrans" cxnId="{6B7BFD15-0D84-4EE1-9CB4-E8F255A1A137}">
      <dgm:prSet/>
      <dgm:spPr/>
      <dgm:t>
        <a:bodyPr/>
        <a:lstStyle/>
        <a:p>
          <a:endParaRPr lang="en-US"/>
        </a:p>
      </dgm:t>
    </dgm:pt>
    <dgm:pt modelId="{66DCAA31-4FDF-444E-A809-542BBDFCD38C}">
      <dgm:prSet phldrT="[Text]"/>
      <dgm:spPr/>
      <dgm:t>
        <a:bodyPr/>
        <a:lstStyle/>
        <a:p>
          <a:r>
            <a:rPr lang="sr-Cyrl-BA" dirty="0" smtClean="0"/>
            <a:t>Развој теорије о васпитању и унапређивање педагошке праксе</a:t>
          </a:r>
          <a:endParaRPr lang="en-US" dirty="0"/>
        </a:p>
      </dgm:t>
    </dgm:pt>
    <dgm:pt modelId="{4335533A-D1E1-41E9-BCB6-3EB8F6B0518B}" type="parTrans" cxnId="{C6169071-6E5E-418B-84B3-C40E5BC15524}">
      <dgm:prSet/>
      <dgm:spPr/>
      <dgm:t>
        <a:bodyPr/>
        <a:lstStyle/>
        <a:p>
          <a:endParaRPr lang="en-US"/>
        </a:p>
      </dgm:t>
    </dgm:pt>
    <dgm:pt modelId="{CE35E8D6-B01A-45A4-B04C-85D02003444C}" type="sibTrans" cxnId="{C6169071-6E5E-418B-84B3-C40E5BC15524}">
      <dgm:prSet/>
      <dgm:spPr/>
      <dgm:t>
        <a:bodyPr/>
        <a:lstStyle/>
        <a:p>
          <a:endParaRPr lang="en-US"/>
        </a:p>
      </dgm:t>
    </dgm:pt>
    <dgm:pt modelId="{6D80EFE4-70F8-499A-B46C-6A5C0AD95D3E}">
      <dgm:prSet phldrT="[Text]"/>
      <dgm:spPr/>
      <dgm:t>
        <a:bodyPr/>
        <a:lstStyle/>
        <a:p>
          <a:r>
            <a:rPr lang="sr-Cyrl-BA" dirty="0" smtClean="0"/>
            <a:t>Научна заснованост педагогије</a:t>
          </a:r>
          <a:endParaRPr lang="en-US" dirty="0"/>
        </a:p>
      </dgm:t>
    </dgm:pt>
    <dgm:pt modelId="{FB96ECF5-11B9-4F28-ACCB-34A5C8F83BD1}" type="parTrans" cxnId="{7509C521-A2E0-4B4F-BA65-0466FCA9CEF9}">
      <dgm:prSet/>
      <dgm:spPr/>
      <dgm:t>
        <a:bodyPr/>
        <a:lstStyle/>
        <a:p>
          <a:endParaRPr lang="en-US"/>
        </a:p>
      </dgm:t>
    </dgm:pt>
    <dgm:pt modelId="{9446333D-28CC-4AF7-833D-9FDE4D4F6CFE}" type="sibTrans" cxnId="{7509C521-A2E0-4B4F-BA65-0466FCA9CEF9}">
      <dgm:prSet/>
      <dgm:spPr/>
      <dgm:t>
        <a:bodyPr/>
        <a:lstStyle/>
        <a:p>
          <a:endParaRPr lang="en-US"/>
        </a:p>
      </dgm:t>
    </dgm:pt>
    <dgm:pt modelId="{72141E58-DF0A-4F57-B592-F372CCA9E4DD}" type="pres">
      <dgm:prSet presAssocID="{50057FEC-BBDE-4449-883D-62F4B79AF370}" presName="rootnode" presStyleCnt="0">
        <dgm:presLayoutVars>
          <dgm:chMax/>
          <dgm:chPref/>
          <dgm:dir/>
          <dgm:animLvl val="lvl"/>
        </dgm:presLayoutVars>
      </dgm:prSet>
      <dgm:spPr/>
    </dgm:pt>
    <dgm:pt modelId="{AA716AAA-2A30-4D40-A31A-B924BA11E26A}" type="pres">
      <dgm:prSet presAssocID="{9DACBBC8-2BA2-4FDF-A8EF-C5007CB43BC9}" presName="composite" presStyleCnt="0"/>
      <dgm:spPr/>
    </dgm:pt>
    <dgm:pt modelId="{28FE53FA-CCAC-4A86-8B7B-863BAA002362}" type="pres">
      <dgm:prSet presAssocID="{9DACBBC8-2BA2-4FDF-A8EF-C5007CB43BC9}" presName="LShape" presStyleLbl="alignNode1" presStyleIdx="0" presStyleCnt="5"/>
      <dgm:spPr/>
    </dgm:pt>
    <dgm:pt modelId="{F9C2D9A1-95CF-400F-9753-BBBD546917D6}" type="pres">
      <dgm:prSet presAssocID="{9DACBBC8-2BA2-4FDF-A8EF-C5007CB43BC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5A8EA-A946-46CA-9CBF-BD4D19B9683E}" type="pres">
      <dgm:prSet presAssocID="{9DACBBC8-2BA2-4FDF-A8EF-C5007CB43BC9}" presName="Triangle" presStyleLbl="alignNode1" presStyleIdx="1" presStyleCnt="5"/>
      <dgm:spPr/>
    </dgm:pt>
    <dgm:pt modelId="{A3800529-D4A2-4AE8-A7AC-7F29C6CEDC74}" type="pres">
      <dgm:prSet presAssocID="{296EDC11-31E7-4B6A-BE5D-A06D58000905}" presName="sibTrans" presStyleCnt="0"/>
      <dgm:spPr/>
    </dgm:pt>
    <dgm:pt modelId="{F71CE342-7852-4805-89EA-F09482713A40}" type="pres">
      <dgm:prSet presAssocID="{296EDC11-31E7-4B6A-BE5D-A06D58000905}" presName="space" presStyleCnt="0"/>
      <dgm:spPr/>
    </dgm:pt>
    <dgm:pt modelId="{ECE82A21-B4FE-4FEF-A4EE-0BBFB45FEE48}" type="pres">
      <dgm:prSet presAssocID="{66DCAA31-4FDF-444E-A809-542BBDFCD38C}" presName="composite" presStyleCnt="0"/>
      <dgm:spPr/>
    </dgm:pt>
    <dgm:pt modelId="{9F4E8558-90FD-4183-81C0-4C87AFC18B52}" type="pres">
      <dgm:prSet presAssocID="{66DCAA31-4FDF-444E-A809-542BBDFCD38C}" presName="LShape" presStyleLbl="alignNode1" presStyleIdx="2" presStyleCnt="5"/>
      <dgm:spPr/>
    </dgm:pt>
    <dgm:pt modelId="{DE673EB9-CF1F-4DF8-9E15-DBE5EA8CC924}" type="pres">
      <dgm:prSet presAssocID="{66DCAA31-4FDF-444E-A809-542BBDFCD38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B5FF74C-C96C-410A-9C67-F589556AA5A1}" type="pres">
      <dgm:prSet presAssocID="{66DCAA31-4FDF-444E-A809-542BBDFCD38C}" presName="Triangle" presStyleLbl="alignNode1" presStyleIdx="3" presStyleCnt="5"/>
      <dgm:spPr/>
    </dgm:pt>
    <dgm:pt modelId="{373B47AA-91F8-4F1B-A5C4-AF20E79A9C3D}" type="pres">
      <dgm:prSet presAssocID="{CE35E8D6-B01A-45A4-B04C-85D02003444C}" presName="sibTrans" presStyleCnt="0"/>
      <dgm:spPr/>
    </dgm:pt>
    <dgm:pt modelId="{008C62A4-7F16-44B1-B274-13F2B36FE82D}" type="pres">
      <dgm:prSet presAssocID="{CE35E8D6-B01A-45A4-B04C-85D02003444C}" presName="space" presStyleCnt="0"/>
      <dgm:spPr/>
    </dgm:pt>
    <dgm:pt modelId="{A4B071BF-C3B5-4C31-8EA2-A79ABC4A03FE}" type="pres">
      <dgm:prSet presAssocID="{6D80EFE4-70F8-499A-B46C-6A5C0AD95D3E}" presName="composite" presStyleCnt="0"/>
      <dgm:spPr/>
    </dgm:pt>
    <dgm:pt modelId="{85552FA7-E5C6-418F-9E06-27F9B537EF96}" type="pres">
      <dgm:prSet presAssocID="{6D80EFE4-70F8-499A-B46C-6A5C0AD95D3E}" presName="LShape" presStyleLbl="alignNode1" presStyleIdx="4" presStyleCnt="5"/>
      <dgm:spPr/>
    </dgm:pt>
    <dgm:pt modelId="{95536C28-BBD1-4FAE-948F-DB8DAFDB83B6}" type="pres">
      <dgm:prSet presAssocID="{6D80EFE4-70F8-499A-B46C-6A5C0AD95D3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3478C9-23D0-4460-87EF-BEE1FD065DA0}" type="presOf" srcId="{9DACBBC8-2BA2-4FDF-A8EF-C5007CB43BC9}" destId="{F9C2D9A1-95CF-400F-9753-BBBD546917D6}" srcOrd="0" destOrd="0" presId="urn:microsoft.com/office/officeart/2009/3/layout/StepUpProcess"/>
    <dgm:cxn modelId="{C6169071-6E5E-418B-84B3-C40E5BC15524}" srcId="{50057FEC-BBDE-4449-883D-62F4B79AF370}" destId="{66DCAA31-4FDF-444E-A809-542BBDFCD38C}" srcOrd="1" destOrd="0" parTransId="{4335533A-D1E1-41E9-BCB6-3EB8F6B0518B}" sibTransId="{CE35E8D6-B01A-45A4-B04C-85D02003444C}"/>
    <dgm:cxn modelId="{6B7BFD15-0D84-4EE1-9CB4-E8F255A1A137}" srcId="{50057FEC-BBDE-4449-883D-62F4B79AF370}" destId="{9DACBBC8-2BA2-4FDF-A8EF-C5007CB43BC9}" srcOrd="0" destOrd="0" parTransId="{3202BEBB-9EAE-4B6A-9786-A5354F103EF2}" sibTransId="{296EDC11-31E7-4B6A-BE5D-A06D58000905}"/>
    <dgm:cxn modelId="{EDBD2773-AF46-4B3C-8D63-896C066454C4}" type="presOf" srcId="{6D80EFE4-70F8-499A-B46C-6A5C0AD95D3E}" destId="{95536C28-BBD1-4FAE-948F-DB8DAFDB83B6}" srcOrd="0" destOrd="0" presId="urn:microsoft.com/office/officeart/2009/3/layout/StepUpProcess"/>
    <dgm:cxn modelId="{A7187775-7543-4B6B-A683-5D8819CE3F09}" type="presOf" srcId="{50057FEC-BBDE-4449-883D-62F4B79AF370}" destId="{72141E58-DF0A-4F57-B592-F372CCA9E4DD}" srcOrd="0" destOrd="0" presId="urn:microsoft.com/office/officeart/2009/3/layout/StepUpProcess"/>
    <dgm:cxn modelId="{7509C521-A2E0-4B4F-BA65-0466FCA9CEF9}" srcId="{50057FEC-BBDE-4449-883D-62F4B79AF370}" destId="{6D80EFE4-70F8-499A-B46C-6A5C0AD95D3E}" srcOrd="2" destOrd="0" parTransId="{FB96ECF5-11B9-4F28-ACCB-34A5C8F83BD1}" sibTransId="{9446333D-28CC-4AF7-833D-9FDE4D4F6CFE}"/>
    <dgm:cxn modelId="{0F447778-4F6B-4068-A366-9D4357E3C116}" type="presOf" srcId="{66DCAA31-4FDF-444E-A809-542BBDFCD38C}" destId="{DE673EB9-CF1F-4DF8-9E15-DBE5EA8CC924}" srcOrd="0" destOrd="0" presId="urn:microsoft.com/office/officeart/2009/3/layout/StepUpProcess"/>
    <dgm:cxn modelId="{A70895B0-676D-4497-A617-C5D569EA8291}" type="presParOf" srcId="{72141E58-DF0A-4F57-B592-F372CCA9E4DD}" destId="{AA716AAA-2A30-4D40-A31A-B924BA11E26A}" srcOrd="0" destOrd="0" presId="urn:microsoft.com/office/officeart/2009/3/layout/StepUpProcess"/>
    <dgm:cxn modelId="{B22BE6B8-E5F5-423F-9867-F07B0E4B7E82}" type="presParOf" srcId="{AA716AAA-2A30-4D40-A31A-B924BA11E26A}" destId="{28FE53FA-CCAC-4A86-8B7B-863BAA002362}" srcOrd="0" destOrd="0" presId="urn:microsoft.com/office/officeart/2009/3/layout/StepUpProcess"/>
    <dgm:cxn modelId="{757289EF-D1CB-4F36-9D96-D0AC71955BC2}" type="presParOf" srcId="{AA716AAA-2A30-4D40-A31A-B924BA11E26A}" destId="{F9C2D9A1-95CF-400F-9753-BBBD546917D6}" srcOrd="1" destOrd="0" presId="urn:microsoft.com/office/officeart/2009/3/layout/StepUpProcess"/>
    <dgm:cxn modelId="{84ADA937-F23E-406E-9457-CD0C7A9F0161}" type="presParOf" srcId="{AA716AAA-2A30-4D40-A31A-B924BA11E26A}" destId="{0DD5A8EA-A946-46CA-9CBF-BD4D19B9683E}" srcOrd="2" destOrd="0" presId="urn:microsoft.com/office/officeart/2009/3/layout/StepUpProcess"/>
    <dgm:cxn modelId="{B5E62C64-5C1F-486E-A292-221210EECDF8}" type="presParOf" srcId="{72141E58-DF0A-4F57-B592-F372CCA9E4DD}" destId="{A3800529-D4A2-4AE8-A7AC-7F29C6CEDC74}" srcOrd="1" destOrd="0" presId="urn:microsoft.com/office/officeart/2009/3/layout/StepUpProcess"/>
    <dgm:cxn modelId="{E54CC1E0-CDF4-4B62-8668-9A8EF4D2FA06}" type="presParOf" srcId="{A3800529-D4A2-4AE8-A7AC-7F29C6CEDC74}" destId="{F71CE342-7852-4805-89EA-F09482713A40}" srcOrd="0" destOrd="0" presId="urn:microsoft.com/office/officeart/2009/3/layout/StepUpProcess"/>
    <dgm:cxn modelId="{CCF8A491-02D3-4E4F-8F8D-59AA32D97A52}" type="presParOf" srcId="{72141E58-DF0A-4F57-B592-F372CCA9E4DD}" destId="{ECE82A21-B4FE-4FEF-A4EE-0BBFB45FEE48}" srcOrd="2" destOrd="0" presId="urn:microsoft.com/office/officeart/2009/3/layout/StepUpProcess"/>
    <dgm:cxn modelId="{0DAAD80D-4F35-4AFA-94F1-D9E52AFAC884}" type="presParOf" srcId="{ECE82A21-B4FE-4FEF-A4EE-0BBFB45FEE48}" destId="{9F4E8558-90FD-4183-81C0-4C87AFC18B52}" srcOrd="0" destOrd="0" presId="urn:microsoft.com/office/officeart/2009/3/layout/StepUpProcess"/>
    <dgm:cxn modelId="{8B6B8666-0229-4AFB-AB3C-55CFA0A5D1C2}" type="presParOf" srcId="{ECE82A21-B4FE-4FEF-A4EE-0BBFB45FEE48}" destId="{DE673EB9-CF1F-4DF8-9E15-DBE5EA8CC924}" srcOrd="1" destOrd="0" presId="urn:microsoft.com/office/officeart/2009/3/layout/StepUpProcess"/>
    <dgm:cxn modelId="{AB7B9880-04BA-4418-899A-435F7915EDB7}" type="presParOf" srcId="{ECE82A21-B4FE-4FEF-A4EE-0BBFB45FEE48}" destId="{6B5FF74C-C96C-410A-9C67-F589556AA5A1}" srcOrd="2" destOrd="0" presId="urn:microsoft.com/office/officeart/2009/3/layout/StepUpProcess"/>
    <dgm:cxn modelId="{07A8B2D3-226B-4278-94BB-32042DCF22F5}" type="presParOf" srcId="{72141E58-DF0A-4F57-B592-F372CCA9E4DD}" destId="{373B47AA-91F8-4F1B-A5C4-AF20E79A9C3D}" srcOrd="3" destOrd="0" presId="urn:microsoft.com/office/officeart/2009/3/layout/StepUpProcess"/>
    <dgm:cxn modelId="{D8248A91-7768-4699-B300-93D259C13BBF}" type="presParOf" srcId="{373B47AA-91F8-4F1B-A5C4-AF20E79A9C3D}" destId="{008C62A4-7F16-44B1-B274-13F2B36FE82D}" srcOrd="0" destOrd="0" presId="urn:microsoft.com/office/officeart/2009/3/layout/StepUpProcess"/>
    <dgm:cxn modelId="{DC2314A9-98F3-43F6-A35C-7A5A33A11514}" type="presParOf" srcId="{72141E58-DF0A-4F57-B592-F372CCA9E4DD}" destId="{A4B071BF-C3B5-4C31-8EA2-A79ABC4A03FE}" srcOrd="4" destOrd="0" presId="urn:microsoft.com/office/officeart/2009/3/layout/StepUpProcess"/>
    <dgm:cxn modelId="{FB42DD5A-ABC8-4921-8622-AC5324F132E2}" type="presParOf" srcId="{A4B071BF-C3B5-4C31-8EA2-A79ABC4A03FE}" destId="{85552FA7-E5C6-418F-9E06-27F9B537EF96}" srcOrd="0" destOrd="0" presId="urn:microsoft.com/office/officeart/2009/3/layout/StepUpProcess"/>
    <dgm:cxn modelId="{5DEF3210-2A28-4ECA-B3B8-1A51D0F80907}" type="presParOf" srcId="{A4B071BF-C3B5-4C31-8EA2-A79ABC4A03FE}" destId="{95536C28-BBD1-4FAE-948F-DB8DAFDB83B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E53FA-CCAC-4A86-8B7B-863BAA002362}">
      <dsp:nvSpPr>
        <dsp:cNvPr id="0" name=""/>
        <dsp:cNvSpPr/>
      </dsp:nvSpPr>
      <dsp:spPr>
        <a:xfrm rot="5400000">
          <a:off x="572931" y="1230310"/>
          <a:ext cx="1708483" cy="28428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2D9A1-95CF-400F-9753-BBBD546917D6}">
      <dsp:nvSpPr>
        <dsp:cNvPr id="0" name=""/>
        <dsp:cNvSpPr/>
      </dsp:nvSpPr>
      <dsp:spPr>
        <a:xfrm>
          <a:off x="287743" y="2079718"/>
          <a:ext cx="2566565" cy="2249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 smtClean="0"/>
            <a:t>Прве педагошке идеје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kern="1200" dirty="0" smtClean="0"/>
            <a:t>IX-V </a:t>
          </a:r>
          <a:r>
            <a:rPr lang="sr-Cyrl-BA" sz="2800" kern="1200" dirty="0" smtClean="0"/>
            <a:t>век п.н.е.</a:t>
          </a:r>
          <a:endParaRPr lang="en-US" sz="2800" kern="1200" dirty="0"/>
        </a:p>
      </dsp:txBody>
      <dsp:txXfrm>
        <a:off x="287743" y="2079718"/>
        <a:ext cx="2566565" cy="2249745"/>
      </dsp:txXfrm>
    </dsp:sp>
    <dsp:sp modelId="{0DD5A8EA-A946-46CA-9CBF-BD4D19B9683E}">
      <dsp:nvSpPr>
        <dsp:cNvPr id="0" name=""/>
        <dsp:cNvSpPr/>
      </dsp:nvSpPr>
      <dsp:spPr>
        <a:xfrm>
          <a:off x="2370051" y="1021014"/>
          <a:ext cx="484257" cy="48425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E8558-90FD-4183-81C0-4C87AFC18B52}">
      <dsp:nvSpPr>
        <dsp:cNvPr id="0" name=""/>
        <dsp:cNvSpPr/>
      </dsp:nvSpPr>
      <dsp:spPr>
        <a:xfrm rot="5400000">
          <a:off x="3714909" y="452824"/>
          <a:ext cx="1708483" cy="28428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73EB9-CF1F-4DF8-9E15-DBE5EA8CC924}">
      <dsp:nvSpPr>
        <dsp:cNvPr id="0" name=""/>
        <dsp:cNvSpPr/>
      </dsp:nvSpPr>
      <dsp:spPr>
        <a:xfrm>
          <a:off x="3429721" y="1302232"/>
          <a:ext cx="2566565" cy="2249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 smtClean="0"/>
            <a:t>Развој теорије о васпитању и унапређивање педагошке праксе</a:t>
          </a:r>
          <a:endParaRPr lang="en-US" sz="2800" kern="1200" dirty="0"/>
        </a:p>
      </dsp:txBody>
      <dsp:txXfrm>
        <a:off x="3429721" y="1302232"/>
        <a:ext cx="2566565" cy="2249745"/>
      </dsp:txXfrm>
    </dsp:sp>
    <dsp:sp modelId="{6B5FF74C-C96C-410A-9C67-F589556AA5A1}">
      <dsp:nvSpPr>
        <dsp:cNvPr id="0" name=""/>
        <dsp:cNvSpPr/>
      </dsp:nvSpPr>
      <dsp:spPr>
        <a:xfrm>
          <a:off x="5512029" y="243528"/>
          <a:ext cx="484257" cy="48425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52FA7-E5C6-418F-9E06-27F9B537EF96}">
      <dsp:nvSpPr>
        <dsp:cNvPr id="0" name=""/>
        <dsp:cNvSpPr/>
      </dsp:nvSpPr>
      <dsp:spPr>
        <a:xfrm rot="5400000">
          <a:off x="6856887" y="-324660"/>
          <a:ext cx="1708483" cy="28428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36C28-BBD1-4FAE-948F-DB8DAFDB83B6}">
      <dsp:nvSpPr>
        <dsp:cNvPr id="0" name=""/>
        <dsp:cNvSpPr/>
      </dsp:nvSpPr>
      <dsp:spPr>
        <a:xfrm>
          <a:off x="6571699" y="524747"/>
          <a:ext cx="2566565" cy="2249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 smtClean="0"/>
            <a:t>Научна заснованост педагогије</a:t>
          </a:r>
          <a:endParaRPr lang="en-US" sz="2800" kern="1200" dirty="0"/>
        </a:p>
      </dsp:txBody>
      <dsp:txXfrm>
        <a:off x="6571699" y="524747"/>
        <a:ext cx="2566565" cy="2249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3A4859-056F-46FB-9CEB-AFEC65987AE6}" type="datetimeFigureOut">
              <a:rPr lang="sr-Latn-CS" smtClean="0"/>
              <a:pPr/>
              <a:t>9.10.2016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mina.kopas@pefja.k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120880" cy="19442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sr-Cyrl-BA" sz="3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3000" b="1" dirty="0" smtClean="0">
                <a:latin typeface="Times New Roman" pitchFamily="18" charset="0"/>
                <a:cs typeface="Times New Roman" pitchFamily="18" charset="0"/>
              </a:rPr>
              <a:t>роф.др  Емина Копас-Вукашиновић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emina.kopas@pefja.kg.ac.rs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C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1872208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sr-Latn-CS" sz="3600" b="1" dirty="0">
                <a:latin typeface="Times New Roman"/>
                <a:ea typeface="Calibri"/>
                <a:cs typeface="Times New Roman"/>
              </a:rPr>
              <a:t>П</a:t>
            </a:r>
            <a:r>
              <a:rPr lang="sr-Cyrl-BA" sz="3600" b="1" dirty="0">
                <a:latin typeface="Times New Roman"/>
                <a:ea typeface="Calibri"/>
                <a:cs typeface="Times New Roman"/>
              </a:rPr>
              <a:t>едагогија као наука о васпитању 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ea typeface="Calibri"/>
                <a:cs typeface="Times New Roman"/>
              </a:rPr>
            </a:br>
            <a:r>
              <a:rPr lang="sr-Cyrl-BA" sz="3600" b="1" dirty="0" smtClean="0">
                <a:latin typeface="Times New Roman"/>
                <a:ea typeface="Calibri"/>
                <a:cs typeface="Times New Roman"/>
              </a:rPr>
              <a:t>у </a:t>
            </a:r>
            <a:r>
              <a:rPr lang="sr-Cyrl-BA" sz="3600" b="1" dirty="0">
                <a:latin typeface="Times New Roman"/>
                <a:ea typeface="Calibri"/>
                <a:cs typeface="Times New Roman"/>
              </a:rPr>
              <a:t>систему научних и педагошких дисциплина</a:t>
            </a:r>
            <a:r>
              <a:rPr lang="en-US" sz="3600" b="1" dirty="0">
                <a:latin typeface="Calibri"/>
                <a:ea typeface="Calibri"/>
                <a:cs typeface="Times New Roman"/>
              </a:rPr>
              <a:t/>
            </a:r>
            <a:br>
              <a:rPr lang="en-US" sz="3600" b="1" dirty="0">
                <a:latin typeface="Calibri"/>
                <a:ea typeface="Calibri"/>
                <a:cs typeface="Times New Roman"/>
              </a:rPr>
            </a:br>
            <a:endParaRPr lang="sr-Latn-CS" sz="3600" b="1" dirty="0"/>
          </a:p>
        </p:txBody>
      </p:sp>
      <p:pic>
        <p:nvPicPr>
          <p:cNvPr id="4" name="Picture 3" descr="de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37849">
            <a:off x="6881416" y="4000943"/>
            <a:ext cx="2978415" cy="2587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nec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682329">
            <a:off x="-284066" y="53398"/>
            <a:ext cx="298782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2483768" y="256105"/>
            <a:ext cx="4151022" cy="2956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http://www.pressonline.rs/upload/boxImageData/2012/1/9/171856/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3591">
            <a:off x="6796588" y="2743450"/>
            <a:ext cx="2693164" cy="26054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 descr="http://www.najboljamamanasvetu.com/wp-content/uploads/2010/11/Dete-vrist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98491">
            <a:off x="2234080" y="2988823"/>
            <a:ext cx="2669779" cy="24760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10" descr="http://www.dukechildrens.org/homepage_graphi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830585"/>
            <a:ext cx="2304256" cy="24311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Content Placeholder 5" descr="images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694769">
            <a:off x="2699792" y="5257800"/>
            <a:ext cx="3600400" cy="2131640"/>
          </a:xfrm>
          <a:prstGeom prst="rect">
            <a:avLst/>
          </a:prstGeom>
        </p:spPr>
      </p:pic>
      <p:pic>
        <p:nvPicPr>
          <p:cNvPr id="13" name="Picture 2" descr="C:\Users\Administrator\Desktop\aaa\glavobolje-kod-dece-2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9775727">
            <a:off x="6368711" y="348514"/>
            <a:ext cx="3199615" cy="2119403"/>
          </a:xfrm>
          <a:prstGeom prst="rect">
            <a:avLst/>
          </a:prstGeom>
          <a:noFill/>
        </p:spPr>
      </p:pic>
      <p:pic>
        <p:nvPicPr>
          <p:cNvPr id="14" name="Picture 13" descr="http://singlemindedwomen.com/wp/wp-content/uploads/2009/08/angry-bo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68560" y="2480342"/>
            <a:ext cx="2819400" cy="26860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Picture 6" descr="http://sphotos.ak.fbcdn.net/hphotos-ak-ash2/hs147.ash2/40703_457754740707_620925707_6801848_7506380_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259432" y="4754575"/>
            <a:ext cx="27432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0240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ПЕДАГОГИЈА КАО НАУКА</a:t>
            </a:r>
            <a:endParaRPr lang="sr-Cyrl-C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3319745"/>
              </p:ext>
            </p:extLst>
          </p:nvPr>
        </p:nvGraphicFramePr>
        <p:xfrm>
          <a:off x="0" y="1447800"/>
          <a:ext cx="9144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/>
              <a:t>ОДРЕЂЕЊЕ ПОЈМА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Педагогија</a:t>
            </a:r>
            <a:endParaRPr lang="sr-Latn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grč. </a:t>
            </a:r>
            <a:r>
              <a:rPr lang="sr-Latn-C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paidagogus </a:t>
            </a:r>
          </a:p>
          <a:p>
            <a:pPr marL="0" indent="0" algn="ctr">
              <a:buNone/>
            </a:pPr>
            <a:r>
              <a:rPr lang="sr-Latn-CS" sz="32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CS" sz="3200" b="1" i="1" dirty="0" smtClean="0">
                <a:latin typeface="Times New Roman" pitchFamily="18" charset="0"/>
                <a:cs typeface="Times New Roman" pitchFamily="18" charset="0"/>
              </a:rPr>
              <a:t>onaj koji vodi dete</a:t>
            </a:r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sr-Latn-C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Latn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Latn-C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Latn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CS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C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ais, paidos </a:t>
            </a:r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- dete, dečak</a:t>
            </a:r>
          </a:p>
          <a:p>
            <a:pPr marL="0" indent="0" algn="ctr">
              <a:buNone/>
            </a:pPr>
            <a:r>
              <a:rPr lang="sr-Latn-CS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go, again </a:t>
            </a:r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- voditi</a:t>
            </a:r>
          </a:p>
        </p:txBody>
      </p:sp>
      <p:sp>
        <p:nvSpPr>
          <p:cNvPr id="4" name="Curved Right Arrow 3"/>
          <p:cNvSpPr/>
          <p:nvPr/>
        </p:nvSpPr>
        <p:spPr>
          <a:xfrm rot="931832">
            <a:off x="2133984" y="1866703"/>
            <a:ext cx="992809" cy="3054146"/>
          </a:xfrm>
          <a:prstGeom prst="curvedRightArrow">
            <a:avLst>
              <a:gd name="adj1" fmla="val 25000"/>
              <a:gd name="adj2" fmla="val 27903"/>
              <a:gd name="adj3" fmla="val 12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20674869">
            <a:off x="6626632" y="1926419"/>
            <a:ext cx="855320" cy="3718295"/>
          </a:xfrm>
          <a:prstGeom prst="curvedLeftArrow">
            <a:avLst>
              <a:gd name="adj1" fmla="val 39159"/>
              <a:gd name="adj2" fmla="val 50000"/>
              <a:gd name="adj3" fmla="val 17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6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/>
              <a:t>ПРЕДМЕТ ПЕДАГОГИЈЕ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ВАСПИТАЊЕ</a:t>
            </a:r>
          </a:p>
          <a:p>
            <a:pPr marL="0" indent="0" algn="ctr">
              <a:buNone/>
            </a:pPr>
            <a:endParaRPr lang="sr-Cyrl-BA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r-Cyrl-BA" dirty="0" smtClean="0"/>
              <a:t>Наука о оспособљавању људи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Истраживање  педагошке стварности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Оспособљавање  (васпитање) људи за живот, рад и учење...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 rot="6880734">
            <a:off x="2987824" y="1772816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rot="6880734">
            <a:off x="6004040" y="2809452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 rot="6880734">
            <a:off x="7660225" y="3675880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7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/>
              <a:t>ЦИЉ ПЕДАГОГИЈЕ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221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sr-Cyrl-BA" sz="3200" dirty="0" smtClean="0"/>
              <a:t>Истражити законитости развоја, образовања и васпитања;</a:t>
            </a:r>
          </a:p>
          <a:p>
            <a:pPr marL="0" indent="0">
              <a:buNone/>
            </a:pPr>
            <a:endParaRPr lang="sr-Cyrl-BA" sz="3200" dirty="0" smtClean="0"/>
          </a:p>
          <a:p>
            <a:pPr>
              <a:buFont typeface="Wingdings" pitchFamily="2" charset="2"/>
              <a:buChar char="q"/>
            </a:pPr>
            <a:r>
              <a:rPr lang="sr-Cyrl-BA" sz="3200" dirty="0" smtClean="0"/>
              <a:t>Проналажење начина што успешнијег и квалитетнијег деловања појединца  у заједници, његово самостално  и успешно сналажење у животу;</a:t>
            </a:r>
          </a:p>
          <a:p>
            <a:pPr marL="0" indent="0">
              <a:buNone/>
            </a:pPr>
            <a:endParaRPr lang="sr-Cyrl-BA" sz="3200" dirty="0" smtClean="0"/>
          </a:p>
          <a:p>
            <a:pPr>
              <a:buFont typeface="Wingdings" pitchFamily="2" charset="2"/>
              <a:buChar char="q"/>
            </a:pPr>
            <a:r>
              <a:rPr lang="sr-Cyrl-BA" sz="3200" b="1" dirty="0" smtClean="0"/>
              <a:t>Оспособљавање појединца за живот, рад и учење</a:t>
            </a:r>
            <a:r>
              <a:rPr lang="sr-Cyrl-BA" sz="3200" dirty="0" smtClean="0"/>
              <a:t>.</a:t>
            </a:r>
            <a:endParaRPr lang="en-US" sz="3200" dirty="0"/>
          </a:p>
        </p:txBody>
      </p:sp>
      <p:sp>
        <p:nvSpPr>
          <p:cNvPr id="4" name="Notched Right Arrow 3"/>
          <p:cNvSpPr/>
          <p:nvPr/>
        </p:nvSpPr>
        <p:spPr>
          <a:xfrm rot="5400000">
            <a:off x="3711464" y="2329063"/>
            <a:ext cx="594987" cy="10298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 rot="5400000">
            <a:off x="4024995" y="4939753"/>
            <a:ext cx="594987" cy="10298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1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b="1" dirty="0" smtClean="0"/>
              <a:t>ТЕОРИЈСКИ И ПРАКТИЧАН РАЗВОЈ ПЕДАГОГИЈЕ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522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 smtClean="0"/>
              <a:t>...је условљен различитим чиниоцима:</a:t>
            </a:r>
          </a:p>
          <a:p>
            <a:pPr marL="0" indent="0">
              <a:buNone/>
            </a:pPr>
            <a:endParaRPr lang="sr-Cyrl-BA" sz="3200" dirty="0" smtClean="0"/>
          </a:p>
          <a:p>
            <a:pPr marL="514350" indent="-514350">
              <a:buAutoNum type="arabicPeriod"/>
            </a:pPr>
            <a:r>
              <a:rPr lang="sr-Cyrl-BA" sz="3200" dirty="0" smtClean="0"/>
              <a:t>Друштвена условљеност васпитања;</a:t>
            </a:r>
          </a:p>
          <a:p>
            <a:pPr marL="514350" indent="-514350">
              <a:buAutoNum type="arabicPeriod"/>
            </a:pPr>
            <a:r>
              <a:rPr lang="sr-Cyrl-BA" sz="3200" dirty="0" smtClean="0"/>
              <a:t>Научно технолошки и технички развој,</a:t>
            </a:r>
          </a:p>
          <a:p>
            <a:pPr marL="514350" indent="-514350">
              <a:buAutoNum type="arabicPeriod"/>
            </a:pPr>
            <a:r>
              <a:rPr lang="sr-Cyrl-BA" sz="3200" dirty="0" smtClean="0"/>
              <a:t>Функционалност школског система и квалитет програма (курикулума);</a:t>
            </a:r>
          </a:p>
          <a:p>
            <a:pPr marL="514350" indent="-514350">
              <a:buAutoNum type="arabicPeriod"/>
            </a:pPr>
            <a:r>
              <a:rPr lang="sr-Cyrl-BA" sz="3200" dirty="0" smtClean="0"/>
              <a:t>Јединствено деловање свих чинилаца.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561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/>
              <a:t>ЗАДАЦИ ПЕДАГОГИЈЕ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Проучавање и истраживање </a:t>
            </a:r>
            <a:r>
              <a:rPr lang="sr-Cyrl-BA" dirty="0" smtClean="0"/>
              <a:t>педагошких појава;</a:t>
            </a:r>
          </a:p>
          <a:p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Открива и одређује педагошке законитости </a:t>
            </a:r>
            <a:r>
              <a:rPr lang="sr-Cyrl-BA" dirty="0" smtClean="0"/>
              <a:t>и теорију васпитања;</a:t>
            </a:r>
          </a:p>
          <a:p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Унапређивање </a:t>
            </a:r>
            <a:r>
              <a:rPr lang="sr-Cyrl-BA" dirty="0" smtClean="0"/>
              <a:t>педагошке  теорије и праксе;</a:t>
            </a:r>
          </a:p>
          <a:p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Вредновање</a:t>
            </a:r>
            <a:r>
              <a:rPr lang="sr-Cyrl-BA" dirty="0" smtClean="0"/>
              <a:t> остварених резултата у педагошкој теорији и пракси;</a:t>
            </a:r>
          </a:p>
          <a:p>
            <a:r>
              <a:rPr lang="sr-Cyrl-BA" dirty="0" smtClean="0"/>
              <a:t>Развија и унапређује специфичну </a:t>
            </a:r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методологију  научних истраживања </a:t>
            </a:r>
            <a:r>
              <a:rPr lang="sr-Cyrl-BA" dirty="0" smtClean="0"/>
              <a:t>педагошких феномена;</a:t>
            </a:r>
          </a:p>
          <a:p>
            <a:r>
              <a:rPr lang="sr-Cyrl-BA" dirty="0" smtClean="0"/>
              <a:t>Повезивање научних педагошких и других сазнања у </a:t>
            </a:r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јединствен систем научних сазнања</a:t>
            </a:r>
            <a:r>
              <a:rPr lang="sr-Cyrl-BA" dirty="0" smtClean="0"/>
              <a:t>;</a:t>
            </a:r>
          </a:p>
          <a:p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Примена</a:t>
            </a:r>
            <a:r>
              <a:rPr lang="sr-Cyrl-BA" dirty="0" smtClean="0"/>
              <a:t> властитих сазнања  </a:t>
            </a:r>
            <a:r>
              <a:rPr lang="sr-Cyrl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 другим наукама</a:t>
            </a:r>
            <a:r>
              <a:rPr lang="sr-Cyrl-BA" dirty="0" smtClean="0"/>
              <a:t>, ...</a:t>
            </a:r>
          </a:p>
          <a:p>
            <a:endParaRPr lang="sr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3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0226"/>
          </a:xfrm>
        </p:spPr>
        <p:txBody>
          <a:bodyPr>
            <a:normAutofit/>
          </a:bodyPr>
          <a:lstStyle/>
          <a:p>
            <a:pPr algn="r"/>
            <a:r>
              <a:rPr lang="sr-Cyrl-BA" sz="6000" i="1" dirty="0" smtClean="0"/>
              <a:t>Хвала на пажњи!</a:t>
            </a:r>
            <a:endParaRPr lang="en-US" sz="6000" i="1" dirty="0"/>
          </a:p>
        </p:txBody>
      </p:sp>
      <p:pic>
        <p:nvPicPr>
          <p:cNvPr id="4" name="Picture 6" descr="http://www.clipartguide.com/_named_clipart_images/0511-0903-1003-0820_Asian_Elementary_Student_Reading_a_Book_clipart_ima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79712" y="2780928"/>
            <a:ext cx="5112569" cy="3168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3219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562</TotalTime>
  <Words>211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 Педагогија као наука о васпитању  у систему научних и педагошких дисциплина </vt:lpstr>
      <vt:lpstr>PowerPoint Presentation</vt:lpstr>
      <vt:lpstr>ПЕДАГОГИЈА КАО НАУКА</vt:lpstr>
      <vt:lpstr>ОДРЕЂЕЊЕ ПОЈМА</vt:lpstr>
      <vt:lpstr>ПРЕДМЕТ ПЕДАГОГИЈЕ</vt:lpstr>
      <vt:lpstr>ЦИЉ ПЕДАГОГИЈЕ</vt:lpstr>
      <vt:lpstr>ТЕОРИЈСКИ И ПРАКТИЧАН РАЗВОЈ ПЕДАГОГИЈЕ</vt:lpstr>
      <vt:lpstr>ЗАДАЦИ ПЕДАГОГИЈЕ</vt:lpstr>
      <vt:lpstr>Хвала на пажњи!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25</cp:revision>
  <dcterms:created xsi:type="dcterms:W3CDTF">2010-10-19T19:25:42Z</dcterms:created>
  <dcterms:modified xsi:type="dcterms:W3CDTF">2016-10-09T18:34:36Z</dcterms:modified>
</cp:coreProperties>
</file>