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6525E-0A35-42BE-AC50-DB41AFD50F16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D7780AE-AD64-4ED2-95B4-B7BE94CC0F8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6525E-0A35-42BE-AC50-DB41AFD50F16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80AE-AD64-4ED2-95B4-B7BE94CC0F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6525E-0A35-42BE-AC50-DB41AFD50F16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80AE-AD64-4ED2-95B4-B7BE94CC0F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6525E-0A35-42BE-AC50-DB41AFD50F16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80AE-AD64-4ED2-95B4-B7BE94CC0F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6525E-0A35-42BE-AC50-DB41AFD50F16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7780AE-AD64-4ED2-95B4-B7BE94CC0F8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6525E-0A35-42BE-AC50-DB41AFD50F16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80AE-AD64-4ED2-95B4-B7BE94CC0F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6525E-0A35-42BE-AC50-DB41AFD50F16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80AE-AD64-4ED2-95B4-B7BE94CC0F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6525E-0A35-42BE-AC50-DB41AFD50F16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80AE-AD64-4ED2-95B4-B7BE94CC0F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6525E-0A35-42BE-AC50-DB41AFD50F16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80AE-AD64-4ED2-95B4-B7BE94CC0F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6525E-0A35-42BE-AC50-DB41AFD50F16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80AE-AD64-4ED2-95B4-B7BE94CC0F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6525E-0A35-42BE-AC50-DB41AFD50F16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7780AE-AD64-4ED2-95B4-B7BE94CC0F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476525E-0A35-42BE-AC50-DB41AFD50F16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D7780AE-AD64-4ED2-95B4-B7BE94CC0F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CS" dirty="0" smtClean="0"/>
              <a:t>Prof. dr Emina Kopas Vukasinovic</a:t>
            </a:r>
          </a:p>
          <a:p>
            <a:r>
              <a:rPr lang="en-US" dirty="0"/>
              <a:t>e</a:t>
            </a:r>
            <a:r>
              <a:rPr lang="sr-Latn-CS" dirty="0" smtClean="0"/>
              <a:t>mina.kopas</a:t>
            </a:r>
            <a:r>
              <a:rPr lang="en-US" dirty="0" smtClean="0"/>
              <a:t>@pefja.kg.ac.rs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475706"/>
          </a:xfrm>
        </p:spPr>
        <p:txBody>
          <a:bodyPr>
            <a:normAutofit/>
          </a:bodyPr>
          <a:lstStyle/>
          <a:p>
            <a:r>
              <a:rPr lang="sr-Latn-CS" sz="3600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NAČELA </a:t>
            </a:r>
            <a:r>
              <a:rPr lang="sr-Latn-CS" sz="3600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VASPITANJA </a:t>
            </a:r>
            <a:r>
              <a:rPr lang="sr-Latn-CS" sz="3600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I OBRAZOVANJA </a:t>
            </a:r>
            <a:r>
              <a:rPr lang="sr-Latn-CS" sz="3600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u radu sa decom (učenicima)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38771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6712"/>
            <a:ext cx="7772400" cy="1296144"/>
          </a:xfr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sr-Latn-CS" sz="3600" b="1" dirty="0" smtClean="0">
                <a:solidFill>
                  <a:srgbClr val="4E3B30"/>
                </a:solidFill>
              </a:rPr>
              <a:t/>
            </a:r>
            <a:br>
              <a:rPr lang="sr-Latn-CS" sz="3600" b="1" dirty="0" smtClean="0">
                <a:solidFill>
                  <a:srgbClr val="4E3B30"/>
                </a:solidFill>
              </a:rPr>
            </a:br>
            <a:r>
              <a:rPr lang="sr-Latn-CS" sz="3600" b="1" dirty="0">
                <a:solidFill>
                  <a:srgbClr val="4E3B30"/>
                </a:solidFill>
              </a:rPr>
              <a:t/>
            </a:r>
            <a:br>
              <a:rPr lang="sr-Latn-CS" sz="3600" b="1" dirty="0">
                <a:solidFill>
                  <a:srgbClr val="4E3B30"/>
                </a:solidFill>
              </a:rPr>
            </a:br>
            <a:r>
              <a:rPr lang="sr-Latn-CS" sz="3600" b="1" dirty="0" smtClean="0">
                <a:solidFill>
                  <a:srgbClr val="4E3B30"/>
                </a:solidFill>
              </a:rPr>
              <a:t/>
            </a:r>
            <a:br>
              <a:rPr lang="sr-Latn-CS" sz="3600" b="1" dirty="0" smtClean="0">
                <a:solidFill>
                  <a:srgbClr val="4E3B30"/>
                </a:solidFill>
              </a:rPr>
            </a:br>
            <a:r>
              <a:rPr lang="sr-Latn-CS" sz="3600" b="1" dirty="0">
                <a:solidFill>
                  <a:srgbClr val="4E3B30"/>
                </a:solidFill>
              </a:rPr>
              <a:t/>
            </a:r>
            <a:br>
              <a:rPr lang="sr-Latn-CS" sz="3600" b="1" dirty="0">
                <a:solidFill>
                  <a:srgbClr val="4E3B30"/>
                </a:solidFill>
              </a:rPr>
            </a:br>
            <a:r>
              <a:rPr lang="sr-Latn-CS" sz="3600" b="1" dirty="0" smtClean="0">
                <a:solidFill>
                  <a:srgbClr val="4E3B30"/>
                </a:solidFill>
              </a:rPr>
              <a:t/>
            </a:r>
            <a:br>
              <a:rPr lang="sr-Latn-CS" sz="3600" b="1" dirty="0" smtClean="0">
                <a:solidFill>
                  <a:srgbClr val="4E3B30"/>
                </a:solidFill>
              </a:rPr>
            </a:br>
            <a:r>
              <a:rPr lang="sr-Latn-CS" sz="3600" b="1" dirty="0">
                <a:solidFill>
                  <a:srgbClr val="4E3B30"/>
                </a:solidFill>
              </a:rPr>
              <a:t/>
            </a:r>
            <a:br>
              <a:rPr lang="sr-Latn-CS" sz="3600" b="1" dirty="0">
                <a:solidFill>
                  <a:srgbClr val="4E3B30"/>
                </a:solidFill>
              </a:rPr>
            </a:br>
            <a:r>
              <a:rPr lang="sr-Latn-CS" sz="3600" b="1" dirty="0" smtClean="0">
                <a:solidFill>
                  <a:srgbClr val="4E3B30"/>
                </a:solidFill>
              </a:rPr>
              <a:t/>
            </a:r>
            <a:br>
              <a:rPr lang="sr-Latn-CS" sz="3600" b="1" dirty="0" smtClean="0">
                <a:solidFill>
                  <a:srgbClr val="4E3B30"/>
                </a:solidFill>
              </a:rPr>
            </a:br>
            <a:r>
              <a:rPr lang="sr-Latn-CS" sz="3600" b="1" dirty="0">
                <a:solidFill>
                  <a:srgbClr val="4E3B30"/>
                </a:solidFill>
              </a:rPr>
              <a:t/>
            </a:r>
            <a:br>
              <a:rPr lang="sr-Latn-CS" sz="3600" b="1" dirty="0">
                <a:solidFill>
                  <a:srgbClr val="4E3B30"/>
                </a:solidFill>
              </a:rPr>
            </a:br>
            <a:r>
              <a:rPr lang="sr-Latn-CS" sz="3600" b="1" dirty="0" smtClean="0">
                <a:solidFill>
                  <a:srgbClr val="4E3B30"/>
                </a:solidFill>
              </a:rPr>
              <a:t/>
            </a:r>
            <a:br>
              <a:rPr lang="sr-Latn-CS" sz="3600" b="1" dirty="0" smtClean="0">
                <a:solidFill>
                  <a:srgbClr val="4E3B30"/>
                </a:solidFill>
              </a:rPr>
            </a:br>
            <a:r>
              <a:rPr lang="sr-Latn-CS" sz="3600" b="1" dirty="0">
                <a:solidFill>
                  <a:srgbClr val="4E3B30"/>
                </a:solidFill>
              </a:rPr>
              <a:t/>
            </a:r>
            <a:br>
              <a:rPr lang="sr-Latn-CS" sz="3600" b="1" dirty="0">
                <a:solidFill>
                  <a:srgbClr val="4E3B30"/>
                </a:solidFill>
              </a:rPr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888" y="549424"/>
            <a:ext cx="9131112" cy="6191944"/>
          </a:xfrm>
        </p:spPr>
        <p:txBody>
          <a:bodyPr/>
          <a:lstStyle/>
          <a:p>
            <a:pPr lvl="0" algn="ctr">
              <a:buClr>
                <a:srgbClr val="F0A22E"/>
              </a:buClr>
              <a:buSzPct val="70000"/>
              <a:buNone/>
            </a:pPr>
            <a:r>
              <a:rPr lang="sr-Latn-CS" sz="3600" b="1" dirty="0">
                <a:solidFill>
                  <a:srgbClr val="4E3B30"/>
                </a:solidFill>
                <a:latin typeface="Franklin Gothic Book"/>
                <a:ea typeface="+mj-ea"/>
                <a:cs typeface="+mj-cs"/>
              </a:rPr>
              <a:t>Šta su načela </a:t>
            </a:r>
            <a:r>
              <a:rPr lang="en-US" sz="3600" b="1" dirty="0" err="1">
                <a:solidFill>
                  <a:srgbClr val="4E3B30"/>
                </a:solidFill>
                <a:latin typeface="Franklin Gothic Book"/>
                <a:ea typeface="+mj-ea"/>
                <a:cs typeface="+mj-cs"/>
              </a:rPr>
              <a:t>vaspitno</a:t>
            </a:r>
            <a:r>
              <a:rPr lang="sr-Latn-CS" sz="3600" b="1" dirty="0">
                <a:solidFill>
                  <a:srgbClr val="4E3B30"/>
                </a:solidFill>
                <a:latin typeface="Franklin Gothic Book"/>
                <a:ea typeface="+mj-ea"/>
                <a:cs typeface="+mj-cs"/>
              </a:rPr>
              <a:t>-obrazovnog rada?</a:t>
            </a:r>
            <a:br>
              <a:rPr lang="sr-Latn-CS" sz="3600" b="1" dirty="0">
                <a:solidFill>
                  <a:srgbClr val="4E3B30"/>
                </a:solidFill>
                <a:latin typeface="Franklin Gothic Book"/>
                <a:ea typeface="+mj-ea"/>
                <a:cs typeface="+mj-cs"/>
              </a:rPr>
            </a:br>
            <a:endParaRPr lang="sr-Latn-CS" sz="3600" b="1" dirty="0" smtClean="0">
              <a:solidFill>
                <a:srgbClr val="4E3B30"/>
              </a:solidFill>
              <a:latin typeface="Franklin Gothic Book"/>
              <a:ea typeface="+mj-ea"/>
              <a:cs typeface="+mj-cs"/>
            </a:endParaRPr>
          </a:p>
          <a:p>
            <a:pPr lvl="0">
              <a:buClr>
                <a:srgbClr val="F0A22E"/>
              </a:buClr>
              <a:buSzPct val="70000"/>
              <a:buNone/>
            </a:pPr>
            <a:endParaRPr lang="sr-Latn-CS" dirty="0">
              <a:solidFill>
                <a:srgbClr val="4E3B30"/>
              </a:solidFill>
              <a:latin typeface="Franklin Gothic Book"/>
            </a:endParaRPr>
          </a:p>
          <a:p>
            <a:pPr lvl="0">
              <a:buClr>
                <a:srgbClr val="F0A22E"/>
              </a:buClr>
              <a:buSzPct val="70000"/>
              <a:buFont typeface="Wingdings 2"/>
              <a:buChar char=""/>
            </a:pPr>
            <a:r>
              <a:rPr lang="sr-Latn-CS" dirty="0">
                <a:solidFill>
                  <a:srgbClr val="4E3B30"/>
                </a:solidFill>
                <a:latin typeface="Franklin Gothic Book"/>
              </a:rPr>
              <a:t>o</a:t>
            </a:r>
            <a:r>
              <a:rPr lang="sr-Latn-CS" i="1" dirty="0" smtClean="0">
                <a:solidFill>
                  <a:srgbClr val="4E3B30"/>
                </a:solidFill>
                <a:latin typeface="Franklin Gothic Book"/>
              </a:rPr>
              <a:t>snovna </a:t>
            </a:r>
            <a:r>
              <a:rPr lang="sr-Latn-CS" b="1" i="1" dirty="0">
                <a:solidFill>
                  <a:srgbClr val="4E3B30"/>
                </a:solidFill>
                <a:latin typeface="Franklin Gothic Book"/>
              </a:rPr>
              <a:t>obeležja</a:t>
            </a:r>
            <a:r>
              <a:rPr lang="sr-Latn-CS" i="1" dirty="0">
                <a:solidFill>
                  <a:srgbClr val="4E3B30"/>
                </a:solidFill>
                <a:latin typeface="Franklin Gothic Book"/>
              </a:rPr>
              <a:t> </a:t>
            </a:r>
            <a:r>
              <a:rPr lang="sr-Latn-CS" dirty="0">
                <a:solidFill>
                  <a:srgbClr val="4E3B30"/>
                </a:solidFill>
                <a:latin typeface="Franklin Gothic Book"/>
              </a:rPr>
              <a:t>vaspitno-obrazovnog rada sa </a:t>
            </a:r>
            <a:r>
              <a:rPr lang="sr-Latn-CS" dirty="0" smtClean="0">
                <a:solidFill>
                  <a:srgbClr val="4E3B30"/>
                </a:solidFill>
                <a:latin typeface="Franklin Gothic Book"/>
              </a:rPr>
              <a:t>decom (učenicima)</a:t>
            </a:r>
          </a:p>
          <a:p>
            <a:pPr lvl="0">
              <a:buClr>
                <a:srgbClr val="F0A22E"/>
              </a:buClr>
              <a:buSzPct val="70000"/>
              <a:buFont typeface="Wingdings 2"/>
              <a:buChar char=""/>
            </a:pPr>
            <a:endParaRPr lang="sr-Latn-CS" dirty="0" smtClean="0">
              <a:solidFill>
                <a:srgbClr val="4E3B30"/>
              </a:solidFill>
              <a:latin typeface="Franklin Gothic Book"/>
            </a:endParaRPr>
          </a:p>
          <a:p>
            <a:pPr marL="0" lvl="0" indent="0">
              <a:buClr>
                <a:srgbClr val="F0A22E"/>
              </a:buClr>
              <a:buSzPct val="70000"/>
              <a:buNone/>
            </a:pPr>
            <a:endParaRPr lang="sr-Latn-CS" dirty="0">
              <a:solidFill>
                <a:srgbClr val="4E3B30"/>
              </a:solidFill>
              <a:latin typeface="Franklin Gothic Book"/>
            </a:endParaRPr>
          </a:p>
          <a:p>
            <a:pPr lvl="0">
              <a:buClr>
                <a:srgbClr val="F0A22E"/>
              </a:buClr>
              <a:buSzPct val="70000"/>
              <a:buFont typeface="Wingdings 2"/>
              <a:buChar char=""/>
            </a:pPr>
            <a:r>
              <a:rPr lang="sr-Latn-CS" b="1" i="1" dirty="0" smtClean="0">
                <a:solidFill>
                  <a:srgbClr val="4E3B30"/>
                </a:solidFill>
                <a:latin typeface="Franklin Gothic Book"/>
              </a:rPr>
              <a:t>orijentacija</a:t>
            </a:r>
            <a:r>
              <a:rPr lang="sr-Latn-CS" b="1" dirty="0" smtClean="0">
                <a:solidFill>
                  <a:srgbClr val="4E3B30"/>
                </a:solidFill>
                <a:latin typeface="Franklin Gothic Book"/>
              </a:rPr>
              <a:t> </a:t>
            </a:r>
            <a:r>
              <a:rPr lang="sr-Latn-CS" dirty="0">
                <a:solidFill>
                  <a:srgbClr val="4E3B30"/>
                </a:solidFill>
                <a:latin typeface="Franklin Gothic Book"/>
              </a:rPr>
              <a:t>za planiranje, pripremanje, organizaciju i evaluaciju vaspitno-obrazovnog rada </a:t>
            </a:r>
            <a:r>
              <a:rPr lang="sr-Latn-CS" dirty="0" smtClean="0">
                <a:solidFill>
                  <a:srgbClr val="4E3B30"/>
                </a:solidFill>
                <a:latin typeface="Franklin Gothic Book"/>
              </a:rPr>
              <a:t>dece (učenika). </a:t>
            </a:r>
            <a:endParaRPr lang="en-US" dirty="0">
              <a:solidFill>
                <a:srgbClr val="4E3B30"/>
              </a:solidFill>
              <a:latin typeface="Franklin Gothic Book"/>
            </a:endParaRPr>
          </a:p>
          <a:p>
            <a:endParaRPr lang="en-US" dirty="0"/>
          </a:p>
        </p:txBody>
      </p:sp>
      <p:sp>
        <p:nvSpPr>
          <p:cNvPr id="4" name="Notched Right Arrow 3"/>
          <p:cNvSpPr/>
          <p:nvPr/>
        </p:nvSpPr>
        <p:spPr>
          <a:xfrm rot="5400000">
            <a:off x="3423026" y="2258870"/>
            <a:ext cx="756084" cy="219624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64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CS" sz="3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Polazne osnove za određivanje načela 1.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 marL="0" lvl="0" indent="0">
              <a:buClr>
                <a:srgbClr val="F0A22E"/>
              </a:buClr>
              <a:buSzPct val="70000"/>
              <a:buNone/>
            </a:pPr>
            <a:endParaRPr lang="sr-Latn-CS" sz="2600" dirty="0" smtClean="0">
              <a:solidFill>
                <a:srgbClr val="4E3B30"/>
              </a:solidFill>
              <a:latin typeface="Franklin Gothic Book"/>
            </a:endParaRPr>
          </a:p>
          <a:p>
            <a:pPr marL="0" lvl="0" indent="0">
              <a:buClr>
                <a:srgbClr val="F0A22E"/>
              </a:buClr>
              <a:buSzPct val="70000"/>
              <a:buNone/>
            </a:pPr>
            <a:r>
              <a:rPr lang="sr-Latn-CS" sz="2600" dirty="0" smtClean="0">
                <a:solidFill>
                  <a:srgbClr val="FF0000"/>
                </a:solidFill>
                <a:latin typeface="Franklin Gothic Book"/>
              </a:rPr>
              <a:t>U ODNOSU NA PLANIRANJE I ORGANIZACIJU RADA ŠKOLE:</a:t>
            </a:r>
          </a:p>
          <a:p>
            <a:pPr marL="0" lvl="0" indent="0">
              <a:buClr>
                <a:srgbClr val="F0A22E"/>
              </a:buClr>
              <a:buSzPct val="70000"/>
              <a:buNone/>
            </a:pPr>
            <a:endParaRPr lang="sr-Latn-CS" sz="2600" dirty="0" smtClean="0">
              <a:solidFill>
                <a:srgbClr val="4E3B30"/>
              </a:solidFill>
              <a:latin typeface="Franklin Gothic Book"/>
            </a:endParaRPr>
          </a:p>
          <a:p>
            <a:pPr>
              <a:buClr>
                <a:srgbClr val="F0A22E"/>
              </a:buClr>
              <a:buSzPct val="70000"/>
              <a:buFont typeface="Wingdings" pitchFamily="2" charset="2"/>
              <a:buChar char="q"/>
            </a:pPr>
            <a:r>
              <a:rPr lang="sr-Latn-CS" sz="2800" dirty="0" smtClean="0">
                <a:solidFill>
                  <a:srgbClr val="4E3B30"/>
                </a:solidFill>
                <a:latin typeface="Franklin Gothic Book"/>
              </a:rPr>
              <a:t>Humanistička </a:t>
            </a:r>
            <a:r>
              <a:rPr lang="sr-Latn-CS" sz="2800" dirty="0">
                <a:solidFill>
                  <a:srgbClr val="4E3B30"/>
                </a:solidFill>
                <a:latin typeface="Franklin Gothic Book"/>
              </a:rPr>
              <a:t>i emancipatorska orijentacija u vaspitanju i </a:t>
            </a:r>
            <a:r>
              <a:rPr lang="sr-Latn-CS" sz="2800" dirty="0" smtClean="0">
                <a:solidFill>
                  <a:srgbClr val="4E3B30"/>
                </a:solidFill>
                <a:latin typeface="Franklin Gothic Book"/>
              </a:rPr>
              <a:t>obrazovanju;</a:t>
            </a:r>
          </a:p>
          <a:p>
            <a:pPr>
              <a:buClr>
                <a:srgbClr val="F0A22E"/>
              </a:buClr>
              <a:buSzPct val="70000"/>
              <a:buFont typeface="Wingdings" pitchFamily="2" charset="2"/>
              <a:buChar char="q"/>
            </a:pPr>
            <a:r>
              <a:rPr lang="sr-Latn-CS" sz="2800" dirty="0" smtClean="0">
                <a:solidFill>
                  <a:srgbClr val="4E3B30"/>
                </a:solidFill>
                <a:latin typeface="Franklin Gothic Book"/>
              </a:rPr>
              <a:t>Otvorenost sistema ViO </a:t>
            </a:r>
            <a:r>
              <a:rPr lang="sr-Latn-CS" sz="2800" dirty="0">
                <a:solidFill>
                  <a:srgbClr val="4E3B30"/>
                </a:solidFill>
                <a:latin typeface="Franklin Gothic Book"/>
              </a:rPr>
              <a:t>i planska saradnja sa </a:t>
            </a:r>
            <a:r>
              <a:rPr lang="sr-Latn-CS" sz="2800" dirty="0" smtClean="0">
                <a:solidFill>
                  <a:srgbClr val="4E3B30"/>
                </a:solidFill>
                <a:latin typeface="Franklin Gothic Book"/>
              </a:rPr>
              <a:t>okruženjem;</a:t>
            </a:r>
          </a:p>
          <a:p>
            <a:pPr lvl="0">
              <a:buClr>
                <a:srgbClr val="F0A22E"/>
              </a:buClr>
              <a:buSzPct val="70000"/>
              <a:buFont typeface="Wingdings" pitchFamily="2" charset="2"/>
              <a:buChar char="q"/>
            </a:pPr>
            <a:r>
              <a:rPr lang="sr-Latn-CS" sz="2800" dirty="0">
                <a:solidFill>
                  <a:srgbClr val="4E3B30"/>
                </a:solidFill>
                <a:latin typeface="Franklin Gothic Book"/>
              </a:rPr>
              <a:t>Iskustva o vaspitanju i obrazovanju dece (učenika) i uticaj tradicije</a:t>
            </a:r>
            <a:r>
              <a:rPr lang="sr-Latn-CS" sz="2800" dirty="0" smtClean="0">
                <a:solidFill>
                  <a:srgbClr val="4E3B30"/>
                </a:solidFill>
                <a:latin typeface="Franklin Gothic Book"/>
              </a:rPr>
              <a:t>.</a:t>
            </a:r>
          </a:p>
          <a:p>
            <a:pPr>
              <a:buClr>
                <a:srgbClr val="F0A22E"/>
              </a:buClr>
              <a:buSzPct val="70000"/>
              <a:buFont typeface="Wingdings" pitchFamily="2" charset="2"/>
              <a:buChar char="q"/>
            </a:pPr>
            <a:r>
              <a:rPr lang="sr-Latn-CS" sz="2800" dirty="0" smtClean="0">
                <a:solidFill>
                  <a:srgbClr val="4E3B30"/>
                </a:solidFill>
                <a:latin typeface="Franklin Gothic Book"/>
              </a:rPr>
              <a:t>Principi </a:t>
            </a:r>
            <a:r>
              <a:rPr lang="sr-Latn-CS" sz="2800" dirty="0">
                <a:solidFill>
                  <a:srgbClr val="4E3B30"/>
                </a:solidFill>
                <a:latin typeface="Franklin Gothic Book"/>
              </a:rPr>
              <a:t>u pedagoškoj </a:t>
            </a:r>
            <a:r>
              <a:rPr lang="sr-Latn-CS" sz="2800" dirty="0" smtClean="0">
                <a:solidFill>
                  <a:srgbClr val="4E3B30"/>
                </a:solidFill>
                <a:latin typeface="Franklin Gothic Book"/>
              </a:rPr>
              <a:t>nauci;</a:t>
            </a:r>
          </a:p>
          <a:p>
            <a:pPr>
              <a:buClr>
                <a:srgbClr val="F0A22E"/>
              </a:buClr>
              <a:buSzPct val="70000"/>
              <a:buFont typeface="Wingdings" pitchFamily="2" charset="2"/>
              <a:buChar char="q"/>
            </a:pPr>
            <a:r>
              <a:rPr lang="sr-Latn-CS" sz="2800" dirty="0" smtClean="0">
                <a:solidFill>
                  <a:srgbClr val="4E3B30"/>
                </a:solidFill>
                <a:latin typeface="Franklin Gothic Book"/>
              </a:rPr>
              <a:t>Ciljevi </a:t>
            </a:r>
            <a:r>
              <a:rPr lang="sr-Latn-CS" sz="2800" dirty="0">
                <a:solidFill>
                  <a:srgbClr val="4E3B30"/>
                </a:solidFill>
                <a:latin typeface="Franklin Gothic Book"/>
              </a:rPr>
              <a:t>vaspitanja i obrazovanja </a:t>
            </a:r>
            <a:r>
              <a:rPr lang="sr-Latn-CS" sz="2800" dirty="0" smtClean="0">
                <a:solidFill>
                  <a:srgbClr val="4E3B30"/>
                </a:solidFill>
                <a:latin typeface="Franklin Gothic Book"/>
              </a:rPr>
              <a:t>;</a:t>
            </a:r>
          </a:p>
          <a:p>
            <a:pPr>
              <a:buClr>
                <a:srgbClr val="F0A22E"/>
              </a:buClr>
              <a:buSzPct val="70000"/>
              <a:buFont typeface="Wingdings" pitchFamily="2" charset="2"/>
              <a:buChar char="q"/>
            </a:pPr>
            <a:r>
              <a:rPr lang="sr-Latn-CS" sz="2800" dirty="0" smtClean="0">
                <a:solidFill>
                  <a:srgbClr val="4E3B30"/>
                </a:solidFill>
                <a:latin typeface="Franklin Gothic Book"/>
              </a:rPr>
              <a:t>Specifični </a:t>
            </a:r>
            <a:r>
              <a:rPr lang="sr-Latn-CS" sz="2800" dirty="0">
                <a:solidFill>
                  <a:srgbClr val="4E3B30"/>
                </a:solidFill>
                <a:latin typeface="Franklin Gothic Book"/>
              </a:rPr>
              <a:t>uslovi za ostvarivanje </a:t>
            </a:r>
            <a:r>
              <a:rPr lang="sr-Latn-CS" sz="2800" dirty="0" smtClean="0">
                <a:solidFill>
                  <a:srgbClr val="4E3B30"/>
                </a:solidFill>
                <a:latin typeface="Franklin Gothic Book"/>
              </a:rPr>
              <a:t>ciljeva;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43221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sr-Latn-CS" sz="3600" b="1" kern="0" dirty="0">
                <a:solidFill>
                  <a:sysClr val="windowText" lastClr="000000"/>
                </a:solidFill>
              </a:rPr>
              <a:t>Polazne osnove za određivanje </a:t>
            </a:r>
            <a:r>
              <a:rPr lang="sr-Latn-CS" sz="3600" b="1" kern="0" dirty="0" smtClean="0">
                <a:solidFill>
                  <a:sysClr val="windowText" lastClr="000000"/>
                </a:solidFill>
              </a:rPr>
              <a:t>načela 2.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37848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C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 ODNOSU NA UČENIKE:</a:t>
            </a:r>
          </a:p>
          <a:p>
            <a:pPr marL="0" indent="0">
              <a:buNone/>
            </a:pPr>
            <a:endParaRPr lang="sr-Latn-CS" sz="2800" dirty="0" smtClean="0"/>
          </a:p>
          <a:p>
            <a:pPr lvl="0">
              <a:buClr>
                <a:srgbClr val="F0A22E"/>
              </a:buClr>
              <a:buSzPct val="70000"/>
              <a:buFont typeface="Wingdings" pitchFamily="2" charset="2"/>
              <a:buChar char="q"/>
            </a:pPr>
            <a:r>
              <a:rPr lang="sr-Latn-CS" sz="2800" dirty="0">
                <a:solidFill>
                  <a:srgbClr val="4E3B30"/>
                </a:solidFill>
                <a:latin typeface="Franklin Gothic Book"/>
              </a:rPr>
              <a:t>Interaktivan način razvijanja programa ViO;</a:t>
            </a:r>
          </a:p>
          <a:p>
            <a:pPr lvl="0">
              <a:buClr>
                <a:srgbClr val="F0A22E"/>
              </a:buClr>
              <a:buSzPct val="70000"/>
              <a:buFont typeface="Wingdings" pitchFamily="2" charset="2"/>
              <a:buChar char="q"/>
            </a:pPr>
            <a:r>
              <a:rPr lang="sr-Latn-CS" sz="2800" dirty="0">
                <a:solidFill>
                  <a:srgbClr val="4E3B30"/>
                </a:solidFill>
                <a:latin typeface="Franklin Gothic Book"/>
              </a:rPr>
              <a:t>Individualizacija rada sa decom;</a:t>
            </a:r>
          </a:p>
          <a:p>
            <a:pPr lvl="0">
              <a:buClr>
                <a:srgbClr val="F0A22E"/>
              </a:buClr>
              <a:buSzPct val="70000"/>
              <a:buFont typeface="Wingdings" pitchFamily="2" charset="2"/>
              <a:buChar char="q"/>
            </a:pPr>
            <a:r>
              <a:rPr lang="sr-Latn-CS" sz="2800" dirty="0">
                <a:solidFill>
                  <a:srgbClr val="4E3B30"/>
                </a:solidFill>
                <a:latin typeface="Franklin Gothic Book"/>
              </a:rPr>
              <a:t>Uzrasne i individualne osobenosti dece ranih uzrasta;</a:t>
            </a:r>
          </a:p>
          <a:p>
            <a:pPr lvl="0">
              <a:buClr>
                <a:srgbClr val="F0A22E"/>
              </a:buClr>
              <a:buSzPct val="70000"/>
              <a:buFont typeface="Wingdings" pitchFamily="2" charset="2"/>
              <a:buChar char="q"/>
            </a:pPr>
            <a:r>
              <a:rPr lang="sr-Latn-CS" sz="2800" dirty="0">
                <a:solidFill>
                  <a:srgbClr val="4E3B30"/>
                </a:solidFill>
                <a:latin typeface="Franklin Gothic Book"/>
              </a:rPr>
              <a:t>Učenje kao konstrukcija znanja;</a:t>
            </a:r>
          </a:p>
          <a:p>
            <a:pPr lvl="0">
              <a:buClr>
                <a:srgbClr val="F0A22E"/>
              </a:buClr>
              <a:buSzPct val="70000"/>
              <a:buFont typeface="Wingdings" pitchFamily="2" charset="2"/>
              <a:buChar char="q"/>
            </a:pPr>
            <a:r>
              <a:rPr lang="sr-Latn-CS" sz="2800" dirty="0">
                <a:solidFill>
                  <a:srgbClr val="4E3B30"/>
                </a:solidFill>
                <a:latin typeface="Franklin Gothic Book"/>
              </a:rPr>
              <a:t>Un</a:t>
            </a:r>
            <a:r>
              <a:rPr lang="en-US" sz="2800" dirty="0">
                <a:solidFill>
                  <a:srgbClr val="4E3B30"/>
                </a:solidFill>
                <a:latin typeface="Franklin Gothic Book"/>
              </a:rPr>
              <a:t>u</a:t>
            </a:r>
            <a:r>
              <a:rPr lang="sr-Latn-CS" sz="2800" dirty="0">
                <a:solidFill>
                  <a:srgbClr val="4E3B30"/>
                </a:solidFill>
                <a:latin typeface="Franklin Gothic Book"/>
              </a:rPr>
              <a:t>trašnja motivacija  kao osnov za učenje;</a:t>
            </a:r>
          </a:p>
          <a:p>
            <a:pPr lvl="0">
              <a:buClr>
                <a:srgbClr val="F0A22E"/>
              </a:buClr>
              <a:buSzPct val="70000"/>
              <a:buFont typeface="Wingdings" pitchFamily="2" charset="2"/>
              <a:buChar char="q"/>
            </a:pPr>
            <a:r>
              <a:rPr lang="sr-Latn-CS" sz="2800" dirty="0">
                <a:solidFill>
                  <a:srgbClr val="4E3B30"/>
                </a:solidFill>
                <a:latin typeface="Franklin Gothic Book"/>
              </a:rPr>
              <a:t>Dečija samostalnost i autonomija;</a:t>
            </a:r>
          </a:p>
          <a:p>
            <a:pPr marL="0" indent="0">
              <a:buNone/>
            </a:pPr>
            <a:endParaRPr lang="sr-Latn-C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605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sz="3600" b="1" kern="0" dirty="0">
                <a:solidFill>
                  <a:sysClr val="windowText" lastClr="000000"/>
                </a:solidFill>
              </a:rPr>
              <a:t>Polazne osnove za određivanje načela </a:t>
            </a:r>
            <a:r>
              <a:rPr lang="sr-Latn-CS" sz="3600" b="1" kern="0" dirty="0" smtClean="0">
                <a:solidFill>
                  <a:sysClr val="windowText" lastClr="000000"/>
                </a:solidFill>
              </a:rPr>
              <a:t>3.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 algn="ctr">
              <a:buClr>
                <a:srgbClr val="F0A22E"/>
              </a:buClr>
              <a:buSzPct val="70000"/>
              <a:buNone/>
            </a:pPr>
            <a:r>
              <a:rPr lang="sr-Latn-CS" sz="2800" dirty="0" smtClean="0">
                <a:solidFill>
                  <a:srgbClr val="FF0000"/>
                </a:solidFill>
                <a:latin typeface="Franklin Gothic Book"/>
              </a:rPr>
              <a:t>U ODNOSU NA NASTAVNIKE:</a:t>
            </a:r>
          </a:p>
          <a:p>
            <a:pPr marL="0" lvl="0" indent="0">
              <a:buClr>
                <a:srgbClr val="F0A22E"/>
              </a:buClr>
              <a:buSzPct val="70000"/>
              <a:buNone/>
            </a:pPr>
            <a:endParaRPr lang="sr-Latn-CS" sz="2800" dirty="0" smtClean="0">
              <a:solidFill>
                <a:srgbClr val="4E3B30"/>
              </a:solidFill>
              <a:latin typeface="Franklin Gothic Book"/>
            </a:endParaRPr>
          </a:p>
          <a:p>
            <a:pPr lvl="0">
              <a:buClr>
                <a:srgbClr val="F0A22E"/>
              </a:buClr>
              <a:buSzPct val="70000"/>
              <a:buFont typeface="Wingdings" pitchFamily="2" charset="2"/>
              <a:buChar char="q"/>
            </a:pPr>
            <a:r>
              <a:rPr lang="sr-Latn-CS" sz="2800" dirty="0" smtClean="0">
                <a:solidFill>
                  <a:srgbClr val="4E3B30"/>
                </a:solidFill>
                <a:latin typeface="Franklin Gothic Book"/>
              </a:rPr>
              <a:t>Nastavnik  </a:t>
            </a:r>
            <a:r>
              <a:rPr lang="sr-Latn-CS" sz="2800" dirty="0">
                <a:solidFill>
                  <a:srgbClr val="4E3B30"/>
                </a:solidFill>
                <a:latin typeface="Franklin Gothic Book"/>
              </a:rPr>
              <a:t>kao kreator programa,...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63264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sr-Latn-CS" b="1" dirty="0" smtClean="0">
                <a:latin typeface="Times New Roman" pitchFamily="18" charset="0"/>
                <a:cs typeface="Times New Roman" pitchFamily="18" charset="0"/>
              </a:rPr>
              <a:t>Koja su načela vaspitanja i obrazovanja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čelo </a:t>
            </a:r>
            <a:r>
              <a:rPr lang="sr-Latn-C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uvažavanja ličnosti učenka</a:t>
            </a:r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Načelo </a:t>
            </a:r>
            <a:r>
              <a:rPr lang="sr-Latn-C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ličnog angažovanja učen</a:t>
            </a:r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ka u procesu obrazovanja i vaspitanja;</a:t>
            </a:r>
          </a:p>
          <a:p>
            <a:pPr marL="0" indent="0" algn="ctr">
              <a:buNone/>
            </a:pPr>
            <a:r>
              <a:rPr lang="sr-Latn-CS" sz="2800" b="1" dirty="0" smtClean="0">
                <a:latin typeface="Times New Roman" pitchFamily="18" charset="0"/>
                <a:cs typeface="Times New Roman" pitchFamily="18" charset="0"/>
              </a:rPr>
              <a:t>KOMUNIKACIJA UČITELJ-UČENIK U SAVREMENOJ NASTAVI</a:t>
            </a:r>
          </a:p>
          <a:p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Načelo </a:t>
            </a:r>
            <a:r>
              <a:rPr lang="sr-Latn-C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mnogostranosti vaspitnog rada</a:t>
            </a:r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Načelo </a:t>
            </a:r>
            <a:r>
              <a:rPr lang="sr-Latn-C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socijalizacije</a:t>
            </a:r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Načelo </a:t>
            </a:r>
            <a:r>
              <a:rPr lang="sr-Latn-C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DOSLEDNOSTI</a:t>
            </a:r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Načelo </a:t>
            </a:r>
            <a:r>
              <a:rPr lang="sr-Latn-C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organizovanosti</a:t>
            </a:r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Načelo </a:t>
            </a:r>
            <a:r>
              <a:rPr lang="sr-Latn-C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uvažavanja pedagoških saznanja i opredeljenja</a:t>
            </a:r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sr-Latn-C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1042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35</TotalTime>
  <Words>205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NAČELA VASPITANJA I OBRAZOVANJA u radu sa decom (učenicima)</vt:lpstr>
      <vt:lpstr>          </vt:lpstr>
      <vt:lpstr>Polazne osnove za određivanje načela 1.</vt:lpstr>
      <vt:lpstr>Polazne osnove za određivanje načela 2.</vt:lpstr>
      <vt:lpstr>Polazne osnove za određivanje načela 3.</vt:lpstr>
      <vt:lpstr>Koja su načela vaspitanja i obrazovanja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NAČELA PREDŠKOLSKOG VASPITANJA I OBRAZOVANJA (PVIO)</dc:title>
  <dc:creator>Emina</dc:creator>
  <cp:lastModifiedBy>Emina</cp:lastModifiedBy>
  <cp:revision>5</cp:revision>
  <dcterms:created xsi:type="dcterms:W3CDTF">2016-12-18T13:10:05Z</dcterms:created>
  <dcterms:modified xsi:type="dcterms:W3CDTF">2016-12-18T13:55:00Z</dcterms:modified>
</cp:coreProperties>
</file>