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282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8AFD21"/>
    <a:srgbClr val="FFFF00"/>
    <a:srgbClr val="00FFFF"/>
    <a:srgbClr val="00FF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 showGuides="1">
      <p:cViewPr varScale="1">
        <p:scale>
          <a:sx n="112" d="100"/>
          <a:sy n="112" d="100"/>
        </p:scale>
        <p:origin x="-147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257C35B-F373-4B25-BD8F-14881161258E}" type="datetimeFigureOut">
              <a:rPr lang="en-US"/>
              <a:pPr>
                <a:defRPr/>
              </a:pPr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D1F5CB7-8ED2-451A-8E28-463AA54B3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36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24FFBB0-4D83-418A-B933-5CF61E8E7151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1198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RS" smtClean="0"/>
          </a:p>
        </p:txBody>
      </p:sp>
      <p:sp>
        <p:nvSpPr>
          <p:cNvPr id="1198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/>
            <a:fld id="{BFB3FB6A-6FBB-49B9-BB17-A3F4ACBE3205}" type="slidenum">
              <a:rPr lang="ar-SA" sz="1200"/>
              <a:pPr algn="r"/>
              <a:t>94</a:t>
            </a:fld>
            <a:endParaRPr 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8C07EB2-4500-4174-B9A3-FC018DD03BC2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R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BC16B1B-2820-4DC8-9299-180843E8C74E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u="sng" smtClean="0"/>
              <a:t>Falls</a:t>
            </a:r>
            <a:r>
              <a:rPr lang="en-US" smtClean="0"/>
              <a:t>: </a:t>
            </a:r>
            <a:r>
              <a:rPr lang="en-US" smtClean="0">
                <a:solidFill>
                  <a:schemeClr val="accent2"/>
                </a:solidFill>
              </a:rPr>
              <a:t>(jobs requiring ladders and heights)</a:t>
            </a:r>
          </a:p>
          <a:p>
            <a:pPr eaLnBrk="1" hangingPunct="1"/>
            <a:r>
              <a:rPr lang="en-US" u="sng" smtClean="0">
                <a:solidFill>
                  <a:schemeClr val="accent2"/>
                </a:solidFill>
              </a:rPr>
              <a:t>Sport Mishaps</a:t>
            </a:r>
            <a:r>
              <a:rPr lang="en-US" smtClean="0">
                <a:solidFill>
                  <a:schemeClr val="accent2"/>
                </a:solidFill>
              </a:rPr>
              <a:t>: horseback riding, bicycles, rollerblades, snowboards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Non-traumatic causes: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1. Cervicle spondylosis with myelopathy: spinal cord narrowing with progressive injury to cord and roots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2. Myelitis: infective or non-infective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Osteoporosis: causing vertebral compression fractures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3. syringomyelia: central cavitation of the cord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4. tumors: both infiltrative and compressive types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5. Vascular diseases: infarction and compressive</a:t>
            </a: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28B89F0-4F75-42FF-A579-5C4A6BA8B6F4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R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12DC25E-88BC-4176-AB47-4C37966CAED1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Latn-R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r-Cyrl-R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r-Cyrl-RS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719BB-DB27-4359-AB39-84A8E4003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1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DD13E-518A-41AA-80A9-D3EE6BE17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0919F-45F2-46BD-B225-88A187670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5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47067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4047067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E3067-E2E5-4CC0-8889-C07B1BCE3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8C4AC-09F0-497E-8024-4277C6565FBE}" type="datetime1">
              <a:rPr lang="en-US"/>
              <a:pPr>
                <a:defRPr/>
              </a:pPr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19740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F3A31-8296-47D0-9906-2ED9A0E90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9F113-CA15-42F0-8605-81E08D31C7AC}" type="datetime1">
              <a:rPr lang="en-US"/>
              <a:pPr>
                <a:defRPr/>
              </a:pPr>
              <a:t>4/10/2019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66772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D966-5D70-48DF-A92C-2535994FB2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613024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057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4" y="2057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910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4" y="41910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71568-FD27-4EF3-A52D-CCABF4B8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266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430F-D2A4-4248-98A6-83A7B950B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3103F-8553-429A-BC09-5A57F1D66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9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206AB-5EB9-4300-A48E-5716351F1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6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5BDC-E59B-4D74-A0F5-168EC5BEB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2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2C772-25CF-4449-8572-4BE329332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8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14D4-241D-428D-90C5-7BE80FB1C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5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04A33-86BE-40DA-AD01-79E6C0712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6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A475-54CB-45F8-BC91-3E76D0C82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B40CE34-BFFC-40F7-84A3-CAFFD2768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r-Cyrl-RS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r-Cyrl-RS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0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1" r:id="rId12"/>
    <p:sldLayoutId id="2147484012" r:id="rId13"/>
    <p:sldLayoutId id="2147484013" r:id="rId14"/>
    <p:sldLayoutId id="2147484014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jaaos.org/content/15/7/380/F1.large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://www.jaaos.org/content/15/7/380/F2.large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jaaos.org/content/15/7/380/F2.large.jpg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jaaos.org/content/15/1/27/F10.expansion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02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dirty="0" smtClean="0">
                <a:solidFill>
                  <a:srgbClr val="8AFD21"/>
                </a:solidFill>
              </a:rPr>
              <a:t/>
            </a:r>
            <a:br>
              <a:rPr lang="ru-RU" sz="4400" dirty="0" smtClean="0">
                <a:solidFill>
                  <a:srgbClr val="8AFD21"/>
                </a:solidFill>
              </a:rPr>
            </a:br>
            <a:r>
              <a:rPr lang="ru-RU" sz="28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Висока медицинска школа у Ћуприји</a:t>
            </a:r>
            <a:r>
              <a:rPr lang="ru-RU" sz="2800" dirty="0" smtClean="0">
                <a:solidFill>
                  <a:srgbClr val="8AFD21"/>
                </a:solidFill>
              </a:rPr>
              <a:t/>
            </a:r>
            <a:br>
              <a:rPr lang="ru-RU" sz="2800" dirty="0" smtClean="0">
                <a:solidFill>
                  <a:srgbClr val="8AFD21"/>
                </a:solidFill>
              </a:rPr>
            </a:br>
            <a:r>
              <a:rPr lang="ru-RU" sz="2800" dirty="0" smtClean="0">
                <a:solidFill>
                  <a:srgbClr val="8AFD21"/>
                </a:solidFill>
              </a:rPr>
              <a:t/>
            </a:r>
            <a:br>
              <a:rPr lang="ru-RU" sz="2800" dirty="0" smtClean="0">
                <a:solidFill>
                  <a:srgbClr val="8AFD21"/>
                </a:solidFill>
              </a:rPr>
            </a:br>
            <a:r>
              <a:rPr lang="ru-RU" sz="2800" dirty="0" smtClean="0">
                <a:solidFill>
                  <a:srgbClr val="8AFD21"/>
                </a:solidFill>
              </a:rPr>
              <a:t/>
            </a:r>
            <a:br>
              <a:rPr lang="ru-RU" sz="2800" dirty="0" smtClean="0">
                <a:solidFill>
                  <a:srgbClr val="8AFD21"/>
                </a:solidFill>
              </a:rPr>
            </a:br>
            <a:r>
              <a:rPr lang="ru-RU" sz="2800" dirty="0" smtClean="0">
                <a:solidFill>
                  <a:srgbClr val="8AFD21"/>
                </a:solidFill>
              </a:rPr>
              <a:t/>
            </a:r>
            <a:br>
              <a:rPr lang="ru-RU" sz="2800" dirty="0" smtClean="0">
                <a:solidFill>
                  <a:srgbClr val="8AFD21"/>
                </a:solidFill>
              </a:rPr>
            </a:br>
            <a:r>
              <a:rPr lang="sr-Latn-CS" sz="4400" dirty="0" smtClean="0">
                <a:solidFill>
                  <a:srgbClr val="8AFD21"/>
                </a:solidFill>
              </a:rPr>
              <a:t/>
            </a:r>
            <a:br>
              <a:rPr lang="sr-Latn-CS" sz="4400" dirty="0" smtClean="0">
                <a:solidFill>
                  <a:srgbClr val="8AFD21"/>
                </a:solidFill>
              </a:rPr>
            </a:br>
            <a:r>
              <a:rPr lang="sr-Cyrl-CS" sz="44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Здравствена нега у</a:t>
            </a:r>
            <a:br>
              <a:rPr lang="sr-Cyrl-CS" sz="44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44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ортопедској хирургији и трауматологији</a:t>
            </a:r>
            <a:endParaRPr lang="en-US" sz="44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dnaslov 2"/>
          <p:cNvSpPr>
            <a:spLocks noGrp="1"/>
          </p:cNvSpPr>
          <p:nvPr>
            <p:ph type="subTitle" idx="1"/>
          </p:nvPr>
        </p:nvSpPr>
        <p:spPr>
          <a:xfrm>
            <a:off x="2484438" y="5661025"/>
            <a:ext cx="6400800" cy="695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Cyrl-CS" sz="2400" dirty="0" smtClean="0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dirty="0" smtClean="0">
                <a:latin typeface="Times New Roman" pitchFamily="18" charset="0"/>
                <a:cs typeface="Times New Roman" pitchFamily="18" charset="0"/>
              </a:rPr>
              <a:t>сци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CS" sz="2400" dirty="0" smtClean="0">
                <a:latin typeface="Times New Roman" pitchFamily="18" charset="0"/>
                <a:cs typeface="Times New Roman" pitchFamily="18" charset="0"/>
              </a:rPr>
              <a:t>мед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CS" sz="2400" dirty="0" smtClean="0">
                <a:latin typeface="Times New Roman" pitchFamily="18" charset="0"/>
                <a:cs typeface="Times New Roman" pitchFamily="18" charset="0"/>
              </a:rPr>
              <a:t>Момчило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dirty="0" smtClean="0">
                <a:latin typeface="Times New Roman" pitchFamily="18" charset="0"/>
                <a:cs typeface="Times New Roman" pitchFamily="18" charset="0"/>
              </a:rPr>
              <a:t>Тодоровић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 bwMode="auto">
          <a:xfrm>
            <a:off x="804863" y="12954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ЗДРАВСТВЕНА</a:t>
            </a:r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НЕГА</a:t>
            </a:r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ХИРУРГИЈИ</a:t>
            </a:r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sr-Cyrl-R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Егзогени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остеомијелитис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отворени</a:t>
            </a:r>
            <a:r>
              <a:rPr lang="sr-Latn-C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en-US" sz="3600" dirty="0" smtClean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Open Fx C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2743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Type II</a:t>
            </a:r>
            <a:endParaRPr lang="en-US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410200" y="2819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Type IIIA</a:t>
            </a:r>
            <a:endParaRPr lang="en-US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600200" y="55626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Type IIIB</a:t>
            </a:r>
            <a:endParaRPr lang="en-US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724400" y="5562600"/>
            <a:ext cx="370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Type IIIB</a:t>
            </a:r>
            <a:endParaRPr lang="en-US" sz="200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Проценити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неуролошки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статус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r-Latn-CS" sz="2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Утврдити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степен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стања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свести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користећи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Глазгов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скалу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Палпирати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целу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кичму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позади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померајући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пацијента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Написати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неуролошко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испитивање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Тестирати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сензације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боцкање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свим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дерматомима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забележити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најкаудланији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дерматом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реагује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боцкање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 startAt="2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Проверити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моторне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функције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 startAt="3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Тестирати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дубоки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тетивни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рефлекс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 startAt="4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Извести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ректално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испитивање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проценили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тонус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сфинктера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сензације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Убацити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Фолијев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катетер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уочити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сензације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приликом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увлачења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приликом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дистензије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мокраћне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бешике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сланим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раствором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Стабилни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2741613"/>
            <a:ext cx="9144000" cy="76041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sr-Cyrl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Нестабилни</a:t>
            </a:r>
            <a:r>
              <a:rPr lang="sr-Latn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endParaRPr lang="en-US" sz="4000" b="1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0" y="3505200"/>
            <a:ext cx="9144000" cy="3352800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Повређени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лигаменти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између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пршљенова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 </a:t>
            </a:r>
            <a:endParaRPr lang="sr-Latn-CS" altLang="ko-KR" sz="2800" b="1" dirty="0" smtClean="0">
              <a:solidFill>
                <a:srgbClr val="FFFF00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Интервертебрални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дискуси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endParaRPr lang="sr-Latn-CS" altLang="ko-KR" sz="2800" b="1" dirty="0" smtClean="0">
              <a:solidFill>
                <a:srgbClr val="FFFF00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Због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међусобног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примицања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могу</a:t>
            </a:r>
            <a:r>
              <a:rPr lang="sr-Latn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</a:p>
          <a:p>
            <a:pPr marL="0" indent="0" eaLnBrk="1" hangingPunct="1">
              <a:buClr>
                <a:srgbClr val="FF0000"/>
              </a:buClr>
              <a:buFontTx/>
              <a:buNone/>
              <a:defRPr/>
            </a:pPr>
            <a:r>
              <a:rPr lang="sr-Latn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  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узроковати</a:t>
            </a:r>
            <a:r>
              <a:rPr lang="sr-Latn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повреду</a:t>
            </a:r>
            <a:r>
              <a:rPr lang="en-U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sr-Cyrl-CS" altLang="ko-KR" sz="2800" b="1" dirty="0" smtClean="0">
                <a:solidFill>
                  <a:srgbClr val="FFFF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кичмене мождине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9144000" cy="1524000"/>
          </a:xfrm>
        </p:spPr>
        <p:txBody>
          <a:bodyPr/>
          <a:lstStyle/>
          <a:p>
            <a:pPr marL="288925" indent="-288925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Везе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између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пршљенова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интервертебрални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дискуси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нису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повређени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8925" indent="-288925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Угао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између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пршљенова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већи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°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sr-Cyrl-CS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Хиперекстензионе</a:t>
            </a:r>
            <a:r>
              <a:rPr lang="it-IT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r-Cyrl-CS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повреде</a:t>
            </a:r>
            <a:r>
              <a:rPr lang="it-IT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r-Cyrl-CS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са</a:t>
            </a:r>
            <a:r>
              <a:rPr lang="it-IT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r-Cyrl-CS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повредама</a:t>
            </a:r>
            <a:r>
              <a:rPr lang="it-IT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r-Cyrl-CS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кичмене</a:t>
            </a:r>
            <a:r>
              <a:rPr lang="it-IT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r-Cyrl-CS" altLang="ja-JP" sz="4000" smtClean="0">
                <a:solidFill>
                  <a:srgbClr val="66FF33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мождине</a:t>
            </a:r>
            <a:endParaRPr lang="en-US" sz="4000" smtClean="0">
              <a:solidFill>
                <a:srgbClr val="66FF33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3600" b="1" smtClean="0">
                <a:latin typeface="Times New Roman" pitchFamily="18" charset="0"/>
                <a:cs typeface="Times New Roman" pitchFamily="18" charset="0"/>
              </a:rPr>
              <a:t> Механизам</a:t>
            </a:r>
            <a:endParaRPr lang="sr-Latn-CS" altLang="ja-JP" sz="36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Јак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хиперекстензиј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врата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,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а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да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при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том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не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дође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до</a:t>
            </a:r>
            <a:r>
              <a:rPr lang="it-IT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луксације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или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фрактуре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вратног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дела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кичме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.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Најчешће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директно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дејств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силе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при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појачаној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екстензији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врата</a:t>
            </a:r>
            <a:endParaRPr lang="sr-Latn-CS" altLang="ja-JP" sz="24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Знатно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чешће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јављају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старијих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људи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Углавном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најпокретљивијем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сегменту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доњег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дела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вратне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кичме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,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између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C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4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C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6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пршљенова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због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узнапредовалих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дегенеративних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промена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које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сужавају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спинални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канал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endParaRPr lang="sr-Cyrl-CS" altLang="ja-JP" sz="2400" b="1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 чине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га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мење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покретљивим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полиморфизам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клиничко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–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endParaRPr lang="sr-Cyrl-CS" altLang="ja-JP" sz="2400" b="1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 неуролошког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налаза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код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повређених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за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које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се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поуздано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зна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да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  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су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претрпели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екстензиону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Cyrl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повреду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sr-Latn-CS" altLang="ja-JP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v-SE" altLang="ja-JP" sz="2400" b="1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endParaRPr lang="en-US" sz="24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pl-PL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кичмене мождине</a:t>
            </a:r>
            <a:br>
              <a:rPr lang="sr-Cyrl-CS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pl-PL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неуролошким</a:t>
            </a:r>
            <a:r>
              <a:rPr lang="pl-PL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испадом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Најчешће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Захтевају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хитан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неуролошки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биланс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лезије</a:t>
            </a:r>
            <a:endParaRPr lang="pl-PL" altLang="ja-JP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Спадају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индикације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хитно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хируршко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најбоље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првих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сати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повређивања</a:t>
            </a:r>
            <a:endParaRPr lang="pl-PL" altLang="ja-JP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Оперативно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циљ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изврши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репозицију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успостави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потпуну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проходност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спиналног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канала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уклањањем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фрагмената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делова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altLang="ja-JP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дискуса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хематома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како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канала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тако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altLang="ja-JP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интрадуралног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простора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Неопходно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потом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урадити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стабилизацију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altLang="ja-JP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спондилодезу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повређеног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сегмента</a:t>
            </a:r>
            <a:r>
              <a:rPr lang="pl-PL" altLang="ja-JP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fld id="{012ABD13-D18B-46E8-8180-71FE27DE956F}" type="slidenum">
              <a:rPr lang="en-US" smtClean="0">
                <a:latin typeface="Arial" pitchFamily="34" charset="0"/>
              </a:rPr>
              <a:pPr algn="ctr"/>
              <a:t>104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2643" name="Date Placeholder 5"/>
          <p:cNvSpPr>
            <a:spLocks noGrp="1"/>
          </p:cNvSpPr>
          <p:nvPr>
            <p:ph type="dt" sz="quarter" idx="10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/>
            <a:endParaRPr lang="sr-Latn-RS" smtClean="0">
              <a:latin typeface="Arial" pitchFamily="34" charset="0"/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45" name="Picture 6" descr="T-L f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2450" y="0"/>
            <a:ext cx="60515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5029200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 Дефиниција</a:t>
            </a:r>
            <a:endParaRPr lang="sr-Latn-C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Акутни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патолошки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инсулт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кичмене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мождине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комплетно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парцијално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прекида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сензорну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моторну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комуникацију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унутар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CNS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између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CNS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PNS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sr-Latn-CS" sz="2800" dirty="0" smtClean="0">
              <a:solidFill>
                <a:schemeClr val="tx2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39875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Повреде кичмене мождине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Spinal Cord Injury (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SCI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7575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Етиологија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фактори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ризика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Траума</a:t>
            </a:r>
            <a:endParaRPr lang="sr-Latn-C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Најзаступљенији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узрок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Мушкарци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година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Аутомобилски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мотоциклистички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удеси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хладним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ватреним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оружјем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Падови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Спортске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незгоде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Нетрауматски</a:t>
            </a: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узроци</a:t>
            </a:r>
            <a:endParaRPr lang="sr-Latn-C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Цервикална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спондилоза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мијелопатијом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Мијелитис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остеопороза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Сирингомијелија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Тумори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Васкуларне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болести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Дијагностика</a:t>
            </a:r>
            <a:r>
              <a:rPr lang="sr-Latn-C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повреда</a:t>
            </a:r>
            <a:r>
              <a:rPr lang="en-U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кичменог стуба</a:t>
            </a:r>
            <a:endParaRPr lang="en-US" sz="32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Неуролошки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преглед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одређивање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нивоа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лезије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кичмене</a:t>
            </a:r>
          </a:p>
          <a:p>
            <a:pPr algn="l" eaLnBrk="1" hangingPunct="1">
              <a:buClr>
                <a:srgbClr val="FF0000"/>
              </a:buClr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мождине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RTG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кичменог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стуба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стандардни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томограм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макрограм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l" eaLnBrk="1" hangingPunct="1">
              <a:buClr>
                <a:srgbClr val="FF0000"/>
              </a:buClr>
              <a:defRPr/>
            </a:pP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функционални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динамички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радиограми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мијелографја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sr-Cyrl-CS" altLang="ja-JP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Clr>
                <a:srgbClr val="FF0000"/>
              </a:buClr>
              <a:defRPr/>
            </a:pP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епидурографија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дискографија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sr-Latn-CS" altLang="ja-JP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ja-JP" sz="2400" b="1" dirty="0" smtClean="0">
                <a:latin typeface="Times New Roman" pitchFamily="18" charset="0"/>
                <a:cs typeface="Times New Roman" pitchFamily="18" charset="0"/>
              </a:rPr>
              <a:t>CT</a:t>
            </a: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откривају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меких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ткива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посебно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кичмене</a:t>
            </a:r>
          </a:p>
          <a:p>
            <a:pPr algn="l" eaLnBrk="1" hangingPunct="1">
              <a:buClr>
                <a:srgbClr val="FF0000"/>
              </a:buClr>
              <a:defRPr/>
            </a:pP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мождине</a:t>
            </a:r>
            <a:r>
              <a:rPr lang="pl-PL" altLang="ja-JP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altLang="ja-JP" sz="2400" b="1" dirty="0" smtClean="0">
                <a:solidFill>
                  <a:srgbClr val="FFFF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endParaRPr lang="sr-Latn-CS" altLang="ja-JP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Мијелографија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Спинална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траума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често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праћена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конкомитантним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Clr>
                <a:srgbClr val="FF0000"/>
              </a:buClr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повредама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Континуирани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ЕКГ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бити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индикован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sr-Cyrl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Clr>
                <a:srgbClr val="FF0000"/>
              </a:buClr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брадикардија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асистолија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defRPr/>
            </a:pPr>
            <a:endParaRPr lang="en-US" sz="20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Airway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			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Дисајни пут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Breathing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Дисање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Circulation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Циркулација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Disability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       	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Утврђивање поремећаја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Exposure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		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Свлачење пацијента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Skeletal Traction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	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Скелетна тракција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39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ABCDE’S</a:t>
            </a:r>
            <a:endParaRPr lang="sr-Cyrl-R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Хируршко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Индикације</a:t>
            </a:r>
            <a:endParaRPr lang="sr-Latn-C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Евидентна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компресија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мождине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Лезија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резултује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фрагментацијом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нестабилношћу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пршљенског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тела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Лезија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укључује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рану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пенетрира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кичмени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канал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Присуство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коштаних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фрагмената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спиналном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каналу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Онеспособљавајући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неуролошки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статус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пацијента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Акутни хематогени остеомијелитис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C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AHOM </a:t>
            </a:r>
            <a:r>
              <a:rPr lang="en-U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AHOM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акутно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инфективно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обољење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костију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хематогеном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инвазијом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коштаног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ткива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пиогеним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агенсом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Бактеријемија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траума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неки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други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костима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 анергија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хроничне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болести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малнутриције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 имунодефицијенција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Етиологија:</a:t>
            </a:r>
          </a:p>
          <a:p>
            <a:pPr eaLnBrk="1" hangingPunct="1">
              <a:buClr>
                <a:srgbClr val="00FF99"/>
              </a:buClr>
              <a:buFont typeface="Wingdings" pitchFamily="2" charset="2"/>
              <a:buChar char="ü"/>
              <a:defRPr/>
            </a:pP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Staphyloccocus aureus</a:t>
            </a:r>
            <a:endParaRPr lang="sr-Cyrl-C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99"/>
              </a:buClr>
              <a:buFont typeface="Wingdings" pitchFamily="2" charset="2"/>
              <a:buChar char="ü"/>
              <a:defRPr/>
            </a:pP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Streptoccocus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бактерије</a:t>
            </a:r>
          </a:p>
          <a:p>
            <a:pPr eaLnBrk="1" hangingPunct="1">
              <a:buClr>
                <a:srgbClr val="00FF99"/>
              </a:buClr>
              <a:buFont typeface="Wingdings" pitchFamily="2" charset="2"/>
              <a:buChar char="ü"/>
              <a:defRPr/>
            </a:pP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aeruginosa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477000"/>
          </a:xfrm>
        </p:spPr>
        <p:txBody>
          <a:bodyPr/>
          <a:lstStyle/>
          <a:p>
            <a:pPr algn="ctr" eaLnBrk="1" hangingPunct="1">
              <a:buClr>
                <a:srgbClr val="0070C0"/>
              </a:buClr>
              <a:buFont typeface="Wingdings" pitchFamily="2" charset="2"/>
              <a:buNone/>
              <a:defRPr/>
            </a:pPr>
            <a:r>
              <a:rPr lang="sr-Cyrl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Клиничка</a:t>
            </a:r>
            <a:r>
              <a:rPr lang="fr-FR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слика</a:t>
            </a:r>
            <a:endParaRPr lang="sr-Latn-CS" sz="4000" b="1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Акутни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костима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метафизи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неке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дугих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костију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Системски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знаци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сепсе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општа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малаксалост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фебрилност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дете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одаје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утисак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тешког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болесника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Остали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знаци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локалне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упале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оток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локално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повишење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температуре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црвенило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RTG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5656263" cy="5715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Карактеристичне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промене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костима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тек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дана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Оток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меких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ткива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помаже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откривању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локализације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sr-Latn-CS" sz="2400" b="1" i="1" dirty="0" smtClean="0"/>
          </a:p>
        </p:txBody>
      </p:sp>
      <p:pic>
        <p:nvPicPr>
          <p:cNvPr id="19460" name="Picture 6" descr="Ac 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447800"/>
            <a:ext cx="3429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Хронични остеомијелитис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Уколико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једног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примарног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егзогеног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дође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ерадикације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инфективног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агенса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настаје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хронични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остеомијелитис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Карактеристика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хроничног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остеомијелитиса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инфективна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мртва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окружена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склеротичном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слабо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васкуларизованом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реактивном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Дијагноза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dirty="0" smtClean="0"/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Клиничка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слика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активној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фази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кожна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фистула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комуницира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сецернира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потпуно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затвара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примени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одговарајућа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терапија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анамнези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увек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добијамо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податке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раније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прележаном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примарном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егзогеном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остеомијели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тису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998D436-C3E2-464F-8CF7-8F9FE0093A8E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532" name="Date Placeholder 4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sr-Latn-RS" smtClean="0">
              <a:latin typeface="Arial" pitchFamily="34" charset="0"/>
            </a:endParaRPr>
          </a:p>
        </p:txBody>
      </p:sp>
      <p:pic>
        <p:nvPicPr>
          <p:cNvPr id="22533" name="Picture 5" descr="Fist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IMG_136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6D835BF-F34F-4EA1-BB17-00B0951052A3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3556" name="Date Placeholder 4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sr-Latn-RS" smtClean="0"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Лечење хроничног остеомијелитиса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Зависи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стадијума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обимности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инфективног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процеса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локализације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функционалности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захваћеног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сегмента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захтева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потреба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знања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вештине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лекара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фази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ремисије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углавном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никакво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лечење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фази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егзацербације</a:t>
            </a:r>
            <a:endParaRPr lang="sr-Latn-C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терапија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основу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антибиограма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Arial" charset="0"/>
              <a:buNone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најмање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недеља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Мировање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Хирургија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Latn-C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Инцизије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дренаже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гнојне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колекције</a:t>
            </a:r>
            <a:endParaRPr lang="en-US" sz="2400" b="1" dirty="0" smtClean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Latn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Киретаже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жаришта</a:t>
            </a:r>
            <a:endParaRPr lang="en-US" sz="2400" b="1" dirty="0" smtClean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Latn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Ресекција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накнадним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реконструкцијама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алопластичним</a:t>
            </a:r>
            <a:r>
              <a:rPr lang="en-U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захватима</a:t>
            </a:r>
            <a:endParaRPr lang="en-US" sz="2400" b="1" dirty="0" smtClean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Symbol" pitchFamily="18" charset="2"/>
              <a:buChar char=""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9"/>
          <p:cNvSpPr>
            <a:spLocks noGrp="1" noChangeArrowheads="1"/>
          </p:cNvSpPr>
          <p:nvPr>
            <p:ph idx="1"/>
          </p:nvPr>
        </p:nvSpPr>
        <p:spPr>
          <a:xfrm>
            <a:off x="0" y="1785938"/>
            <a:ext cx="9144000" cy="43449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4600" dirty="0" smtClean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Cyrl-CS" sz="6000" b="1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Дегенеративна обољења</a:t>
            </a:r>
            <a:r>
              <a:rPr lang="en-US" sz="6000" b="1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6000" b="1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локомоторног система</a:t>
            </a:r>
            <a:endParaRPr lang="en-US" sz="6000" b="1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Коштани</a:t>
            </a:r>
            <a:r>
              <a:rPr lang="sr-Latn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систем</a:t>
            </a:r>
            <a:r>
              <a:rPr lang="en-U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Метаболизам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минерала</a:t>
            </a: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соли</a:t>
            </a:r>
            <a:endParaRPr lang="sr-Latn-C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Хематопоеза</a:t>
            </a:r>
            <a:endParaRPr lang="sr-Latn-C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Заштита</a:t>
            </a: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висцералних</a:t>
            </a: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органа</a:t>
            </a:r>
            <a:endParaRPr lang="sr-Latn-C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Локомоторни</a:t>
            </a: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</a:t>
            </a:r>
            <a:endParaRPr lang="sr-Latn-C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0025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Артроза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Остеоартроза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остеоартритис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УСА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9144000" cy="4868862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Артрозу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карактеришу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неравномеран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хрскавице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остеосклероза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стварањем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хипертрофичних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изданака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ивицама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зглобних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задебљање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капсуле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Клинички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стање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карактеришу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болови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зглобовима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ограничење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крепитације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повремени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изливи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различити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степен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локалне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имфламације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Spondylosis,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Coxarthrosis,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Gonarthrosis,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Arthrosis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...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Клиничке</a:t>
            </a:r>
            <a:r>
              <a:rPr lang="fr-FR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манифестације</a:t>
            </a:r>
            <a:r>
              <a:rPr lang="fr-FR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500"/>
            <a:ext cx="9144000" cy="51435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fr-FR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sr-Latn-CS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Укоченост</a:t>
            </a:r>
            <a:r>
              <a:rPr lang="fr-FR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контрактура</a:t>
            </a:r>
            <a:r>
              <a:rPr lang="sr-Latn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r-Latn-CS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Деформација</a:t>
            </a:r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Реуматски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Дубока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најчешће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тупа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нејасно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локализована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праћена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осећајем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гњечења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обамрлости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погоршати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промена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времена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појачано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оптерећење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одмаклим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стадијумима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стална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јавља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миру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ноћу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Укоченост</a:t>
            </a:r>
            <a:r>
              <a:rPr lang="fr-FR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5715000" cy="566102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мировања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траје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дуго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осећај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гребања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шкрипање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крепитације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Контрактуре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настају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услед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мишићног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спазма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инконгруенције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зглобних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површина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остеофита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фиброзе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меких</a:t>
            </a:r>
            <a:r>
              <a:rPr lang="fr-F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ткива</a:t>
            </a:r>
            <a:endParaRPr lang="fr-FR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Деформација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Остеофити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фиброза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капсуле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излив</a:t>
            </a:r>
            <a:endParaRPr lang="sr-Latn-C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Нестабилност</a:t>
            </a:r>
            <a:endParaRPr lang="sr-Latn-C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pic>
        <p:nvPicPr>
          <p:cNvPr id="29700" name="Picture 5" descr="IMG_095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0" y="914400"/>
            <a:ext cx="3333750" cy="2500313"/>
          </a:xfrm>
        </p:spPr>
      </p:pic>
      <p:pic>
        <p:nvPicPr>
          <p:cNvPr id="29701" name="Picture 7" descr="IMG_09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5063" y="3429000"/>
            <a:ext cx="2928937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Физикални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налаз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542925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Активна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пасивна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покретљивост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Контрактуре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стабилност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Крепитације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излив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палпаторна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осетљивост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мишићна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атрофија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8" descr="Mc Murr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4938" y="2000250"/>
            <a:ext cx="3929062" cy="485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Ублажавање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контрол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бола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Очување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побољшање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функције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Смањење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физичке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неспособности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Превенцију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даљег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оштећења</a:t>
            </a:r>
            <a:r>
              <a:rPr lang="fr-FR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Медикаменти</a:t>
            </a:r>
            <a:endParaRPr lang="en-US" sz="4000" b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25"/>
            <a:ext cx="9144000" cy="585787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Аналгетици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парацетамол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аналгин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кодеин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тродон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Нестероидни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антиимфламаторни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лекови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 NSAIL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sr-Latn-C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Антиреуматици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инхибирају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ензим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циклооксигеназу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COX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коче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синтезу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простагландина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PG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кључних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посредника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имфламације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Vane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1971.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Биљни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екстракти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салицилатима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врбина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1897.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Фели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Хофман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ацетилсалицилна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киселина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Аспирин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COX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COX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изоензими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1992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Кортикостероиди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Клиничка презентација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029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неодређена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нелагодност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Израслина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оток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функције</a:t>
            </a:r>
            <a:endParaRPr lang="sr-Latn-C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Случајан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налаз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испитивања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због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других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разло</a:t>
            </a:r>
            <a:r>
              <a:rPr lang="sr-Cyrl-C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</a:t>
            </a:r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Класификација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коштаних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тумора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СЗО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Бенигни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Интермедијарни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Малигни</a:t>
            </a:r>
            <a:endParaRPr lang="sr-Latn-C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Тумори који стварају кост</a:t>
            </a:r>
            <a:endParaRPr lang="sr-Latn-C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1.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Osteosarkom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Osteoid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2.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aligni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osteoblastom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Osteoblastom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472440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Тумори који стварају хрскавицу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sr-Latn-C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Hondrom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Hondrosarkom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Osteohondrom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exostosis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	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Mezenhimalni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HS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Hondroblastom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Hondromiksoidni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fibrom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495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Коштано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ткиво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основно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ткиво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скелета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компоненте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	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Ћелије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Међућелијска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супстанца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4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en-U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грађа</a:t>
            </a:r>
            <a:r>
              <a:rPr lang="en-U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endParaRPr lang="en-US" sz="4000" dirty="0" smtClean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5"/>
          <p:cNvSpPr>
            <a:spLocks noGrp="1"/>
          </p:cNvSpPr>
          <p:nvPr>
            <p:ph type="dt" sz="quarter" idx="10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endParaRPr lang="sr-Latn-RS" smtClean="0">
              <a:latin typeface="Arial" pitchFamily="34" charset="0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Hondrosarcoma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14400"/>
            <a:ext cx="5892800" cy="5943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5C6FA28-A72E-4EFE-938A-B04523853BA6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7891" name="Date Placeholder 6"/>
          <p:cNvSpPr>
            <a:spLocks noGrp="1"/>
          </p:cNvSpPr>
          <p:nvPr>
            <p:ph type="dt" sz="quarter" idx="10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endParaRPr lang="sr-Latn-RS" smtClean="0">
              <a:latin typeface="Arial" pitchFamily="34" charset="0"/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Hondrosarcoma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3" name="Picture 5" descr="hondrosark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49784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8" descr="Ane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6663" y="1325563"/>
            <a:ext cx="4097337" cy="553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D7B85FB-5058-43B3-8D7D-BCCE836C023C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8915" name="Date Placeholder 5"/>
          <p:cNvSpPr>
            <a:spLocks noGrp="1"/>
          </p:cNvSpPr>
          <p:nvPr>
            <p:ph type="dt" sz="quarter" idx="10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endParaRPr lang="sr-Latn-RS" smtClean="0">
              <a:latin typeface="Arial" pitchFamily="34" charset="0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Hondrosarcoma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8938" y="914400"/>
            <a:ext cx="5554662" cy="5943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Секундарни тумори костију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982663" indent="-982663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85%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свих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метастаза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костима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дају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следећи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карциноми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82663" indent="-982663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Дојка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82663" indent="-982663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Плућа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82663" indent="-982663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Простата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82663" indent="-982663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Бубрези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82663" indent="-982663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Штитаста жлезда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905000"/>
          </a:xfrm>
        </p:spPr>
        <p:txBody>
          <a:bodyPr/>
          <a:lstStyle/>
          <a:p>
            <a:pPr eaLnBrk="1" hangingPunct="1">
              <a:defRPr/>
            </a:pPr>
            <a:r>
              <a:rPr lang="sr-Cyrl-CS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Преломи и повреде</a:t>
            </a:r>
            <a:br>
              <a:rPr lang="sr-Cyrl-CS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меких ткива</a:t>
            </a:r>
            <a:endParaRPr lang="en-US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Прекид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континуитету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кости</a:t>
            </a:r>
            <a:endParaRPr lang="sr-Latn-C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Општа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подела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sr-Latn-C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q"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Анатомско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q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Правац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фрактурне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линије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q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вишеструка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q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Комуникација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спољашњом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средином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Патолошки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месту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ослабљена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преегзистирајућим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процесом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Стрес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настају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вишеструким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дејством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појединачно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делује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узрокује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замор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материјала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3886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Импактирани</a:t>
            </a:r>
            <a:r>
              <a:rPr lang="fr-FR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fr-FR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Фисуре</a:t>
            </a:r>
            <a:endParaRPr lang="fr-FR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Авулзије</a:t>
            </a:r>
            <a:endParaRPr lang="fr-FR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Преломи у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дечјем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узрасту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i="1" dirty="0" smtClean="0"/>
              <a:t> </a:t>
            </a:r>
            <a:r>
              <a:rPr lang="en-US" i="1" dirty="0" smtClean="0"/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fr-FR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fr-FR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виду</a:t>
            </a:r>
            <a:r>
              <a:rPr lang="fr-FR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зелене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гранчице</a:t>
            </a:r>
            <a:endParaRPr lang="sr-Latn-C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Субпериостални</a:t>
            </a:r>
            <a:r>
              <a:rPr lang="fr-FR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fr-FR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Пластична</a:t>
            </a:r>
            <a:r>
              <a:rPr lang="fr-FR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деформација</a:t>
            </a:r>
            <a:endParaRPr lang="en-U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Клиничка</a:t>
            </a:r>
            <a:r>
              <a:rPr lang="sl-SI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презентација</a:t>
            </a:r>
            <a:r>
              <a:rPr lang="sl-SI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4495800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осетљивост</a:t>
            </a:r>
            <a:endParaRPr lang="sl-SI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функције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Патолошки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покрети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крепитације</a:t>
            </a:r>
            <a:endParaRPr lang="sl-SI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Деформитет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скраћење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ангулација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оток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... 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Став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нпр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clavicula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одонтоид</a:t>
            </a:r>
            <a:r>
              <a:rPr lang="sl-SI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... )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5CF4550-1D39-49BB-AB09-34C1F07864BB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2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Ћелије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500563" cy="4267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Остеобласти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Остеоцити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Остеокласти</a:t>
            </a:r>
            <a:r>
              <a:rPr lang="en-US" sz="2800" dirty="0" smtClean="0"/>
              <a:t> 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0246" name="Picture 13" descr="mezenhim c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711325"/>
            <a:ext cx="5791200" cy="514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/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Луксација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Ишчашење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луксација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јесте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међусобног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контакта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између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делимично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дотичу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стање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назива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сублуксација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деловању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настати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истовремено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ишчашењем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отргнуће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авулзија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потпуни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тзв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луксацијски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Клиничка</a:t>
            </a:r>
            <a:r>
              <a:rPr lang="sl-SI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презентација</a:t>
            </a:r>
            <a:r>
              <a:rPr lang="sl-SI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луксација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sl-SI" sz="3600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endParaRPr lang="sl-SI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sl-SI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покрета</a:t>
            </a:r>
            <a:endParaRPr lang="en-U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l-SI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федерирајући</a:t>
            </a:r>
            <a:r>
              <a:rPr lang="sl-SI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отпор</a:t>
            </a:r>
            <a:r>
              <a:rPr lang="sl-SI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Деформитет</a:t>
            </a:r>
            <a:endParaRPr lang="sl-SI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Став</a:t>
            </a:r>
            <a:endParaRPr lang="en-U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14F41AE2-A9B2-415D-A307-0E6B398DA7D4}" type="slidenum">
              <a:rPr lang="en-US" smtClean="0">
                <a:latin typeface="Arial" pitchFamily="34" charset="0"/>
              </a:rPr>
              <a:pPr/>
              <a:t>42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9155" name="Date Placeholder 5"/>
          <p:cNvSpPr>
            <a:spLocks noGrp="1"/>
          </p:cNvSpPr>
          <p:nvPr>
            <p:ph type="dt" sz="quarter" idx="10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endParaRPr lang="sr-Latn-RS" smtClean="0">
              <a:latin typeface="Arial" pitchFamily="34" charset="0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9157" name="Picture 6" descr="IMG_02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клавикуле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marL="609600" indent="-60960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Дејства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индиректне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Дијагноза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најчешће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веома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лака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деформитет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оток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патолошки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крепитације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Преглед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неуроваскуларног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статуса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Plexus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brachialis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subclaviae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9143999" cy="1219200"/>
          </a:xfrm>
        </p:spPr>
        <p:txBody>
          <a:bodyPr lIns="45720" tIns="0" rIns="45720" bIns="0">
            <a:normAutofit/>
          </a:bodyPr>
          <a:lstStyle/>
          <a:p>
            <a:pPr>
              <a:defRPr/>
            </a:pPr>
            <a:r>
              <a:rPr lang="sr-Cyrl-CS" sz="4000" kern="12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x-none" sz="4000" kern="1200" cap="all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kern="12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клавикуле</a:t>
            </a:r>
            <a:endParaRPr lang="en-US" sz="4000" kern="12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4" name="Picture 2" descr="C:\Users\Milica\Desktop\58094-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1905000"/>
            <a:ext cx="417671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3" descr="C:\Users\Milica\Desktop\11725-04fxclavicul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скапуле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Ретке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Углавном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удружене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повредама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других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околних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Већина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изолованих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скапуле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захтева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конзервативни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третман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митела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рани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физикални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третман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Desault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завој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EB35466-CAFA-41E2-8CDB-227C254FDB79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325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проксималног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окрајка хумеруса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eaLnBrk="1" hangingPunct="1">
              <a:defRPr/>
            </a:pPr>
            <a:endParaRPr lang="sr-Latn-CS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опружену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руку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Старији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људи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Класификација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45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ангулације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тубероситас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тубероситас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дијафиза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9144000" cy="398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828BF83-1F40-44CE-BA90-D23C5EDF2C3B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632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701451-1DB2-43C7-AD86-5D242B788E20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268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Међућелијска</a:t>
            </a:r>
            <a:r>
              <a:rPr lang="en-U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супстанца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6324600" cy="57912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Органски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неоргански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део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Колагена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влакна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90 – 95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Мукополисахариди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хондроитин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сулфат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кератин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сулфат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1 – 2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</a:p>
          <a:p>
            <a:pPr eaLnBrk="1" hangingPunct="1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Минералне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соли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marL="407988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облику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хидроксиапатита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07988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CaCO3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</a:p>
          <a:p>
            <a:pPr marL="407988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Калцијум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хлорида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07988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Магнезијум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сулфата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40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924800" y="5105400"/>
            <a:ext cx="981075" cy="1420813"/>
            <a:chOff x="4603" y="2998"/>
            <a:chExt cx="1049" cy="1401"/>
          </a:xfrm>
        </p:grpSpPr>
        <p:sp>
          <p:nvSpPr>
            <p:cNvPr id="11272" name="AutoShape 4"/>
            <p:cNvSpPr>
              <a:spLocks noChangeArrowheads="1"/>
            </p:cNvSpPr>
            <p:nvPr/>
          </p:nvSpPr>
          <p:spPr bwMode="auto">
            <a:xfrm rot="18900000" flipH="1">
              <a:off x="4602" y="3006"/>
              <a:ext cx="202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1273" name="AutoShape 5"/>
            <p:cNvSpPr>
              <a:spLocks noChangeArrowheads="1"/>
            </p:cNvSpPr>
            <p:nvPr/>
          </p:nvSpPr>
          <p:spPr bwMode="auto">
            <a:xfrm rot="13500000" flipH="1">
              <a:off x="4872" y="4095"/>
              <a:ext cx="306" cy="3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1274" name="AutoShape 6"/>
            <p:cNvSpPr>
              <a:spLocks noChangeArrowheads="1"/>
            </p:cNvSpPr>
            <p:nvPr/>
          </p:nvSpPr>
          <p:spPr bwMode="auto">
            <a:xfrm>
              <a:off x="4704" y="3102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1275" name="AutoShape 7"/>
            <p:cNvSpPr>
              <a:spLocks noChangeArrowheads="1"/>
            </p:cNvSpPr>
            <p:nvPr/>
          </p:nvSpPr>
          <p:spPr bwMode="auto">
            <a:xfrm rot="5400000" flipH="1">
              <a:off x="4789" y="3334"/>
              <a:ext cx="450" cy="44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1276" name="AutoShape 8"/>
            <p:cNvSpPr>
              <a:spLocks noChangeArrowheads="1"/>
            </p:cNvSpPr>
            <p:nvPr/>
          </p:nvSpPr>
          <p:spPr bwMode="auto">
            <a:xfrm rot="8100000" flipH="1">
              <a:off x="4894" y="2999"/>
              <a:ext cx="202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1277" name="AutoShape 9"/>
            <p:cNvSpPr>
              <a:spLocks noChangeArrowheads="1"/>
            </p:cNvSpPr>
            <p:nvPr/>
          </p:nvSpPr>
          <p:spPr bwMode="auto">
            <a:xfrm rot="10800000">
              <a:off x="4787" y="3791"/>
              <a:ext cx="451" cy="44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1278" name="Freeform 10"/>
            <p:cNvSpPr>
              <a:spLocks/>
            </p:cNvSpPr>
            <p:nvPr/>
          </p:nvSpPr>
          <p:spPr bwMode="auto">
            <a:xfrm>
              <a:off x="5243" y="4039"/>
              <a:ext cx="409" cy="204"/>
            </a:xfrm>
            <a:custGeom>
              <a:avLst/>
              <a:gdLst>
                <a:gd name="T0" fmla="*/ 408 w 409"/>
                <a:gd name="T1" fmla="*/ 0 h 204"/>
                <a:gd name="T2" fmla="*/ 203 w 409"/>
                <a:gd name="T3" fmla="*/ 0 h 204"/>
                <a:gd name="T4" fmla="*/ 0 w 409"/>
                <a:gd name="T5" fmla="*/ 203 h 204"/>
                <a:gd name="T6" fmla="*/ 206 w 409"/>
                <a:gd name="T7" fmla="*/ 203 h 204"/>
                <a:gd name="T8" fmla="*/ 408 w 409"/>
                <a:gd name="T9" fmla="*/ 0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04"/>
                <a:gd name="T17" fmla="*/ 409 w 409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04">
                  <a:moveTo>
                    <a:pt x="408" y="0"/>
                  </a:moveTo>
                  <a:lnTo>
                    <a:pt x="203" y="0"/>
                  </a:lnTo>
                  <a:lnTo>
                    <a:pt x="0" y="203"/>
                  </a:lnTo>
                  <a:lnTo>
                    <a:pt x="206" y="203"/>
                  </a:lnTo>
                  <a:lnTo>
                    <a:pt x="408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r-Cyrl-RS"/>
            </a:p>
          </p:txBody>
        </p:sp>
      </p:grpSp>
      <p:pic>
        <p:nvPicPr>
          <p:cNvPr id="11271" name="Picture 13" descr="sadrzaj vo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435225"/>
            <a:ext cx="3657600" cy="442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732D04A-F4FA-45D2-AA4D-ACAB7D04D90A}" type="slidenum">
              <a:rPr lang="en-US" smtClean="0">
                <a:latin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734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sr-Latn-CS" dirty="0" smtClean="0"/>
              <a:t>	</a:t>
            </a:r>
            <a:r>
              <a:rPr lang="sr-Cyrl-CS" dirty="0" smtClean="0"/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дисталног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хумеруса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4503738" cy="53340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Супракондиларни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Екстензиони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Флексиони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Транскондиларни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Интеркондиларни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кондила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Латерални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Медијални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3827463" y="1600200"/>
            <a:ext cx="5316537" cy="5257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dirty="0" smtClean="0"/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зглобних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површина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Capitulum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Trochlea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епикондила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Латерални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Медијални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Супракондиларни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наставак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939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9063" y="0"/>
            <a:ext cx="60610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7" descr="106_06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424363" cy="3962400"/>
          </a:xfrm>
        </p:spPr>
      </p:pic>
      <p:pic>
        <p:nvPicPr>
          <p:cNvPr id="60421" name="Picture 8" descr="106_06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9763" y="1828800"/>
            <a:ext cx="4694237" cy="3962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Луксације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лакта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dirty="0" smtClean="0"/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радијус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улна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Задња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задње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латерална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80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90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Клиника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флексија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подлактице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релативно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скраћење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олекранон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проминира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позади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кубитална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фоса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испуњена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дисталним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хумерусом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NV,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удружени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77E46EB-C3EC-401B-BCB0-8C0513D2E7B0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9143999" cy="1066800"/>
          </a:xfrm>
        </p:spPr>
        <p:txBody>
          <a:bodyPr lIns="45720" tIns="0" rIns="45720" bIns="0">
            <a:normAutofit/>
          </a:bodyPr>
          <a:lstStyle/>
          <a:p>
            <a:pPr>
              <a:defRPr/>
            </a:pPr>
            <a:r>
              <a:rPr lang="sr-Cyrl-CS" sz="4000" kern="12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Луксација</a:t>
            </a:r>
            <a:r>
              <a:rPr lang="x-none" sz="4000" kern="1200" cap="all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4000" kern="12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лакатног</a:t>
            </a:r>
            <a:r>
              <a:rPr lang="x-none" sz="4000" kern="1200" cap="all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4000" kern="12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зглоба</a:t>
            </a:r>
            <a:endParaRPr lang="en-US" sz="4000" kern="12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8" name="Picture 2" descr="C:\Users\Milica\Desktop\lux cubity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17600"/>
            <a:ext cx="9144000" cy="574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Луксације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лакта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4000" dirty="0" smtClean="0">
                <a:solidFill>
                  <a:srgbClr val="05E0EB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endParaRPr lang="en-US" sz="4000" dirty="0" smtClean="0">
              <a:solidFill>
                <a:srgbClr val="05E0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800" dirty="0" smtClean="0"/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Промптна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репозиција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Латерални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медијални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помак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прво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коригује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Флексија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тракција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пртисак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олекранон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Бити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обазрив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нежнији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Дорзална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надлакатна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шина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флексији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честе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контроле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NV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Стабилна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репозиција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имобилизација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дана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Нестабилна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&gt; 3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недеље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олекранона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Директна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траума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Индиректни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механизам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полуиспружену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руку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снажна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контракција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трицепса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Немогућност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подлактица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опружи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активно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против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гравитације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ulnaris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7" descr="105_05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965700" cy="4191000"/>
          </a:xfrm>
        </p:spPr>
      </p:pic>
      <p:pic>
        <p:nvPicPr>
          <p:cNvPr id="65541" name="Picture 8" descr="105_05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1100" y="1905000"/>
            <a:ext cx="415290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0F1FEB7-2895-4A00-97C1-B5D6EC9D009B}" type="slidenum">
              <a:rPr lang="en-US" smtClean="0">
                <a:latin typeface="Arial" pitchFamily="34" charset="0"/>
              </a:rPr>
              <a:pPr/>
              <a:t>59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главе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радијуса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Индиректна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траума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опружену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руку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Essex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Lopresti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дисталног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Ø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Лечење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Рани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покрети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Ексцизија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главе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Остеосинтеза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Протеза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Цевасте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тубуларне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дијафиза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епифиза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метафиза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Кратке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епифизоидне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ручје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корен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стопала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прекобројне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Пљоснате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ребра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стернум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скапула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карлица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већина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костију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лобање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Друге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пршљенови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3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06525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Подела кости према облику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9157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7590" name="Picture 8" descr="F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447800"/>
            <a:ext cx="4437062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0" descr="F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673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подлактице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dirty="0" smtClean="0"/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Епоними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дислокацијом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радијуса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назива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Monteggia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радијуса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уз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дисталну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радиоулнарну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дислокацију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назива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latin typeface="Times New Roman" pitchFamily="18" charset="0"/>
                <a:cs typeface="Times New Roman" pitchFamily="18" charset="0"/>
              </a:rPr>
              <a:t>Galeazzi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Ноћни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ударац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1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9636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4568825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609600"/>
            <a:ext cx="45720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76600"/>
            <a:ext cx="4484688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3738" y="3276600"/>
            <a:ext cx="4640262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EA04ECE-B120-4682-AE52-C392A79096AC}" type="slidenum">
              <a:rPr lang="en-US" smtClean="0">
                <a:latin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2228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0661" name="Picture 7" descr="F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Compartment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" синдром 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отечена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подлактица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прстију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веома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отежани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пасивни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изазивају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јаке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болове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захваћеном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компартману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Накнадно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долази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губитка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сензибилитета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пулса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магистралних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крвних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судова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дешава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одмаклом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стадијуму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</a:rPr>
              <a:t>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Compartment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синдром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представља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Cyrl-C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Tx/>
              <a:buNone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хируршко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ургентно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стање</a:t>
            </a:r>
            <a:endParaRPr lang="sr-Latn-C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Широком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фасциотомијом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лакта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ручног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endParaRPr lang="sr-Latn-C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Volkmann -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контрактура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дислокације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ручног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доњег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окрајка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подлактице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најчешћи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човека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Дистални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фрагмент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помера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дорзално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Colles -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Smith -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овог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дистални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фрагмент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помера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воларно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Barton -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овог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фрактурна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линија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захвата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простор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Акутне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компликације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ових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нису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правило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Успешно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конзервативним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методама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Tx/>
              <a:buNone/>
              <a:defRPr/>
            </a:pP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(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ортопедска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репозиција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гипсана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имобилизација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којих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није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могуће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задржати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адекватну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репозицију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фрагмената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конгруенцију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зглобних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површина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треба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применити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неку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хируршких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2CB02BD-1F3A-4348-BF57-B597E49F80A3}" type="slidenum">
              <a:rPr lang="en-US" smtClean="0">
                <a:latin typeface="Arial" pitchFamily="34" charset="0"/>
              </a:rPr>
              <a:pPr/>
              <a:t>68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65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6564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5781" name="Picture 7" descr="F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244BA5F-CE6D-4FDF-A12E-2C971AAE8436}" type="slidenum">
              <a:rPr lang="en-US" smtClean="0">
                <a:latin typeface="Arial" pitchFamily="34" charset="0"/>
              </a:rPr>
              <a:pPr/>
              <a:t>69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75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6804" name="Picture 6" descr="IMG_043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5029200"/>
          </a:xfrm>
        </p:spPr>
        <p:txBody>
          <a:bodyPr/>
          <a:lstStyle/>
          <a:p>
            <a:pPr>
              <a:defRPr/>
            </a:pPr>
            <a:r>
              <a:rPr lang="sr-Cyrl-CS" sz="54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Инфекције </a:t>
            </a:r>
            <a:br>
              <a:rPr lang="sr-Cyrl-CS" sz="54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54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коштано – зглобног</a:t>
            </a:r>
            <a:br>
              <a:rPr lang="sr-Cyrl-CS" sz="54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54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система</a:t>
            </a:r>
            <a:endParaRPr lang="en-US" sz="54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7E51B4F-D6A9-410B-A988-3F328927C0A9}" type="slidenum">
              <a:rPr lang="en-US" smtClean="0">
                <a:latin typeface="Arial" pitchFamily="34" charset="0"/>
              </a:rPr>
              <a:pPr/>
              <a:t>70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Луксација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ручја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8" name="Picture 6" descr="IMG_07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4233863" cy="5334000"/>
          </a:xfrm>
        </p:spPr>
      </p:pic>
      <p:pic>
        <p:nvPicPr>
          <p:cNvPr id="77829" name="Picture 9" descr="IMG_07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3863" y="1828800"/>
            <a:ext cx="4910137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Псеудоартроза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чунасте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ручја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1" name="Picture 9" descr="IMG_02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44513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10" descr="IMG_02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3738" y="1524000"/>
            <a:ext cx="464026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905000"/>
          </a:xfrm>
        </p:spPr>
        <p:txBody>
          <a:bodyPr/>
          <a:lstStyle/>
          <a:p>
            <a:pPr eaLnBrk="1" hangingPunct="1">
              <a:defRPr/>
            </a:pPr>
            <a:r>
              <a:rPr lang="sr-Cyrl-CS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Повреде доњег</a:t>
            </a:r>
            <a:br>
              <a:rPr lang="sr-Cyrl-CS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екстремитета</a:t>
            </a:r>
            <a:endParaRPr lang="en-US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sr-Cyrl-CS" sz="40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Анатомија</a:t>
            </a:r>
            <a:endParaRPr lang="en-US" sz="4000" b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0" name="Picture 3" descr="zglob ku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428750"/>
            <a:ext cx="438467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 descr="vra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428750"/>
            <a:ext cx="48085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5"/>
          <p:cNvSpPr>
            <a:spLocks noChangeArrowheads="1"/>
          </p:cNvSpPr>
          <p:nvPr/>
        </p:nvSpPr>
        <p:spPr bwMode="auto">
          <a:xfrm>
            <a:off x="3886200" y="2957513"/>
            <a:ext cx="1028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sr-Latn-CS"/>
          </a:p>
        </p:txBody>
      </p:sp>
      <p:pic>
        <p:nvPicPr>
          <p:cNvPr id="80903" name="Picture 6" descr="debljina vr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4038600"/>
            <a:ext cx="48085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42B5AFD-4C02-4F65-95A8-99C1302089FD}" type="slidenum">
              <a:rPr lang="en-US" smtClean="0">
                <a:latin typeface="Arial" pitchFamily="34" charset="0"/>
              </a:rPr>
              <a:pPr/>
              <a:t>74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sr-Cyrl-CS" sz="40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Класификација</a:t>
            </a:r>
            <a:endParaRPr lang="en-US" sz="4000" b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24" name="Object 3"/>
          <p:cNvGraphicFramePr>
            <a:graphicFrameLocks noChangeAspect="1"/>
          </p:cNvGraphicFramePr>
          <p:nvPr/>
        </p:nvGraphicFramePr>
        <p:xfrm>
          <a:off x="-20638" y="1071563"/>
          <a:ext cx="9164638" cy="578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6" name="Document" r:id="rId3" imgW="4381500" imgH="2670048" progId="Word.Document.8">
                  <p:embed/>
                </p:oleObj>
              </mc:Choice>
              <mc:Fallback>
                <p:oleObj name="Document" r:id="rId3" imgW="4381500" imgH="2670048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1071563"/>
                        <a:ext cx="9164638" cy="578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2A4A8D-C6B3-4D20-9CA3-89F1E3BAA393}" type="slidenum">
              <a:rPr lang="en-US" smtClean="0">
                <a:latin typeface="Arial" pitchFamily="34" charset="0"/>
              </a:rPr>
              <a:pPr/>
              <a:t>75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Етиологија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Најчешће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узрок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настанка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старије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особе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траума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чије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ослабљене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комбинацијом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постменопаузалне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сенилне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остеопорозе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премда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сваки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фактор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појединачно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изазвати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 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Четири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групе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етиолошких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фактора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sr-Latn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Пад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			2. </a:t>
            </a:r>
            <a:r>
              <a:rPr lang="sr-Latn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Протективни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механизми</a:t>
            </a:r>
            <a:endParaRPr lang="en-US" sz="28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	3. </a:t>
            </a:r>
            <a:r>
              <a:rPr lang="sr-Latn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Јачина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	4. </a:t>
            </a:r>
            <a:r>
              <a:rPr lang="sr-Latn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Генетски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фактори</a:t>
            </a:r>
            <a:endParaRPr lang="en-US" sz="28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Дијагноза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9144000" cy="557212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преломом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проксималног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фемура доносе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носилима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јер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хода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покреће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повређену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ногу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болове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пределу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Историја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нивоу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Скраћење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спољна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ротација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ноге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палпаторна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осетљивост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пределу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Дијагноза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потврђује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радиолошким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претрагама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313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Дијагностика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CS" sz="40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( RTG, MRI, </a:t>
            </a:r>
            <a:r>
              <a:rPr lang="sr-Cyrl-CS" sz="40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сцинтиграфија</a:t>
            </a:r>
            <a:r>
              <a:rPr lang="sr-Latn-CS" sz="40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50"/>
            <a:ext cx="9144000" cy="123825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Char char="v"/>
              <a:defRPr/>
            </a:pPr>
            <a:r>
              <a:rPr lang="sr-Latn-CS" b="1" dirty="0" smtClean="0">
                <a:solidFill>
                  <a:srgbClr val="FFFF00"/>
                </a:solidFill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Стандардно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радиографско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испитивање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None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подразумева:</a:t>
            </a:r>
            <a:endParaRPr lang="sr-Latn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0" y="3786188"/>
            <a:ext cx="9144000" cy="206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Latn-C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постоји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сумња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није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јасан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RTG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снимку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урадити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сцинтиграфија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sr-Latn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MRI </a:t>
            </a:r>
            <a:r>
              <a:rPr lang="sr-Cyrl-C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преглед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1692275" y="3068638"/>
            <a:ext cx="6551613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x-none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6023" name="Text Box 6"/>
          <p:cNvSpPr txBox="1">
            <a:spLocks noChangeArrowheads="1"/>
          </p:cNvSpPr>
          <p:nvPr/>
        </p:nvSpPr>
        <p:spPr bwMode="auto">
          <a:xfrm>
            <a:off x="0" y="257175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sr-Cyrl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Антеропостериорни</a:t>
            </a:r>
            <a:r>
              <a:rPr lang="sr-Latn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AP ) </a:t>
            </a:r>
            <a:r>
              <a:rPr lang="sr-Cyrl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снимак</a:t>
            </a:r>
            <a:r>
              <a:rPr lang="sr-Latn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карлице</a:t>
            </a:r>
            <a:endParaRPr lang="sr-Latn-C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sr-Cyrl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Латерални</a:t>
            </a:r>
            <a:r>
              <a:rPr lang="sr-Latn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снимак</a:t>
            </a:r>
            <a:r>
              <a:rPr lang="sr-Latn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LL ) </a:t>
            </a:r>
            <a:r>
              <a:rPr lang="sr-Cyrl-C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  <a:endParaRPr lang="sr-Latn-C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75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Екстракапсуларни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36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6533939-6F26-4086-B454-418E2F576C55}" type="slidenum">
              <a:rPr lang="en-US" smtClean="0">
                <a:latin typeface="Arial" pitchFamily="34" charset="0"/>
              </a:rPr>
              <a:pPr/>
              <a:t>79</a:t>
            </a:fld>
            <a:endParaRPr lang="en-US" smtClean="0">
              <a:latin typeface="Arial" pitchFamily="34" charset="0"/>
            </a:endParaRPr>
          </a:p>
        </p:txBody>
      </p:sp>
      <p:graphicFrame>
        <p:nvGraphicFramePr>
          <p:cNvPr id="87044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0" y="1357313"/>
          <a:ext cx="9144000" cy="550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6" name="Document" r:id="rId3" imgW="4381500" imgH="2670048" progId="Word.Document.8">
                  <p:embed/>
                </p:oleObj>
              </mc:Choice>
              <mc:Fallback>
                <p:oleObj name="Document" r:id="rId3" imgW="4381500" imgH="2670048" progId="Word.Document.8">
                  <p:embed/>
                  <p:pic>
                    <p:nvPicPr>
                      <p:cNvPr id="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7313"/>
                        <a:ext cx="9144000" cy="550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steomyelitis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dirty="0" smtClean="0"/>
              <a:t> </a:t>
            </a:r>
            <a:r>
              <a:rPr lang="sr-Cyrl-CS" dirty="0" smtClean="0"/>
              <a:t> 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Представља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упалу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изазвану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инфективним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агенсом</a:t>
            </a:r>
          </a:p>
          <a:p>
            <a:pPr marL="609600" indent="-60960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Остеомијелитиси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најчешће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класификују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основу: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Брзине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настанка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интезитета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дужине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трајања</a:t>
            </a: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симптома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Акутни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Субакутни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Хронични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sr-Cyrl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sr-Cyrl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54294D6-8ED7-4D55-9D62-A8E1E23286AB}" type="slidenum">
              <a:rPr lang="en-US" smtClean="0">
                <a:latin typeface="Arial" pitchFamily="34" charset="0"/>
              </a:rPr>
              <a:pPr/>
              <a:t>80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Тракција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14563"/>
            <a:ext cx="3302000" cy="4214812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sr-Latn-CS" sz="3600" b="1" dirty="0" smtClean="0">
                <a:solidFill>
                  <a:srgbClr val="FFFF00"/>
                </a:solidFill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Кожна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ü"/>
              <a:defRPr/>
            </a:pP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Коштана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endParaRPr lang="sr-Latn-CS" sz="3600" b="1" dirty="0" smtClean="0">
              <a:solidFill>
                <a:srgbClr val="FFFF00"/>
              </a:solidFill>
            </a:endParaRPr>
          </a:p>
        </p:txBody>
      </p:sp>
      <p:pic>
        <p:nvPicPr>
          <p:cNvPr id="8806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447800"/>
            <a:ext cx="6402387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Хируршко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00FF00"/>
                </a:solidFill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Остеосинтеза</a:t>
            </a:r>
            <a:endParaRPr lang="sr-Latn-CS" sz="40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имплантата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унутрашњу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фиксацију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обично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зарастају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јер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кроз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спонгиозну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васкуларизовану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широким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додирним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површинама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4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Алоартропластика</a:t>
            </a:r>
            <a:endParaRPr lang="sr-Latn-CS" sz="40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endParaRPr lang="sr-Latn-CS" sz="3600" b="1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endParaRPr lang="en-US" sz="4000" b="1" dirty="0" smtClean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врата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бутне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684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1571625"/>
            <a:ext cx="9144000" cy="460057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ортопедско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хируршки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Веома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ретко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зараста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неоперативним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методама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Хируршки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начин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лечења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скопчан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великим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бројем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компликација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неуспеха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лечењу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Нерешен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 the unsolved fracture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" </a:t>
            </a:r>
            <a:endParaRPr lang="sr-Latn-CS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   ( Dickson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1953.</a:t>
            </a:r>
            <a:r>
              <a:rPr lang="sr-Latn-CS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C63FD4A-76E9-47C3-B62D-998AAEA3664B}" type="slidenum">
              <a:rPr lang="en-US" smtClean="0">
                <a:latin typeface="Arial Black" pitchFamily="34" charset="0"/>
              </a:rPr>
              <a:pPr/>
              <a:t>83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91139" name="Rectangle 1026"/>
          <p:cNvSpPr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sr-Cyrl-CS" sz="40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Класификација</a:t>
            </a:r>
            <a:r>
              <a:rPr lang="en-US"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91140" name="Picture 1027" descr="Gard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4450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028" descr="Gard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285875"/>
            <a:ext cx="46990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29" descr="Gard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6063"/>
            <a:ext cx="4445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030" descr="Garden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071938"/>
            <a:ext cx="46990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A0A89D8-3679-4433-B07D-A92F90276CEB}" type="slidenum">
              <a:rPr lang="en-US" smtClean="0">
                <a:latin typeface="Arial Black" pitchFamily="34" charset="0"/>
              </a:rPr>
              <a:pPr/>
              <a:t>84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00" y="692150"/>
            <a:ext cx="5524500" cy="102235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без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дислокације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71800"/>
            <a:ext cx="9144000" cy="38862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Четвртина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свих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интракапсуларних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Нижи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ниво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незарастања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аваскуларне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некрозе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Остеосинтеза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метода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избора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нзервативни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третман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Примарна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алоартропластика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није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индикована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осим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изражене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артрозе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кука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5" name="Picture 12" descr="Gard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9B2EE1E-791D-484C-B4F5-0808688F55B7}" type="slidenum">
              <a:rPr lang="en-US" smtClean="0">
                <a:latin typeface="Arial Black" pitchFamily="34" charset="0"/>
              </a:rPr>
              <a:pPr/>
              <a:t>85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7475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дислокацијом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28750"/>
            <a:ext cx="5284788" cy="4746625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Делимичан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потпуни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губитак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васкуларизације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главе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фемура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Лоше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биомеханичко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окружење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Коминуцију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кортекса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Импакцију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спонгиозне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одговарајуће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коаптације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преломних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фрагмената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њено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одржавање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зарастања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3189" name="Picture 6" descr="slika 47,str 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0" y="2571750"/>
            <a:ext cx="3937000" cy="428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Moore prot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43180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3" descr="modularna prot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28625"/>
            <a:ext cx="4826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85938"/>
            <a:ext cx="9144000" cy="2000250"/>
          </a:xfrm>
        </p:spPr>
        <p:txBody>
          <a:bodyPr/>
          <a:lstStyle/>
          <a:p>
            <a:pPr>
              <a:defRPr/>
            </a:pPr>
            <a:r>
              <a:rPr lang="sr-Cyrl-CS" sz="5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sz="5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дијафизе</a:t>
            </a:r>
            <a:r>
              <a:rPr lang="en-US" sz="5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5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фемура</a:t>
            </a:r>
            <a:endParaRPr lang="en-US" sz="54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5"/>
            <a:ext cx="9144000" cy="6029325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дошло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дијафизе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фемура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потребно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делује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Саобраћајни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удеси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падови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великих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висина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прострелне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ране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политраума</a:t>
            </a:r>
            <a:endParaRPr lang="sr-Latn-C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Такође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доћи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делује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мала</a:t>
            </a:r>
            <a:r>
              <a:rPr lang="sr-Latn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сила </a:t>
            </a: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патолошки</a:t>
            </a: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>
              <a:defRPr/>
            </a:pP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дијафизе</a:t>
            </a:r>
            <a:r>
              <a:rPr lang="sr-Latn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фемура</a:t>
            </a:r>
            <a:endParaRPr lang="en-US" sz="4000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3063"/>
            <a:ext cx="9144000" cy="5214937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00FF00"/>
                </a:solidFill>
              </a:rPr>
              <a:t> </a:t>
            </a:r>
            <a:r>
              <a:rPr lang="sr-Cyrl-CS" sz="3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Конзервативно</a:t>
            </a:r>
            <a:r>
              <a:rPr lang="sr-Latn-CS" sz="3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Оперативно</a:t>
            </a:r>
            <a:endParaRPr lang="sr-Latn-CS" sz="36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sr-Latn-C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Конзервативно</a:t>
            </a:r>
            <a:r>
              <a:rPr lang="sr-Latn-C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Апликовање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коштане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тракције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Транскондиларно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Кроз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туберозитас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тибије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Данас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углавном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користи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иницијално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лечење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Класификација остеомијелитиса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609600" indent="-60960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Врсте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инфективног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агенса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врсте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реакције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нападнутог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организма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Пиогени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Непиогени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грануломатозни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sr-Latn-C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Механизма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настанка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b="1" dirty="0" smtClean="0">
                <a:latin typeface="Times New Roman" pitchFamily="18" charset="0"/>
                <a:cs typeface="Times New Roman" pitchFamily="18" charset="0"/>
              </a:rPr>
              <a:t>инфекције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Хематогени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609600" indent="-609600" eaLnBrk="1" hangingPunct="1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Егзогени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9144000" cy="2743200"/>
          </a:xfrm>
        </p:spPr>
        <p:txBody>
          <a:bodyPr/>
          <a:lstStyle/>
          <a:p>
            <a:pPr eaLnBrk="1" hangingPunct="1">
              <a:defRPr/>
            </a:pPr>
            <a:r>
              <a:rPr lang="sr-Cyrl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en-U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потколенице</a:t>
            </a:r>
            <a:r>
              <a:rPr lang="sr-Latn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скочног</a:t>
            </a:r>
            <a:r>
              <a:rPr lang="sr-Latn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зглоба</a:t>
            </a:r>
            <a:endParaRPr lang="en-US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Tibia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fibu</a:t>
            </a:r>
            <a:r>
              <a:rPr lang="en-U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93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838200"/>
          <a:ext cx="91440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" name="Image" r:id="rId3" imgW="10146032" imgH="8761905" progId="">
                  <p:embed/>
                </p:oleObj>
              </mc:Choice>
              <mc:Fallback>
                <p:oleObj name="Image" r:id="rId3" imgW="10146032" imgH="876190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91440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Класификација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механизму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прелома</a:t>
            </a:r>
            <a:endParaRPr lang="en-US" sz="400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400" b="1" dirty="0" smtClean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Ротациони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доминантно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захватају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малеолусе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малеоларни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настале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последица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осовинског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оптерећења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преломи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тијалног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плафона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plafond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таваница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франц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односно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тибијалног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пилона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pilon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носач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енгл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C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46482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2400" dirty="0" smtClean="0">
                <a:solidFill>
                  <a:schemeClr val="tx1"/>
                </a:solidFill>
              </a:rPr>
              <a:t/>
            </a:r>
            <a:br>
              <a:rPr lang="sr-Latn-CS" sz="2400" dirty="0" smtClean="0">
                <a:solidFill>
                  <a:schemeClr val="tx1"/>
                </a:solidFill>
              </a:rPr>
            </a:br>
            <a:r>
              <a:rPr lang="sr-Cyrl-CS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66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Повреде кичменог</a:t>
            </a:r>
            <a:br>
              <a:rPr lang="sr-Cyrl-CS" sz="66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66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стуба </a:t>
            </a:r>
            <a:r>
              <a:rPr lang="sr-Cyrl-CS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CS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CS" sz="6600" i="1" dirty="0" smtClean="0">
                <a:solidFill>
                  <a:srgbClr val="FFFF00"/>
                </a:solidFill>
              </a:rPr>
              <a:t/>
            </a:r>
            <a:br>
              <a:rPr lang="sr-Latn-CS" sz="6600" i="1" dirty="0" smtClean="0">
                <a:solidFill>
                  <a:srgbClr val="FFFF00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5029200"/>
            <a:ext cx="44958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sr-Latn-CS" sz="1800" i="1" smtClean="0"/>
          </a:p>
          <a:p>
            <a:pPr eaLnBrk="1" hangingPunct="1">
              <a:lnSpc>
                <a:spcPct val="80000"/>
              </a:lnSpc>
              <a:defRPr/>
            </a:pPr>
            <a:endParaRPr lang="en-US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Анатомија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кичменог стуба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3000"/>
            <a:ext cx="56388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Комплетна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кичма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садржи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цервикалних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торакалних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лумбалних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сакралних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3 - 5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кокцигеалних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сегмент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кичмене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мождине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цервикалних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торакалних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лумбалних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сакралних</a:t>
            </a:r>
            <a:r>
              <a:rPr lang="sr-Latn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кокцигеални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Заштита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кичмене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мождине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Лигаменти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47750"/>
            <a:ext cx="35052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Механизми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повређивања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кичменог стуба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dirty="0" smtClean="0"/>
              <a:t> </a:t>
            </a:r>
            <a:r>
              <a:rPr lang="sr-Latn-CS" dirty="0" smtClean="0"/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Компресија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Флексија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Екстензија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Ротација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Латерална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компресија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Дистракција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Пенетрација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Водич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кичмене</a:t>
            </a:r>
            <a:r>
              <a:rPr lang="sr-Latn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мождине</a:t>
            </a:r>
            <a:endParaRPr lang="en-US" sz="4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Треба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сумњати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мождине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присутни: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Слабост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утрнулост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изазване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силом</a:t>
            </a:r>
            <a:r>
              <a:rPr lang="sr-Latn-C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Мултисистемске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повреде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-33867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Пажљиво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поступање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Увек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треба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сумњати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постоји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док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уради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RTG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искључи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дислокација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повређене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треба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третитати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имају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прелом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док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искључи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 – 15 %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пацијената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имати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секундарну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неком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другом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нивоу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пажљиво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имобилише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прегледа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(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кичма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Процена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иницијално</a:t>
            </a:r>
            <a:r>
              <a:rPr lang="sr-Latn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000" dirty="0" smtClean="0">
                <a:solidFill>
                  <a:srgbClr val="8AFD21"/>
                </a:solidFill>
                <a:latin typeface="Times New Roman" pitchFamily="18" charset="0"/>
                <a:cs typeface="Times New Roman" pitchFamily="18" charset="0"/>
              </a:rPr>
              <a:t>збрињавање</a:t>
            </a:r>
            <a:endParaRPr lang="en-US" sz="4000" dirty="0" smtClean="0">
              <a:solidFill>
                <a:srgbClr val="8AF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Поставити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пацијента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лежи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позицији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супинације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имобилисати главу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врат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користећи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Семиригидни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пластични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колар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Филаделфија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оковратник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Б.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Дугачку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таблу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кичму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 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Проценити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ресираторни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статус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Успоставити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дисање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избегавајући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непотребне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покрете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врата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кисеоник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Проценити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вентилацију</a:t>
            </a:r>
            <a:endParaRPr lang="sr-Latn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Подржати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вентилацију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потребно: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Интубацијом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sr-Cyrl-C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Размислити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sr-Latn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крикотироидектомији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55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Latn-C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C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Проценити</a:t>
            </a:r>
            <a:r>
              <a:rPr lang="sr-Latn-C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циркулацију</a:t>
            </a:r>
            <a:endParaRPr lang="sr-Latn-CS" sz="3600" b="1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Мерити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крвни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притисак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континуирано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хипотензиван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разликовати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хиповолемични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шок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неурогеног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шока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Надокнадити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течност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присутан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хиповолемични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шок</a:t>
            </a:r>
            <a:endParaRPr lang="sr-Latn-C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повреда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кичме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присутна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обнова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течности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требало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буде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руковођена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мониторингом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притиска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централној</a:t>
            </a:r>
            <a:r>
              <a:rPr lang="sr-Latn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вени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</TotalTime>
  <Words>2694</Words>
  <Application>Microsoft Office PowerPoint</Application>
  <PresentationFormat>Projekcija na ekranu (4:3)</PresentationFormat>
  <Paragraphs>549</Paragraphs>
  <Slides>109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Ugrađeni OLE serveri</vt:lpstr>
      </vt:variant>
      <vt:variant>
        <vt:i4>2</vt:i4>
      </vt:variant>
      <vt:variant>
        <vt:lpstr>Naslovi slajdova</vt:lpstr>
      </vt:variant>
      <vt:variant>
        <vt:i4>109</vt:i4>
      </vt:variant>
    </vt:vector>
  </HeadingPairs>
  <TitlesOfParts>
    <vt:vector size="112" baseType="lpstr">
      <vt:lpstr>Stream</vt:lpstr>
      <vt:lpstr>Document</vt:lpstr>
      <vt:lpstr>Image</vt:lpstr>
      <vt:lpstr> Висока медицинска школа у Ћуприји     Здравствена нега у ортопедској хирургији и трауматологији</vt:lpstr>
      <vt:lpstr>Коштани систем </vt:lpstr>
      <vt:lpstr>Структура и грађа кости</vt:lpstr>
      <vt:lpstr>Ћелије </vt:lpstr>
      <vt:lpstr>Међућелијска супстанца</vt:lpstr>
      <vt:lpstr>Подела кости према облику</vt:lpstr>
      <vt:lpstr>Инфекције  коштано – зглобног система</vt:lpstr>
      <vt:lpstr>Osteomyelitis</vt:lpstr>
      <vt:lpstr>Класификација остеомијелитиса</vt:lpstr>
      <vt:lpstr>Егзогени остеомијелитис отворени преломи</vt:lpstr>
      <vt:lpstr>Акутни хематогени остеомијелитис  ( AHOM )</vt:lpstr>
      <vt:lpstr>PowerPoint prezentacija</vt:lpstr>
      <vt:lpstr>RTG</vt:lpstr>
      <vt:lpstr>Хронични остеомијелитис</vt:lpstr>
      <vt:lpstr>Дијагноза</vt:lpstr>
      <vt:lpstr>PowerPoint prezentacija</vt:lpstr>
      <vt:lpstr>PowerPoint prezentacija</vt:lpstr>
      <vt:lpstr>Лечење хроничног остеомијелитиса</vt:lpstr>
      <vt:lpstr>PowerPoint prezentacija</vt:lpstr>
      <vt:lpstr>Артроза Остеоартроза остеоартритис ( УСА )</vt:lpstr>
      <vt:lpstr>Клиничке манифестације </vt:lpstr>
      <vt:lpstr>Реуматски бол </vt:lpstr>
      <vt:lpstr>Укоченост </vt:lpstr>
      <vt:lpstr>Физикални налаз</vt:lpstr>
      <vt:lpstr>Лечење</vt:lpstr>
      <vt:lpstr>Медикаменти</vt:lpstr>
      <vt:lpstr>Клиничка презентација </vt:lpstr>
      <vt:lpstr>Класификација коштаних тумора СЗО</vt:lpstr>
      <vt:lpstr>PowerPoint prezentacija</vt:lpstr>
      <vt:lpstr>Hondrosarcoma</vt:lpstr>
      <vt:lpstr>Hondrosarcoma</vt:lpstr>
      <vt:lpstr>Hondrosarcoma</vt:lpstr>
      <vt:lpstr>Секундарни тумори костију</vt:lpstr>
      <vt:lpstr>Преломи и повреде меких ткива</vt:lpstr>
      <vt:lpstr>Преломи</vt:lpstr>
      <vt:lpstr>Преломи</vt:lpstr>
      <vt:lpstr>Преломи</vt:lpstr>
      <vt:lpstr>Преломи у дечјем узрасту</vt:lpstr>
      <vt:lpstr>Клиничка презентација прелома </vt:lpstr>
      <vt:lpstr> Луксација</vt:lpstr>
      <vt:lpstr>Клиничка презентација луксација</vt:lpstr>
      <vt:lpstr>PowerPoint prezentacija</vt:lpstr>
      <vt:lpstr>Преломи клавикуле </vt:lpstr>
      <vt:lpstr>Преломи клавикуле</vt:lpstr>
      <vt:lpstr>Прелом скапуле</vt:lpstr>
      <vt:lpstr>PowerPoint prezentacija</vt:lpstr>
      <vt:lpstr>Преломи проксималног  окрајка хумеруса</vt:lpstr>
      <vt:lpstr>PowerPoint prezentacija</vt:lpstr>
      <vt:lpstr>PowerPoint prezentacija</vt:lpstr>
      <vt:lpstr>PowerPoint prezentacija</vt:lpstr>
      <vt:lpstr>  Преломи дисталног хумеруса</vt:lpstr>
      <vt:lpstr>PowerPoint prezentacija</vt:lpstr>
      <vt:lpstr>PowerPoint prezentacija</vt:lpstr>
      <vt:lpstr>Луксације лакта</vt:lpstr>
      <vt:lpstr>Луксација лакатног зглоба</vt:lpstr>
      <vt:lpstr>Луксације лакта  Лечење</vt:lpstr>
      <vt:lpstr>Преломи олекранона </vt:lpstr>
      <vt:lpstr>PowerPoint prezentacija</vt:lpstr>
      <vt:lpstr>Прелом главе радијуса </vt:lpstr>
      <vt:lpstr>PowerPoint prezentacija</vt:lpstr>
      <vt:lpstr>Преломи подлактице </vt:lpstr>
      <vt:lpstr>PowerPoint prezentacija</vt:lpstr>
      <vt:lpstr>PowerPoint prezentacija</vt:lpstr>
      <vt:lpstr>“ Compartment " синдром </vt:lpstr>
      <vt:lpstr>PowerPoint prezentacija</vt:lpstr>
      <vt:lpstr>Преломи и дислокације ручног зглоба</vt:lpstr>
      <vt:lpstr>PowerPoint prezentacija</vt:lpstr>
      <vt:lpstr>PowerPoint prezentacija</vt:lpstr>
      <vt:lpstr>PowerPoint prezentacija</vt:lpstr>
      <vt:lpstr>Луксација ручја</vt:lpstr>
      <vt:lpstr>Псеудоартроза чунасте кости ручја</vt:lpstr>
      <vt:lpstr>Повреде доњег екстремитета</vt:lpstr>
      <vt:lpstr>PowerPoint prezentacija</vt:lpstr>
      <vt:lpstr>PowerPoint prezentacija</vt:lpstr>
      <vt:lpstr>PowerPoint prezentacija</vt:lpstr>
      <vt:lpstr>Етиологија</vt:lpstr>
      <vt:lpstr>Дијагноза</vt:lpstr>
      <vt:lpstr>Дијагностика  ( RTG, MRI, сцинтиграфија )</vt:lpstr>
      <vt:lpstr>Екстракапсуларни преломи   лечење  </vt:lpstr>
      <vt:lpstr>Тракција</vt:lpstr>
      <vt:lpstr>Хируршко лечење</vt:lpstr>
      <vt:lpstr>Прелом врата бутне кости </vt:lpstr>
      <vt:lpstr>PowerPoint prezentacija</vt:lpstr>
      <vt:lpstr>Преломи без дислокације  </vt:lpstr>
      <vt:lpstr>Преломи са дислокацијом  </vt:lpstr>
      <vt:lpstr>PowerPoint prezentacija</vt:lpstr>
      <vt:lpstr>Преломи дијафизе фемура</vt:lpstr>
      <vt:lpstr>PowerPoint prezentacija</vt:lpstr>
      <vt:lpstr>Лечење прелома дијафизе фемура</vt:lpstr>
      <vt:lpstr>Преломи потколенице  и скочног зглоба</vt:lpstr>
      <vt:lpstr>Tibia и fibulla</vt:lpstr>
      <vt:lpstr>Класификација по механизму прелома</vt:lpstr>
      <vt:lpstr>  Повреде кичменог стуба   </vt:lpstr>
      <vt:lpstr>Анатомија кичменог стуба</vt:lpstr>
      <vt:lpstr>Механизми повређивања  кичменог стуба</vt:lpstr>
      <vt:lpstr>Водич за повреде кичмене мождине</vt:lpstr>
      <vt:lpstr>PowerPoint prezentacija</vt:lpstr>
      <vt:lpstr>Процена и иницијално збрињавање</vt:lpstr>
      <vt:lpstr>PowerPoint prezentacija</vt:lpstr>
      <vt:lpstr>IV. Проценити неуролошки статус</vt:lpstr>
      <vt:lpstr>Стабилни преломи кичме</vt:lpstr>
      <vt:lpstr>Хиперекстензионе повреде са повредама кичмене мождине</vt:lpstr>
      <vt:lpstr>Повреде кичмене мождине  са неуролошким испадом</vt:lpstr>
      <vt:lpstr>PowerPoint prezentacija</vt:lpstr>
      <vt:lpstr>Повреде кичмене мождине   Spinal Cord Injury ( SCI )</vt:lpstr>
      <vt:lpstr>Етиологија и фактори ризика</vt:lpstr>
      <vt:lpstr>Дијагностика повреда кичменог стуба</vt:lpstr>
      <vt:lpstr>PowerPoint prezentacija</vt:lpstr>
      <vt:lpstr>Хируршко лечење</vt:lpstr>
    </vt:vector>
  </TitlesOfParts>
  <Company>Klinicki centar Odeljenje grudne hirurgije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Специфичности сестринске неге у хируршким дисциплинама</dc:title>
  <dc:creator>Slobodan Milisavljevic</dc:creator>
  <cp:lastModifiedBy>Zoran Bozinovic</cp:lastModifiedBy>
  <cp:revision>249</cp:revision>
  <dcterms:created xsi:type="dcterms:W3CDTF">2010-01-27T07:46:05Z</dcterms:created>
  <dcterms:modified xsi:type="dcterms:W3CDTF">2019-04-10T15:52:08Z</dcterms:modified>
</cp:coreProperties>
</file>