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81" r:id="rId4"/>
    <p:sldId id="26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4" r:id="rId32"/>
    <p:sldId id="295" r:id="rId33"/>
    <p:sldId id="291" r:id="rId34"/>
    <p:sldId id="292" r:id="rId35"/>
    <p:sldId id="293" r:id="rId3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4E72EC-47F8-4319-84C4-91BAE769ED36}" type="datetimeFigureOut">
              <a:rPr lang="sr-Latn-CS" smtClean="0"/>
              <a:pPr/>
              <a:t>15.11.2015</a:t>
            </a:fld>
            <a:endParaRPr lang="sr-Latn-C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r-Latn-C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3A29AF0-8F9F-49F1-8505-6F634D7CDB9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4E72EC-47F8-4319-84C4-91BAE769ED36}" type="datetimeFigureOut">
              <a:rPr lang="sr-Latn-CS" smtClean="0"/>
              <a:pPr/>
              <a:t>15.11.2015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A29AF0-8F9F-49F1-8505-6F634D7CDB9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4E72EC-47F8-4319-84C4-91BAE769ED36}" type="datetimeFigureOut">
              <a:rPr lang="sr-Latn-CS" smtClean="0"/>
              <a:pPr/>
              <a:t>15.11.2015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A29AF0-8F9F-49F1-8505-6F634D7CDB9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4E72EC-47F8-4319-84C4-91BAE769ED36}" type="datetimeFigureOut">
              <a:rPr lang="sr-Latn-CS" smtClean="0"/>
              <a:pPr/>
              <a:t>15.11.2015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A29AF0-8F9F-49F1-8505-6F634D7CDB9A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4E72EC-47F8-4319-84C4-91BAE769ED36}" type="datetimeFigureOut">
              <a:rPr lang="sr-Latn-CS" smtClean="0"/>
              <a:pPr/>
              <a:t>15.11.2015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A29AF0-8F9F-49F1-8505-6F634D7CDB9A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4E72EC-47F8-4319-84C4-91BAE769ED36}" type="datetimeFigureOut">
              <a:rPr lang="sr-Latn-CS" smtClean="0"/>
              <a:pPr/>
              <a:t>15.11.2015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A29AF0-8F9F-49F1-8505-6F634D7CDB9A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4E72EC-47F8-4319-84C4-91BAE769ED36}" type="datetimeFigureOut">
              <a:rPr lang="sr-Latn-CS" smtClean="0"/>
              <a:pPr/>
              <a:t>15.11.2015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A29AF0-8F9F-49F1-8505-6F634D7CDB9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4E72EC-47F8-4319-84C4-91BAE769ED36}" type="datetimeFigureOut">
              <a:rPr lang="sr-Latn-CS" smtClean="0"/>
              <a:pPr/>
              <a:t>15.11.2015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A29AF0-8F9F-49F1-8505-6F634D7CDB9A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4E72EC-47F8-4319-84C4-91BAE769ED36}" type="datetimeFigureOut">
              <a:rPr lang="sr-Latn-CS" smtClean="0"/>
              <a:pPr/>
              <a:t>15.11.2015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A29AF0-8F9F-49F1-8505-6F634D7CDB9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34E72EC-47F8-4319-84C4-91BAE769ED36}" type="datetimeFigureOut">
              <a:rPr lang="sr-Latn-CS" smtClean="0"/>
              <a:pPr/>
              <a:t>15.11.2015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A29AF0-8F9F-49F1-8505-6F634D7CDB9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4E72EC-47F8-4319-84C4-91BAE769ED36}" type="datetimeFigureOut">
              <a:rPr lang="sr-Latn-CS" smtClean="0"/>
              <a:pPr/>
              <a:t>15.11.2015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3A29AF0-8F9F-49F1-8505-6F634D7CDB9A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34E72EC-47F8-4319-84C4-91BAE769ED36}" type="datetimeFigureOut">
              <a:rPr lang="sr-Latn-CS" smtClean="0"/>
              <a:pPr/>
              <a:t>15.11.2015</a:t>
            </a:fld>
            <a:endParaRPr lang="sr-Latn-C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r-Latn-C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3A29AF0-8F9F-49F1-8505-6F634D7CDB9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87443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sr-Latn-C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HIRURGIJA SA TRAUMATOLOGIJOM</a:t>
            </a:r>
          </a:p>
          <a:p>
            <a:pPr algn="ctr">
              <a:buNone/>
            </a:pPr>
            <a:r>
              <a:rPr lang="sr-Latn-C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C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INFEKCIJE U HIRURGIJI</a:t>
            </a:r>
          </a:p>
          <a:p>
            <a:pPr algn="ctr">
              <a:buNone/>
            </a:pPr>
            <a:endParaRPr lang="sr-Latn-CS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CS" sz="2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CS" sz="2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sr-Latn-CS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sr-Latn-C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r-Latn-C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Doc. dr sc. med. Zoran Bjelanović</a:t>
            </a:r>
          </a:p>
          <a:p>
            <a:endParaRPr lang="sr-Latn-C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CS" sz="32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VISOKA MEDICINSKA ŠKOLA STRUKOVNIH STUDIJA ĆUPRIJA</a:t>
            </a:r>
            <a:endParaRPr lang="sr-Latn-CS" sz="32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038600" cy="531459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Ako infekcija nije sanirana uklanjanjem sekvestara, vrši se potpuno hirurško uklanjanje dela kosti-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blok resekcija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. Nadoknada se vrši klizajućim graftom i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metodom po Ilizarovu.</a:t>
            </a:r>
          </a:p>
          <a:p>
            <a:pPr>
              <a:buFont typeface="Wingdings" pitchFamily="2" charset="2"/>
              <a:buChar char="q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HBOT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pic>
        <p:nvPicPr>
          <p:cNvPr id="5" name="Picture 2" descr="C:\Users\zoran\Downloads\615426002512de11f79eca213320634_v4 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4128120" cy="2934289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0"/>
            <a:ext cx="2448272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140968"/>
            <a:ext cx="403244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pPr algn="ctr"/>
            <a:r>
              <a:rPr lang="sr-Latn-CS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SEPSA</a:t>
            </a:r>
            <a:endParaRPr lang="sr-Latn-CS" sz="24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1653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Sistemski inflamatorni odgovor izazvan infekcijom (</a:t>
            </a: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SIRS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- “Sistemic inflammatory response syndrome”)</a:t>
            </a:r>
          </a:p>
          <a:p>
            <a:pPr>
              <a:buFont typeface="Wingdings" pitchFamily="2" charset="2"/>
              <a:buChar char="q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Bakterijemija – prolazno ili periodično prisustvo živih bakterija u krvi (+hemokultura,↑T)</a:t>
            </a:r>
          </a:p>
          <a:p>
            <a:pPr>
              <a:buFont typeface="Wingdings" pitchFamily="2" charset="2"/>
              <a:buChar char="q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Septikemija –izazvana širenjem mikroorganizama i njihovih toksina-(problematičan termin)</a:t>
            </a:r>
          </a:p>
          <a:p>
            <a:pPr>
              <a:buFont typeface="Wingdings" pitchFamily="2" charset="2"/>
              <a:buChar char="q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Kriterijumi za postavljanje dg SIRS-a (2/4) su: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Temp.&gt;38°C ili </a:t>
            </a:r>
            <a:r>
              <a:rPr lang="sr-Latn-CS" sz="2000" b="1" i="1" dirty="0" smtClean="0">
                <a:latin typeface="Times New Roman"/>
                <a:cs typeface="Times New Roman"/>
              </a:rPr>
              <a:t>&lt;36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°C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Tahipnea &gt; 20 respiracija/min ili pCO2</a:t>
            </a:r>
            <a:r>
              <a:rPr lang="sr-Latn-CS" sz="2000" b="1" i="1" dirty="0" smtClean="0">
                <a:latin typeface="Times New Roman"/>
                <a:cs typeface="Times New Roman"/>
              </a:rPr>
              <a:t> &lt; 32mmHg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/>
                <a:cs typeface="Times New Roman"/>
              </a:rPr>
              <a:t>Tahikardija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&gt; 90/min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Broj Le &gt; 12000 ili </a:t>
            </a:r>
            <a:r>
              <a:rPr lang="sr-Latn-CS" sz="2000" b="1" i="1" dirty="0" smtClean="0">
                <a:latin typeface="Times New Roman"/>
                <a:cs typeface="Times New Roman"/>
              </a:rPr>
              <a:t>&lt; 4000/mm³</a:t>
            </a:r>
          </a:p>
          <a:p>
            <a:pPr>
              <a:buFont typeface="Wingdings" pitchFamily="2" charset="2"/>
              <a:buChar char="Ø"/>
            </a:pPr>
            <a:endParaRPr lang="sr-Latn-CS" sz="2000" b="1" i="1" dirty="0" smtClean="0">
              <a:latin typeface="Times New Roman"/>
              <a:cs typeface="Times New Roman"/>
            </a:endParaRPr>
          </a:p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/>
                <a:cs typeface="Times New Roman"/>
              </a:rPr>
              <a:t>Osim ovih kriterijuma tešku sepsu odlikuje jedan ili više znakova disfunkcije organa nastalih zbog hipoperfuzije: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/>
                <a:cs typeface="Times New Roman"/>
              </a:rPr>
              <a:t>Hipoksemija (pO2 &lt;72mmHg), </a:t>
            </a: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79512" y="332656"/>
            <a:ext cx="4316288" cy="652534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/>
                <a:cs typeface="Times New Roman"/>
              </a:rPr>
              <a:t>Metabolička acidoza (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↑laktati), 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Oligurija 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Promenjeno mentalno stanje.</a:t>
            </a:r>
          </a:p>
          <a:p>
            <a:pPr>
              <a:buFont typeface="Wingdings" pitchFamily="2" charset="2"/>
              <a:buChar char="Ø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Rizične grupe za oboljevanje od sepse (SIRS-a):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Starija populacija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Mala deca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Hronični bolesnici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Imunodeficijentne osobe</a:t>
            </a:r>
          </a:p>
          <a:p>
            <a:pPr>
              <a:buFont typeface="Wingdings" pitchFamily="2" charset="2"/>
              <a:buChar char="v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27984" y="188640"/>
            <a:ext cx="4716016" cy="66693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   Septični šok – sepsa sa hipotenzijom (TA&lt;90mmHg)</a:t>
            </a: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Th sepse: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Otkrivanje i saniranje izvora infekcije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Antibiotska terapija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Oksigenacija i mehanička ventilacija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Nadoknada intravaskularnog volumena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Potpora cirkulaciji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Sedacija i analgezija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Plazmafereza i izmena krvi (citokini)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03244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836712"/>
            <a:ext cx="4392488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-180528" y="0"/>
            <a:ext cx="3528392" cy="6858000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MODS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(multiple organ dysfunction syndroma) – poremećaj rada više organa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Sepsa je najčešće uzrokovana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G- bakterijama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(Escherichia, Proteus, Klebsiela)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Tokom bakterijemije mogu se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oformiti nove lokalizovane infekcije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za sekundarne diseminacije.Teško je razlučiti primarno žarište od sekundarnih žarišta.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99992" y="260648"/>
            <a:ext cx="4464496" cy="5746643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Sek. žarišta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mogu se pojaviti na plućima(ARDS), jetri koja je uvećana i mekana,slezini, na koži sa formiranjem pustula, bula, ulceracija i nekroze; petehije, hematomi zbog trombocitopenije, otok zgloba, konfuzija, gubitak svesti.</a:t>
            </a: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Gljvične sepse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(Candida spp) se najčešće nalaze kod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neutropenije i dugotrajne primene antibiotika. 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Funkcije vit. organa popuštaju zbog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bakterijskih toksina.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pic>
        <p:nvPicPr>
          <p:cNvPr id="7" name="Picture 2" descr="C:\Users\zoran\Desktop\slike hirurgija II\th (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77072"/>
            <a:ext cx="4032448" cy="2780928"/>
          </a:xfrm>
          <a:prstGeom prst="rect">
            <a:avLst/>
          </a:prstGeom>
          <a:noFill/>
        </p:spPr>
      </p:pic>
      <p:pic>
        <p:nvPicPr>
          <p:cNvPr id="8" name="Picture 3" descr="C:\Users\zoran\Desktop\slike hirurgija II\th (1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77072"/>
            <a:ext cx="4464496" cy="278092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620689"/>
            <a:ext cx="175530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067944" y="332656"/>
            <a:ext cx="5076056" cy="6525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PROFILAKTIČKA PRIMENA ANTIBIOTIKA</a:t>
            </a:r>
          </a:p>
          <a:p>
            <a:pPr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Primenu antibiotika u odsustvu simptoma infekcije, a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u cilju sprečavanja infekcije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posle operativnog zahvata.</a:t>
            </a:r>
          </a:p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Odluku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o profilaksi donosimo na temelju:</a:t>
            </a:r>
          </a:p>
          <a:p>
            <a:pPr marL="566928" indent="-457200">
              <a:buFont typeface="+mj-lt"/>
              <a:buAutoNum type="arabicPeriod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Učestalosti infekcija posle planirane hir. intervencije</a:t>
            </a:r>
          </a:p>
          <a:p>
            <a:pPr marL="566928" indent="-457200">
              <a:buFont typeface="+mj-lt"/>
              <a:buAutoNum type="arabicPeriod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Epidemiološke infekcije na hir. odeljenju</a:t>
            </a:r>
          </a:p>
          <a:p>
            <a:pPr marL="566928" indent="-457200">
              <a:buFont typeface="+mj-lt"/>
              <a:buAutoNum type="arabicPeriod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Prisustvo faktora rizika kod pacijenta</a:t>
            </a:r>
          </a:p>
          <a:p>
            <a:pPr marL="566928" indent="-457200"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Osnovni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principi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profilakse:</a:t>
            </a:r>
          </a:p>
          <a:p>
            <a:pPr marL="566928" indent="-457200">
              <a:buFont typeface="+mj-lt"/>
              <a:buAutoNum type="arabicPeriod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Profilaksa mora biti ciljana</a:t>
            </a:r>
          </a:p>
          <a:p>
            <a:pPr marL="566928" indent="-457200">
              <a:buFont typeface="+mj-lt"/>
              <a:buAutoNum type="arabicPeriod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Primenjuje se perioperativno (30-60 min pre intervencije)</a:t>
            </a:r>
          </a:p>
          <a:p>
            <a:pPr marL="566928" indent="-457200">
              <a:buFont typeface="+mj-lt"/>
              <a:buAutoNum type="arabicPeriod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Jedna doza antibiotika dovoljna </a:t>
            </a:r>
            <a:r>
              <a:rPr lang="sr-Latn-CS" sz="2000" b="1" i="1" dirty="0" smtClean="0">
                <a:latin typeface="Times New Roman"/>
                <a:cs typeface="Times New Roman"/>
              </a:rPr>
              <a:t>&lt; 4 sata; dve doze &gt; 4 sata.</a:t>
            </a:r>
          </a:p>
          <a:p>
            <a:pPr marL="566928" indent="-457200">
              <a:buFont typeface="+mj-lt"/>
              <a:buAutoNum type="arabicPeriod"/>
            </a:pPr>
            <a:r>
              <a:rPr lang="sr-Latn-CS" sz="2000" b="1" i="1" dirty="0" smtClean="0">
                <a:latin typeface="Times New Roman"/>
                <a:cs typeface="Times New Roman"/>
              </a:rPr>
              <a:t>Antibiotici sa užim spektrom delovanja (radi prevencije multirezistentnosti bakterija)</a:t>
            </a:r>
          </a:p>
          <a:p>
            <a:pPr marL="566928" indent="-457200">
              <a:buFont typeface="+mj-lt"/>
              <a:buAutoNum type="arabicPeriod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66928" indent="-457200">
              <a:buNone/>
            </a:pP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404664"/>
            <a:ext cx="4283968" cy="6453336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Sepsa je teško smrtonosno oboljenje (25-35%)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Septički šok letalitet 40-60%</a:t>
            </a: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PRIMENA ANTIBIOTIKA U HIRURGIJI</a:t>
            </a:r>
          </a:p>
          <a:p>
            <a:pPr algn="ctr">
              <a:buNone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Najčešće se koriste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baktericidni antibiotici (penicilini, polusintetski penicilini, cefalosporini i aminoglikozidi)</a:t>
            </a:r>
          </a:p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Antibiotici nisu zamena za asepsu, obradu rane i dreniranje apscesa!</a:t>
            </a:r>
          </a:p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U hirurgiji se koriste kao: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Profilaksa 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Kao dopuna lečenju hirurških infekcija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260648"/>
            <a:ext cx="4495800" cy="633670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Štetne pojave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profilakse:</a:t>
            </a:r>
          </a:p>
          <a:p>
            <a:pPr marL="566928" indent="-457200">
              <a:buFont typeface="+mj-lt"/>
              <a:buAutoNum type="arabicPeriod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Mogućnost nastanka alergijskih ili toksičnih reakcija</a:t>
            </a:r>
          </a:p>
          <a:p>
            <a:pPr marL="566928" indent="-457200">
              <a:buFont typeface="+mj-lt"/>
              <a:buAutoNum type="arabicPeriod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Prolongiranje otkrivanja okultnih infektivnih žarišta</a:t>
            </a:r>
          </a:p>
          <a:p>
            <a:pPr marL="566928" indent="-457200">
              <a:buFont typeface="+mj-lt"/>
              <a:buAutoNum type="arabicPeriod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Stvaranje rezistentnih bolničkih sojeva bakterija</a:t>
            </a:r>
          </a:p>
          <a:p>
            <a:pPr marL="566928" indent="-457200">
              <a:buFont typeface="+mj-lt"/>
              <a:buAutoNum type="arabicPeriod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66928" indent="-457200" algn="ctr">
              <a:buNone/>
            </a:pP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PRIMENA ANTIBIOTIKA U LEČENJU HIRURŠKIH INFEKCIJA</a:t>
            </a:r>
          </a:p>
          <a:p>
            <a:pPr marL="566928" indent="-457200"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Osnovni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princip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je: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uklanjanje uzroka infekcije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/holecistektomija, apendektomija, pankreatitis, divertikulitis, perforacija/</a:t>
            </a:r>
          </a:p>
          <a:p>
            <a:pPr marL="566928" indent="-457200"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Antibiotska terapija kod ak. infekcija daje se “naslepo”,nakon prispeća bakteriološkog nalaza –promena antibiotika.</a:t>
            </a:r>
          </a:p>
          <a:p>
            <a:pPr marL="566928" indent="-457200">
              <a:buNone/>
            </a:pPr>
            <a:endParaRPr lang="sr-Latn-CS" sz="20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27984" y="188640"/>
            <a:ext cx="4536504" cy="66693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BOLNIČKE (INTRAHOSPITALNE, NOZOKOMIJALNE) INFEKCIJE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Nastale kod pacijenata i osoblja u bolnici ili dr. zdravstvenoj ustanovi (lat. nosocomium –bolnica)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Ove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infekcije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povećavaju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prosečno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trajanje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bolničkog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lečenja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morbiditet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mortalitet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troškove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lečenja</a:t>
            </a: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Infekcija se smatra bolničkom: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Ako je nastala u bolnici i postala evidentna nakon 48 časova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Ako se ispolji u roku od 30 dana ako nije ugrađen veštački materijal, odnosno godinu dana ako je ugrađen implantat.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Ako se ispoljila posle otpusta iz bolnice</a:t>
            </a:r>
          </a:p>
          <a:p>
            <a:pPr>
              <a:buNone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Učestalost: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5-10% hospitalizovanih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15-20% u JIN</a:t>
            </a:r>
          </a:p>
          <a:p>
            <a:pPr>
              <a:buFont typeface="Wingdings" pitchFamily="2" charset="2"/>
              <a:buChar char="ü"/>
            </a:pP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085184"/>
            <a:ext cx="238125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76800"/>
            <a:ext cx="45719" cy="457200"/>
          </a:xfrm>
        </p:spPr>
        <p:txBody>
          <a:bodyPr/>
          <a:lstStyle/>
          <a:p>
            <a:endParaRPr lang="sr-Latn-C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99992" y="6669360"/>
            <a:ext cx="4464496" cy="188640"/>
          </a:xfrm>
        </p:spPr>
        <p:txBody>
          <a:bodyPr>
            <a:normAutofit fontScale="40000" lnSpcReduction="20000"/>
          </a:bodyPr>
          <a:lstStyle/>
          <a:p>
            <a:endParaRPr lang="sr-Latn-C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56029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Faktori rizika za nastanak bolničkih infekcija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Imunokompromitovani pacijenti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Hir. intervencije, upotreba respiratora, kateterizacija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Dužina hospitalizacije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Dugotrajna antibiotska terapija ( &gt; 10 dana )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Prisustvo multirezistentnih mikroorganizama u bolničkoj sredini</a:t>
            </a: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Izvor bolničkih infekcija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Endogen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Egzogen</a:t>
            </a: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Prenos mikroorganizama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Direktno rukama med. osoblja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Indirektno (kontaminiranim predmetima, instrumentima, vazduhom vodom ili hranom)</a:t>
            </a:r>
          </a:p>
          <a:p>
            <a:pPr>
              <a:buFont typeface="Wingdings" pitchFamily="2" charset="2"/>
              <a:buChar char="Ø"/>
            </a:pP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4316288" cy="65973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Najčešće bolničke infekcije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Infekcije operativnog mesta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Urinarne infekcije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Pneumonija</a:t>
            </a: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Najčešće su uzrokovane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G+ bakterijama (Staphylococcus aureus, koag.-stafilokok, Enterococcus spp.)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G- (Escherichia coli,Klebsiella spp,Serratia spp, Pseudomonas aerugionosa, Acinetobacter)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Virus influence i parainfluence –vazduhom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Virus Herpes simplex –sa lezija na koži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HIV, HBV, HCV – putem krvi ili kontaminiranim instrumentima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Gljivice – Candida, Aspergillus.</a:t>
            </a:r>
          </a:p>
          <a:p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39952" y="0"/>
            <a:ext cx="5004048" cy="66693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PREVENCIJA I KONTROLA BOLNIČKIH INFEKCIJA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Sprovođenje </a:t>
            </a: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nadzora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(prikupljanje, obrada, upoređivanje, tumačenje i dostavljanje podataka o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referentnim ustanovama).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Nadzor sprovode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komisije za BI (epidemiolog, infektolog, sanitarni tehničar, hirurg, ginekolog, JIN)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Registrovanje pojave multirezistentnih bolničkih sojeva.</a:t>
            </a:r>
          </a:p>
          <a:p>
            <a:pPr>
              <a:buNone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861048"/>
            <a:ext cx="396044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525344"/>
            <a:ext cx="7481776" cy="144016"/>
          </a:xfrm>
        </p:spPr>
        <p:txBody>
          <a:bodyPr/>
          <a:lstStyle/>
          <a:p>
            <a:endParaRPr lang="sr-Latn-C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69408" y="6753802"/>
            <a:ext cx="3974592" cy="104198"/>
          </a:xfrm>
        </p:spPr>
        <p:txBody>
          <a:bodyPr>
            <a:normAutofit fontScale="25000" lnSpcReduction="20000"/>
          </a:bodyPr>
          <a:lstStyle/>
          <a:p>
            <a:endParaRPr lang="sr-Latn-C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3528" y="188640"/>
            <a:ext cx="8496944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Osim nadzora sprovode se i </a:t>
            </a: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specifične i nespecifične mere: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Upotreba zaštitne odeće, maski i rukavica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Korišćenje instrumenata za jednokratnu upotrebu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Sterilizacija instrumenata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Dezinfekcija površina i vazduha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Pravilno odlaganje kontaminiranog materijala i krvi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Izolacija pacijenta sa infekcijom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Protektivna izolacija – izolacija imunokompromitovanih pacijenata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Obeskličavanje bolničkog osoblja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Imunizacija bolničkog osoblja i pacijenata u visokom riziku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Racionalna primena antibiotika u terapiji i profilaksi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Kontrola krvi i krvnih produkata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149080"/>
            <a:ext cx="338437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836712"/>
            <a:ext cx="4355976" cy="6021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Povreda ili trauma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- nasilno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oštećenje tkiva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dejstvom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spoljnih faktora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/sila (fizičkih, hemijskih i bioloških)</a:t>
            </a:r>
          </a:p>
          <a:p>
            <a:pPr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Mogu prouzrokovati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lokalne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sistemske poremećaje</a:t>
            </a:r>
          </a:p>
          <a:p>
            <a:pPr>
              <a:buFont typeface="Wingdings" pitchFamily="2" charset="2"/>
              <a:buChar char="v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Usled traume može doći do: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Neposredna opasnost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od povrede /trenutna smrt – povreda mozga ili srca/, iskrvarenje, traumatski šok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Rana opasnost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komplikovana infekcija, PTE, peritonitis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Kasna opasnost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atrofija, kontraktura mišića, epilepsija, insuficijencija vitalnih organa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172272" cy="58326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MEHANIČKE POVREDE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- nastaju desjtvom mehaničke sile (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otvorene i zatvorene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OTVORENE POVREDE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dolazi do prekida kontinuiteta kože ili sluzokože, te su dublje strukture u direktnom kontaktu sa spoljnom sredinom –infekcija (tupi ili oštri predmeti)</a:t>
            </a:r>
          </a:p>
          <a:p>
            <a:pPr>
              <a:buFont typeface="Wingdings" pitchFamily="2" charset="2"/>
              <a:buChar char="v"/>
            </a:pP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Rane nanete tupim oruđem:</a:t>
            </a: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Oguljotina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(excoriatio) – guljenjem kože o neravnu površinu,padom na asfalt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Nagnječina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(vulnus contusum)- cepanje tkiva udarcem tupim predmetom (ivice rane su nepravilne, podlivene krvlju i otečene)</a:t>
            </a:r>
          </a:p>
          <a:p>
            <a:pPr>
              <a:buFont typeface="Wingdings" pitchFamily="2" charset="2"/>
              <a:buChar char="v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sr-Latn-CS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POVREDE</a:t>
            </a:r>
            <a:endParaRPr lang="sr-Latn-CS" sz="24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476672"/>
            <a:ext cx="4572000" cy="638132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Infekcija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prodor mikroorganizama u tkiva, njihovo razmnožavanje i širenje, </a:t>
            </a: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stvaranje toksina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, a sa druge strane javlja se odbrambena reakcija organizma na ove pojave u vidu lokalnog odgovora –</a:t>
            </a: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zapaljenje, inflamacija ili upala.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Osnovni cilj ove reakcije je: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Zaštita organizma uklanjanjem štetne materije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Proces ozdravljenja tkiva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66928" indent="-457200">
              <a:lnSpc>
                <a:spcPct val="120000"/>
              </a:lnSpc>
              <a:buFont typeface="+mj-lt"/>
              <a:buAutoNum type="arabicPeriod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Gnoj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je gusta žućkasta ili zelenkasta masa nastala masnom degeneracijom i nekrozom neutrofila i dr. upalnih ćelija, ali i fibrina (gustina) i masti (boja)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355976" y="548680"/>
            <a:ext cx="4788024" cy="6309320"/>
          </a:xfrm>
        </p:spPr>
        <p:txBody>
          <a:bodyPr>
            <a:normAutofit fontScale="92500" lnSpcReduction="20000"/>
          </a:bodyPr>
          <a:lstStyle/>
          <a:p>
            <a:pPr marL="624078" indent="-514350">
              <a:lnSpc>
                <a:spcPct val="120000"/>
              </a:lnSpc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      Pojava zapaljenja u nekom tkivu ili organu se označava nastavkom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“-itis”</a:t>
            </a:r>
            <a:endParaRPr lang="sr-Latn-C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Zapaljenje je proces koji se ispoljava:</a:t>
            </a:r>
          </a:p>
          <a:p>
            <a:pPr marL="566928" indent="-457200">
              <a:lnSpc>
                <a:spcPct val="120000"/>
              </a:lnSpc>
              <a:buFont typeface="+mj-lt"/>
              <a:buAutoNum type="arabicPeriod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Promenama na lokalnom vaskularno-tkivnom aparatu (dilatacija k.sudova, povećane propustljivosti zidova k.sudova; proteini, upalni eksudat)</a:t>
            </a:r>
          </a:p>
          <a:p>
            <a:pPr marL="566928" indent="-457200">
              <a:lnSpc>
                <a:spcPct val="120000"/>
              </a:lnSpc>
              <a:buFont typeface="+mj-lt"/>
              <a:buAutoNum type="arabicPeriod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Mobilizacijom ćelija inflamacije (Le)</a:t>
            </a:r>
          </a:p>
          <a:p>
            <a:pPr marL="566928" indent="-457200">
              <a:lnSpc>
                <a:spcPct val="120000"/>
              </a:lnSpc>
              <a:buFont typeface="+mj-lt"/>
              <a:buAutoNum type="arabicPeriod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Stvaranjem medijatora zapaljenja</a:t>
            </a:r>
          </a:p>
          <a:p>
            <a:pPr marL="566928" indent="-457200">
              <a:lnSpc>
                <a:spcPct val="120000"/>
              </a:lnSpc>
              <a:buFont typeface="+mj-lt"/>
              <a:buAutoNum type="arabicPeriod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Sistemskom reakcijom.</a:t>
            </a:r>
          </a:p>
          <a:p>
            <a:pPr marL="566928" indent="-457200">
              <a:lnSpc>
                <a:spcPct val="120000"/>
              </a:lnSpc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Znaci akutnog zapaljenja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Crvenilo – </a:t>
            </a: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rubor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120000"/>
              </a:lnSpc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Otok – </a:t>
            </a: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120000"/>
              </a:lnSpc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Temperatura – </a:t>
            </a: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calor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,(hiperemija, upalni eksudat)</a:t>
            </a:r>
            <a:endParaRPr lang="sr-Latn-C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Bol – </a:t>
            </a: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dolor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(Pritisak eksudata na nervne završetke, povećanje aciditeta,↑medijatori zapaljenja-bradikinin,5-OH Triptamin)</a:t>
            </a:r>
            <a:endParaRPr lang="sr-Latn-CS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Gubitak funkcije - </a:t>
            </a: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functio laesa</a:t>
            </a:r>
            <a:endParaRPr lang="sr-Latn-CS" sz="20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endParaRPr lang="sr-Latn-CS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sr-Latn-C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pPr algn="ctr"/>
            <a:r>
              <a:rPr lang="sr-Latn-CS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AKUTNE GNOJNE INFEKCIJE</a:t>
            </a:r>
            <a:endParaRPr lang="sr-Latn-CS" sz="24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zoran\Desktop\slike hirurgija II\th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77072"/>
            <a:ext cx="3960440" cy="278092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620688"/>
            <a:ext cx="4495800" cy="6237312"/>
          </a:xfrm>
        </p:spPr>
        <p:txBody>
          <a:bodyPr>
            <a:normAutofit lnSpcReduction="10000"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Razderina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(vulnus lacerum)- cepanje tkiva silom razvlačenja</a:t>
            </a: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Razdrobljena rana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(vulnus conquassatum) u industrijskim uslovima.</a:t>
            </a: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Tupa traumatska amputacija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(amputatio) razvlačenjem tkiva pri velikim brzinama, u saobraćaju</a:t>
            </a:r>
          </a:p>
          <a:p>
            <a:pPr>
              <a:buFont typeface="Wingdings" pitchFamily="2" charset="2"/>
              <a:buChar char="v"/>
            </a:pP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Rane nanete oštrim oruđem:</a:t>
            </a: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Sekotina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(vulnus scissum) – dejstvom noža, stakla, skalpela, sekire; rana sa jasnim ivicama koja jako krvari.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Ubodna rana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(vulnus punctum) – dejstvom dugačkog šiljatog predmeta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Rana od vatrenog oružja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(vulnus sclopetarium) – ustrelna rana</a:t>
            </a:r>
          </a:p>
          <a:p>
            <a:pPr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                          - prostrelna rana</a:t>
            </a:r>
          </a:p>
          <a:p>
            <a:pPr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    Razaranje tkiva ovisi o brzini projektila i njegovoj građi.</a:t>
            </a:r>
          </a:p>
          <a:p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355976" y="332656"/>
            <a:ext cx="4608512" cy="6336704"/>
          </a:xfrm>
        </p:spPr>
        <p:txBody>
          <a:bodyPr>
            <a:normAutofit lnSpcReduction="10000"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Rana naneta eksplozivnim sredstvima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(vulnus explosivum) – nastanak višestrukih povreda.</a:t>
            </a:r>
          </a:p>
          <a:p>
            <a:pPr algn="ctr"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HIRURŠKA OBRADA RANE</a:t>
            </a:r>
          </a:p>
          <a:p>
            <a:pPr marL="566928" indent="-457200">
              <a:buFont typeface="Wingdings" pitchFamily="2" charset="2"/>
              <a:buChar char="q"/>
            </a:pP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PRIMARNA OBRADA RANE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u prvih 12 časova od povrede,a podrazumeva: </a:t>
            </a:r>
          </a:p>
          <a:p>
            <a:pPr marL="566928" indent="-457200"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toaletu okoline rane,</a:t>
            </a:r>
          </a:p>
          <a:p>
            <a:pPr marL="566928" indent="-457200"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anesteziju,</a:t>
            </a:r>
          </a:p>
          <a:p>
            <a:pPr marL="566928" indent="-457200"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toaletu unutrašnjosti rane, </a:t>
            </a:r>
          </a:p>
          <a:p>
            <a:pPr marL="566928" indent="-457200"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odstranjenje devitalizovanog tkiva,</a:t>
            </a:r>
          </a:p>
          <a:p>
            <a:pPr marL="566928" indent="-457200"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hemostazu </a:t>
            </a:r>
          </a:p>
          <a:p>
            <a:pPr marL="566928" indent="-457200"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drenažu,</a:t>
            </a:r>
          </a:p>
          <a:p>
            <a:pPr marL="566928" indent="-457200"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šav rane, </a:t>
            </a:r>
          </a:p>
          <a:p>
            <a:pPr marL="566928" indent="-457200"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zavoj,</a:t>
            </a:r>
          </a:p>
          <a:p>
            <a:pPr marL="566928" indent="-457200"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AT i antibiotsku zaštitu</a:t>
            </a:r>
          </a:p>
          <a:p>
            <a:pPr marL="566928" indent="-457200">
              <a:buFont typeface="Wingdings" pitchFamily="2" charset="2"/>
              <a:buChar char="q"/>
            </a:pP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ODLOŽENA PRIMARNA OBRADA RANE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vrši se ukoliko nije izvršena primarna obrada u prvih 12 sati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88640"/>
            <a:ext cx="3779912" cy="66693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  Osnovni uslov – da nema infekcije; obrada se vrši na isti način, s tim da se rana ne zatvara. Naknadni šav se stavlja nakon 4-8 dana.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OBRADA INFICIRANE RANE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izdašnu drenažu, eksciziju nekrotičnog tkiva i prljavih granulacija + visoke doze antibiotika</a:t>
            </a:r>
          </a:p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ZATVORENE POVREDE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nema prekida kontinuiteta kože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Potres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(commotio) – funkcionalno oštećenje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Pritisak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(compresio) – dugotrajna kompresija može ugrožavati život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Nagnječenje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(contusio) – najteža povreda. ( ponekad potreban op. zahvat i antišok terapija)</a:t>
            </a:r>
            <a:endParaRPr lang="sr-Latn-C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83968" y="188640"/>
            <a:ext cx="4860032" cy="66693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TERMIČKE POVREDE</a:t>
            </a:r>
          </a:p>
          <a:p>
            <a:pPr algn="ctr">
              <a:buNone/>
            </a:pPr>
            <a:endParaRPr lang="sr-Latn-C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OPEKOTINE            SMRZOTINE</a:t>
            </a:r>
          </a:p>
          <a:p>
            <a:pPr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 (combustiones)             (congelationes)</a:t>
            </a:r>
          </a:p>
          <a:p>
            <a:pPr>
              <a:buNone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  OPEKOTINE –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dejstvom el. struje, hemikalija, suve toplote, vrele tečnosti, gasa ili zračenja. Težina povrede zavisi od </a:t>
            </a: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opečene površine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i od dubine opekotine.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084168" y="620688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948264" y="62068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429000"/>
            <a:ext cx="320384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501008"/>
            <a:ext cx="2232248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316288" cy="5458611"/>
          </a:xfrm>
        </p:spPr>
        <p:txBody>
          <a:bodyPr>
            <a:normAutofit/>
          </a:bodyPr>
          <a:lstStyle/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Kod male dece površina glave i vrata iznosi preko 21%, pa se koristi pravilo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“petice”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( glava 20%, ruka 10%,trup 40%, noga 10%)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Pravilo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“dlana”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za procenu manjih površina (1%)</a:t>
            </a: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Površne opekotine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konzervativno lečenje</a:t>
            </a: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Duboke opekotine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operativno lečenje</a:t>
            </a:r>
          </a:p>
          <a:p>
            <a:endParaRPr lang="sr-Latn-C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2656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251520" y="466065"/>
          <a:ext cx="4244280" cy="581182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122140"/>
                <a:gridCol w="2122140"/>
              </a:tblGrid>
              <a:tr h="676066">
                <a:tc>
                  <a:txBody>
                    <a:bodyPr/>
                    <a:lstStyle/>
                    <a:p>
                      <a:r>
                        <a:rPr kumimoji="0" lang="en-US" sz="2000" b="1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Opečeni</a:t>
                      </a:r>
                      <a:r>
                        <a:rPr kumimoji="0" lang="en-US" sz="20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deo</a:t>
                      </a:r>
                      <a:r>
                        <a:rPr kumimoji="0" lang="en-US" sz="20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tela</a:t>
                      </a:r>
                      <a:endParaRPr lang="sr-Latn-C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1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Procenat</a:t>
                      </a:r>
                      <a:r>
                        <a:rPr kumimoji="0" lang="en-US" sz="20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opečene</a:t>
                      </a:r>
                      <a:r>
                        <a:rPr kumimoji="0" lang="en-US" sz="20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površine</a:t>
                      </a:r>
                      <a:endParaRPr lang="sr-Latn-C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2124">
                <a:tc>
                  <a:txBody>
                    <a:bodyPr/>
                    <a:lstStyle/>
                    <a:p>
                      <a:r>
                        <a:rPr kumimoji="0"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Glava</a:t>
                      </a:r>
                      <a:r>
                        <a:rPr kumimoji="0" lang="en-US" sz="2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vrat</a:t>
                      </a:r>
                      <a:r>
                        <a:rPr kumimoji="0" lang="en-US" sz="2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lice</a:t>
                      </a:r>
                      <a:endParaRPr lang="sr-Latn-C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9%</a:t>
                      </a:r>
                      <a:endParaRPr lang="sr-Latn-C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6066">
                <a:tc>
                  <a:txBody>
                    <a:bodyPr/>
                    <a:lstStyle/>
                    <a:p>
                      <a:r>
                        <a:rPr kumimoji="0"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Prednji</a:t>
                      </a:r>
                      <a:r>
                        <a:rPr kumimoji="0" lang="en-US" sz="2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deo</a:t>
                      </a:r>
                      <a:r>
                        <a:rPr kumimoji="0" lang="en-US" sz="2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grudnog</a:t>
                      </a:r>
                      <a:r>
                        <a:rPr kumimoji="0" lang="en-US" sz="2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koša</a:t>
                      </a:r>
                      <a:endParaRPr lang="sr-Latn-C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9%</a:t>
                      </a:r>
                      <a:endParaRPr lang="sr-Latn-C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6066">
                <a:tc>
                  <a:txBody>
                    <a:bodyPr/>
                    <a:lstStyle/>
                    <a:p>
                      <a:r>
                        <a:rPr kumimoji="0"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Zadnji</a:t>
                      </a:r>
                      <a:r>
                        <a:rPr kumimoji="0" lang="en-US" sz="2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deo</a:t>
                      </a:r>
                      <a:r>
                        <a:rPr kumimoji="0" lang="en-US" sz="2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grudnog</a:t>
                      </a:r>
                      <a:r>
                        <a:rPr kumimoji="0" lang="en-US" sz="2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koša</a:t>
                      </a:r>
                      <a:endParaRPr lang="sr-Latn-C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9%</a:t>
                      </a:r>
                      <a:endParaRPr lang="sr-Latn-C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2124">
                <a:tc>
                  <a:txBody>
                    <a:bodyPr/>
                    <a:lstStyle/>
                    <a:p>
                      <a:r>
                        <a:rPr kumimoji="0"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Trbuh</a:t>
                      </a:r>
                      <a:r>
                        <a:rPr kumimoji="0" lang="en-US" sz="2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spreda</a:t>
                      </a:r>
                      <a:endParaRPr lang="sr-Latn-C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9%</a:t>
                      </a:r>
                      <a:endParaRPr lang="sr-Latn-C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2124">
                <a:tc>
                  <a:txBody>
                    <a:bodyPr/>
                    <a:lstStyle/>
                    <a:p>
                      <a:r>
                        <a:rPr kumimoji="0"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Sedalni</a:t>
                      </a:r>
                      <a:r>
                        <a:rPr kumimoji="0" lang="en-US" sz="2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deo</a:t>
                      </a:r>
                      <a:endParaRPr lang="sr-Latn-C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9%</a:t>
                      </a:r>
                      <a:endParaRPr lang="sr-Latn-C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2124">
                <a:tc>
                  <a:txBody>
                    <a:bodyPr/>
                    <a:lstStyle/>
                    <a:p>
                      <a:r>
                        <a:rPr kumimoji="0"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Obe</a:t>
                      </a:r>
                      <a:r>
                        <a:rPr kumimoji="0" lang="en-US" sz="2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natkolenice</a:t>
                      </a:r>
                      <a:endParaRPr lang="sr-Latn-C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18% (2x9%)</a:t>
                      </a:r>
                      <a:endParaRPr lang="sr-Latn-C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2124">
                <a:tc>
                  <a:txBody>
                    <a:bodyPr/>
                    <a:lstStyle/>
                    <a:p>
                      <a:r>
                        <a:rPr kumimoji="0"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Obe</a:t>
                      </a:r>
                      <a:r>
                        <a:rPr kumimoji="0" lang="en-US" sz="2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potkolenice</a:t>
                      </a:r>
                      <a:endParaRPr lang="sr-Latn-C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18% (2x9%)</a:t>
                      </a:r>
                      <a:endParaRPr lang="sr-Latn-C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2124">
                <a:tc>
                  <a:txBody>
                    <a:bodyPr/>
                    <a:lstStyle/>
                    <a:p>
                      <a:r>
                        <a:rPr kumimoji="0"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Obe</a:t>
                      </a:r>
                      <a:r>
                        <a:rPr kumimoji="0" lang="en-US" sz="2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ruke</a:t>
                      </a:r>
                      <a:endParaRPr lang="sr-Latn-C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18% (2x9%)</a:t>
                      </a:r>
                      <a:endParaRPr lang="sr-Latn-C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0222">
                <a:tc>
                  <a:txBody>
                    <a:bodyPr/>
                    <a:lstStyle/>
                    <a:p>
                      <a:r>
                        <a:rPr kumimoji="0"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Perianalni</a:t>
                      </a:r>
                      <a:r>
                        <a:rPr kumimoji="0" lang="en-US" sz="2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predeo</a:t>
                      </a:r>
                      <a:endParaRPr lang="sr-Latn-C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1%</a:t>
                      </a:r>
                      <a:endParaRPr lang="sr-Latn-C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6066">
                <a:tc>
                  <a:txBody>
                    <a:bodyPr/>
                    <a:lstStyle/>
                    <a:p>
                      <a:r>
                        <a:rPr kumimoji="0"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Šaka</a:t>
                      </a:r>
                      <a:endParaRPr lang="sr-Latn-C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1%</a:t>
                      </a:r>
                      <a:endParaRPr lang="sr-Latn-CS" sz="20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sr-Latn-C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789040"/>
            <a:ext cx="349188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sr-Latn-CS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PODELA OPEKOTINA</a:t>
            </a:r>
            <a:endParaRPr lang="sr-Latn-CS" sz="24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548680"/>
            <a:ext cx="4572000" cy="5458611"/>
          </a:xfrm>
        </p:spPr>
        <p:txBody>
          <a:bodyPr>
            <a:normAutofit/>
          </a:bodyPr>
          <a:lstStyle/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 stepen – zahvataju epiderm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II stepen – derm (oštećeni k. sudovi, isticanje plazme; bule) IIa i II b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III stepen – dublja tkiva (potkožno tkivo, mišiće, kosti)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Nije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bolna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jer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nervni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završeci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koži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uništeni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povredom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Nema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mogućnosti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spontano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zarastanje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neophodno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hirurško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lečenje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tj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pokrivanje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kožnim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kalemima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IV stepen – ugljenisanje kože i dubokih tkiva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149080"/>
            <a:ext cx="338437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293096"/>
            <a:ext cx="161967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852936"/>
            <a:ext cx="25138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60648"/>
            <a:ext cx="254112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1268760"/>
            <a:ext cx="16196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Opekotine I stepena – hladni oblozi, analgetici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Opekotine II stepena – vrši se dezinfekcija i obrada bula u sterilnim uslovima radi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PREVENCIJE INFEKCIJE! Petoslojno previjanje: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masna gaza, vlažna gaza, suva gaza, sterilna vata, zavoj.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Opekotine III i IV sloja – leče se operativno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sr-Latn-CS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LEČENJE OPEKOTINA</a:t>
            </a:r>
            <a:endParaRPr lang="sr-Latn-CS" sz="24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400600"/>
          </a:xfrm>
        </p:spPr>
        <p:txBody>
          <a:bodyPr>
            <a:normAutofit/>
          </a:bodyPr>
          <a:lstStyle/>
          <a:p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Stanje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kada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opekotinama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zahvaćeno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&gt;15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površine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kože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zove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se „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opekotinska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bolest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zahteva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sistemsko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lečenje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bolesnika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Kod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dubokih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opekotina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(III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IV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stepena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ako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površ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tela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zahvaćena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opekotinom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veća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10% u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odraslih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5% u 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dece</a:t>
            </a:r>
          </a:p>
          <a:p>
            <a:pPr lvl="0"/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Kod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hroničnih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bolesnika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oportunističkom infekcijom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bolest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može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razviti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kod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dubokih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opekotina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ako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površ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tela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zahvaćena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opekotinom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3%.</a:t>
            </a: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</p:spPr>
        <p:txBody>
          <a:bodyPr>
            <a:noAutofit/>
          </a:bodyPr>
          <a:lstStyle/>
          <a:p>
            <a:pPr lvl="0"/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Faza hipovolemijskog šoka 24-72 časa</a:t>
            </a:r>
          </a:p>
          <a:p>
            <a:pPr lvl="0"/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Faza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akutne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toksemije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Traje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dana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najčešće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nakon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pojave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infekcije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rezultat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promena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krvi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nastalih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raspadnim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proizvodima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tkiva, bakterija i njihovih toksina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Faza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septikem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je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Nastaje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pojavom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gnojnih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promena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u 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rani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pre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početka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hirurškog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lečenj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 (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nekoliko nedelja do nekoliko meseci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Usled re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akcij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ćelija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aktivnost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mikroflore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koja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razvija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hirurški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neobrađenoj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rani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Faza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oporavka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Počinje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posle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lečenja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zatvaranj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rana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izazvanih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opekotinom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Rana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nakon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obrade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debridman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prekriva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granulacionim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tkivom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epitelizuje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zavisnosti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dubine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razarenog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tkiva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Takođe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bolest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može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komp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ikovati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raznim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poremećajima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(limfadenitis, gnojni celulitis, apsces, gangrena ekstremiteta)</a:t>
            </a: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Specijalističko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lečenje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Nadoknada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tečnosti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prečavanje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nastanka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šoka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   b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orba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protiv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infekcije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(AT, ABI)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irurška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primarna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sekundarna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obrada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opekotina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resađivanje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kože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estetska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hirurgija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ožiljnog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tkiva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izikalna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terapija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,HBOT</a:t>
            </a:r>
          </a:p>
          <a:p>
            <a:pPr>
              <a:buNone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sr-Latn-CS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sr-Latn-CS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GLAVNE FAZE OPEKOTINSKE BOLESTI</a:t>
            </a:r>
            <a:endParaRPr lang="sr-Latn-CS" sz="24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021288"/>
            <a:ext cx="4040188" cy="576064"/>
          </a:xfrm>
        </p:spPr>
        <p:txBody>
          <a:bodyPr>
            <a:normAutofit/>
          </a:bodyPr>
          <a:lstStyle/>
          <a:p>
            <a:pPr algn="ctr"/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Prognoza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opekotina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u SAD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 flipV="1">
            <a:off x="4645026" y="6857999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sr-Latn-C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</p:nvPr>
        </p:nvGraphicFramePr>
        <p:xfrm>
          <a:off x="457200" y="836717"/>
          <a:ext cx="4040188" cy="505798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20094"/>
                <a:gridCol w="2020094"/>
              </a:tblGrid>
              <a:tr h="421499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Opečena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površina</a:t>
                      </a:r>
                      <a:endParaRPr lang="sr-Latn-CS" sz="20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Smrtnost</a:t>
                      </a:r>
                      <a:endParaRPr lang="sr-Latn-CS" sz="20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30480" marB="30480" anchor="ctr"/>
                </a:tc>
              </a:tr>
              <a:tr h="421499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&lt;10%</a:t>
                      </a:r>
                      <a:endParaRPr lang="sr-Latn-CS" sz="20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0.6%</a:t>
                      </a:r>
                      <a:endParaRPr lang="sr-Latn-CS" sz="20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30480" marB="30480" anchor="ctr"/>
                </a:tc>
              </a:tr>
              <a:tr h="421499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10–20%</a:t>
                      </a:r>
                      <a:endParaRPr lang="sr-Latn-CS" sz="20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2.9%</a:t>
                      </a:r>
                      <a:endParaRPr lang="sr-Latn-CS" sz="20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30480" marB="30480" anchor="ctr"/>
                </a:tc>
              </a:tr>
              <a:tr h="421499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20–30%</a:t>
                      </a:r>
                      <a:endParaRPr lang="sr-Latn-CS" sz="20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8.6%</a:t>
                      </a:r>
                      <a:endParaRPr lang="sr-Latn-CS" sz="20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30480" marB="30480" anchor="ctr"/>
                </a:tc>
              </a:tr>
              <a:tr h="421499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30–40%</a:t>
                      </a:r>
                      <a:endParaRPr lang="sr-Latn-CS" sz="20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16%</a:t>
                      </a:r>
                      <a:endParaRPr lang="sr-Latn-CS" sz="20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30480" marB="30480" anchor="ctr"/>
                </a:tc>
              </a:tr>
              <a:tr h="421499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40–50%</a:t>
                      </a:r>
                      <a:endParaRPr lang="sr-Latn-CS" sz="20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25%</a:t>
                      </a:r>
                      <a:endParaRPr lang="sr-Latn-CS" sz="20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30480" marB="30480" anchor="ctr"/>
                </a:tc>
              </a:tr>
              <a:tr h="421499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50–60%</a:t>
                      </a:r>
                      <a:endParaRPr lang="sr-Latn-CS" sz="20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37%</a:t>
                      </a:r>
                      <a:endParaRPr lang="sr-Latn-CS" sz="20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30480" marB="30480" anchor="ctr"/>
                </a:tc>
              </a:tr>
              <a:tr h="421499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60–70%</a:t>
                      </a:r>
                      <a:endParaRPr lang="sr-Latn-CS" sz="20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43%</a:t>
                      </a:r>
                      <a:endParaRPr lang="sr-Latn-CS" sz="20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30480" marB="30480" anchor="ctr"/>
                </a:tc>
              </a:tr>
              <a:tr h="421499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70–80%</a:t>
                      </a:r>
                      <a:endParaRPr lang="sr-Latn-CS" sz="20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57%</a:t>
                      </a:r>
                      <a:endParaRPr lang="sr-Latn-CS" sz="20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30480" marB="30480" anchor="ctr"/>
                </a:tc>
              </a:tr>
              <a:tr h="421499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80–90%</a:t>
                      </a:r>
                      <a:endParaRPr lang="sr-Latn-CS" sz="20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73%</a:t>
                      </a:r>
                      <a:endParaRPr lang="sr-Latn-CS" sz="20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30480" marB="30480" anchor="ctr"/>
                </a:tc>
              </a:tr>
              <a:tr h="421499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&gt;90%</a:t>
                      </a:r>
                      <a:endParaRPr lang="sr-Latn-CS" sz="20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85%</a:t>
                      </a:r>
                      <a:endParaRPr lang="sr-Latn-CS" sz="20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30480" marB="30480" anchor="ctr"/>
                </a:tc>
              </a:tr>
              <a:tr h="421499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Inhalacione</a:t>
                      </a:r>
                      <a:endParaRPr lang="sr-Latn-CS" sz="20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23%</a:t>
                      </a:r>
                      <a:endParaRPr lang="sr-Latn-CS" sz="20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30480" marB="30480" anchor="ctr"/>
                </a:tc>
              </a:tr>
            </a:tbl>
          </a:graphicData>
        </a:graphic>
      </p:graphicFrame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132856"/>
            <a:ext cx="4319463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pPr algn="ctr"/>
            <a:r>
              <a:rPr lang="sr-Latn-CS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SMRZOTINE (CONGELATIONES)</a:t>
            </a:r>
            <a:endParaRPr lang="sr-Latn-CS" sz="24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V="1">
            <a:off x="457200" y="6857999"/>
            <a:ext cx="4040188" cy="45719"/>
          </a:xfrm>
        </p:spPr>
        <p:txBody>
          <a:bodyPr>
            <a:normAutofit fontScale="25000" lnSpcReduction="20000"/>
          </a:bodyPr>
          <a:lstStyle/>
          <a:p>
            <a:endParaRPr lang="sr-Latn-C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 flipV="1">
            <a:off x="4645026" y="6857999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sr-Latn-C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7985" y="476672"/>
            <a:ext cx="4464496" cy="6120680"/>
          </a:xfrm>
        </p:spPr>
        <p:txBody>
          <a:bodyPr>
            <a:noAutofit/>
          </a:bodyPr>
          <a:lstStyle/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Klinički se promrzline manifestuju u četiri stepena: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stepen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- bledilo kože izazvano vazokonstrikcijom krvnih sudova. Zatim sledi vazodilatacija, praćena modrilom i otokom kože, svrabom, osećajem pečenja </a:t>
            </a: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II stepen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se karakteriše pojavom plikova</a:t>
            </a: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III stepen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- prisutna je nekroza kože i potkožnog tkiva sa jakim bolovima, pridodatom sekundarnim infekcijom.</a:t>
            </a: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stepen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- označava gangrenozne promene svih tkiva zahvaćenog dela tela</a:t>
            </a:r>
            <a:r>
              <a:rPr lang="sr-Latn-CS" sz="1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Latn-CS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0" y="548680"/>
            <a:ext cx="4355976" cy="5688632"/>
          </a:xfrm>
        </p:spPr>
        <p:txBody>
          <a:bodyPr>
            <a:no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Hipotermija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- smanjenje telesne temperature ispod 35°C  (uzrokovano je dugim izlaganjem niskim temperaturama).Češće se događa kod pacijenata sa komorbiditetom. Razlikujemo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blagu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(36-34°C),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umerenu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(34- 30 °C) i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tešku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(ispod 30°C) hipotermiju. 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Temperatura koja dovodi do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smrzotina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lokalnih oštećenja može biti:</a:t>
            </a:r>
          </a:p>
          <a:p>
            <a:pPr>
              <a:buFont typeface="Arial" pitchFamily="34" charset="0"/>
              <a:buChar char="•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Izrazito niska &lt;0°C</a:t>
            </a:r>
          </a:p>
          <a:p>
            <a:pPr>
              <a:buFont typeface="Arial" pitchFamily="34" charset="0"/>
              <a:buChar char="•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Viša (10°C) tokom dužeg perioda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Smrzotine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nastaju usled hipoksije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(okrajine)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Nastanak smrzotina zavisi od T, dužine izloženosti i otpornosti organizma.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7722" y="5085184"/>
            <a:ext cx="236554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869160"/>
            <a:ext cx="2771800" cy="1988840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620688"/>
            <a:ext cx="4495800" cy="6237312"/>
          </a:xfrm>
        </p:spPr>
        <p:txBody>
          <a:bodyPr>
            <a:no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Th SMRZOTINA:</a:t>
            </a:r>
          </a:p>
          <a:p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POSTUPNO ZAGREVANJE! 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Posle podizanja temperature treba započeti zagrejavanje smrznutih delova tela u vodi početne temperature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10 do 15°C sa postupnim povećanjem.</a:t>
            </a: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Trljanje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smrznutog dela tela snegom ili rukama, ili izlaganje izvoru toplote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je zabranjeno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jer takav postupak redovno uzrokuje još veća oštećenja i stvara povoljne uslove za infekciju.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Za vreme zagrejavanja dati analgetike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Potrebno je izvršiti imobilizaciju promrznutih delova tela.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Previjanje se vrši po načelima terapije rana.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Rovovsko stopalo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kod dugog boravka u hladnoj i prljavoj vodi/smrzotine kombinovane sa infekcijom/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Content Placeholder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140968"/>
            <a:ext cx="3600400" cy="287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404664"/>
            <a:ext cx="4644008" cy="61926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POVREDE ELEKTRIČNOM STRUJOM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Teške posledice ili smrtni ishod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Povrede mogu biti uzrokovane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naizmeničnom i jednosmernom strujom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kao i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udarom groma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 kliničkoj slici: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znaci šoka i znaci povrede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onih organa koji su bili u neposrednom kontaktu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Tretman povređenih: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Uklanjanje povređenog iz strujnog kola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Antišok terapija i reanimacione mere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Tretman povrede ili opekotine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495800" cy="61206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HEMIJSKE POVREDE</a:t>
            </a: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Jakim kiselinama i bazama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Duboke opekotine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III stepena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Tretman sa antidotima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(5% sol. NaHCO3 za kiseline, a za baze 5% sol. H3BO3)</a:t>
            </a:r>
          </a:p>
          <a:p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Antibiotska zaštita</a:t>
            </a: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Hirurški debridman nakon demarkacije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653136"/>
            <a:ext cx="2952328" cy="220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92896"/>
            <a:ext cx="423448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57192"/>
            <a:ext cx="7481776" cy="720080"/>
          </a:xfrm>
        </p:spPr>
        <p:txBody>
          <a:bodyPr/>
          <a:lstStyle/>
          <a:p>
            <a:pPr algn="ctr"/>
            <a:r>
              <a:rPr lang="sr-Latn-C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UZROCI ZAPALJENSKOG PROCESA</a:t>
            </a:r>
            <a:endParaRPr lang="sr-Latn-CS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6165304"/>
            <a:ext cx="3974592" cy="104198"/>
          </a:xfrm>
        </p:spPr>
        <p:txBody>
          <a:bodyPr>
            <a:normAutofit fontScale="25000" lnSpcReduction="20000"/>
          </a:bodyPr>
          <a:lstStyle/>
          <a:p>
            <a:endParaRPr lang="sr-Latn-C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980728"/>
            <a:ext cx="7479792" cy="3865592"/>
          </a:xfrm>
        </p:spPr>
        <p:txBody>
          <a:bodyPr>
            <a:normAutofit lnSpcReduction="1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sr-Latn-C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akterije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virusi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gljivice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protozoe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crvi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insekti</a:t>
            </a:r>
            <a:endParaRPr lang="sr-Latn-C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sr-Latn-C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Toksični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agensi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hemijski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otrovi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veoma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brojni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pri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čemu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mnogi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od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njih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predstavljaju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opšte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citoplazmatske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otrove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korozivne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kiseline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baze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fenol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sr-Latn-C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sr-Latn-C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Mehanički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agensi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tupi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oštri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sr-Latn-C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sr-Latn-C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Dejstvo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toplote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</a:t>
            </a:r>
            <a:r>
              <a:rPr lang="sr-Latn-C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opekotine, smrzotine)</a:t>
            </a:r>
            <a:endParaRPr lang="sr-Latn-C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sr-Latn-C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Radijacija (jonizujuće zračenje)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sr-Latn-C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Strana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tela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strana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tela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prljavština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,)</a:t>
            </a:r>
            <a:endParaRPr lang="sr-Latn-C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sr-Latn-C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Endogeni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toksini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sr-Latn-C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(uremija)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 Tumori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Imunološke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reakcije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reakcija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hipersenzibiliteta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sr-Latn-C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lang="sr-Latn-CS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sr-Latn-CS" sz="1800" b="1" i="1" dirty="0" smtClean="0">
                <a:latin typeface="Times New Roman" pitchFamily="18" charset="0"/>
                <a:cs typeface="Times New Roman" pitchFamily="18" charset="0"/>
              </a:rPr>
              <a:t>AKUTNI GENERALIZOVANI POREMEĆAJ CIRKULACIJE/PERFUZIJE SVIH ORGANA, ŠTO ZA POSLEDICU IMA POREMEĆAJ METABOLIZMA ĆELIJA.</a:t>
            </a:r>
          </a:p>
          <a:p>
            <a:pPr marL="566928" indent="-457200">
              <a:buFont typeface="+mj-lt"/>
              <a:buAutoNum type="arabicParenR"/>
            </a:pPr>
            <a:r>
              <a:rPr lang="sr-Latn-CS" sz="1900" b="1" i="1" dirty="0" smtClean="0">
                <a:latin typeface="Times New Roman" pitchFamily="18" charset="0"/>
                <a:cs typeface="Times New Roman" pitchFamily="18" charset="0"/>
              </a:rPr>
              <a:t>Kardiogeni šok</a:t>
            </a:r>
            <a:r>
              <a:rPr lang="sr-Latn-CS" sz="1900" i="1" dirty="0" smtClean="0">
                <a:latin typeface="Times New Roman" pitchFamily="18" charset="0"/>
                <a:cs typeface="Times New Roman" pitchFamily="18" charset="0"/>
              </a:rPr>
              <a:t>, uslijed </a:t>
            </a:r>
            <a:r>
              <a:rPr lang="sr-Latn-CS" sz="1900" b="1" i="1" dirty="0" smtClean="0">
                <a:latin typeface="Times New Roman" pitchFamily="18" charset="0"/>
                <a:cs typeface="Times New Roman" pitchFamily="18" charset="0"/>
              </a:rPr>
              <a:t>akutnog popuštanja srca </a:t>
            </a:r>
            <a:r>
              <a:rPr lang="sr-Latn-CS" sz="1900" i="1" dirty="0" smtClean="0">
                <a:latin typeface="Times New Roman" pitchFamily="18" charset="0"/>
                <a:cs typeface="Times New Roman" pitchFamily="18" charset="0"/>
              </a:rPr>
              <a:t>kod </a:t>
            </a:r>
            <a:r>
              <a:rPr lang="sr-Latn-CS" sz="1900" b="1" i="1" dirty="0" smtClean="0">
                <a:latin typeface="Times New Roman" pitchFamily="18" charset="0"/>
                <a:cs typeface="Times New Roman" pitchFamily="18" charset="0"/>
              </a:rPr>
              <a:t>AIM -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liza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tromba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fibrinoliticima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streptokinaza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alteplaza</a:t>
            </a:r>
            <a:r>
              <a:rPr lang="sr-Latn-CS" sz="19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CS" sz="1900" b="1" i="1" dirty="0" smtClean="0">
                <a:latin typeface="Times New Roman" pitchFamily="18" charset="0"/>
                <a:cs typeface="Times New Roman" pitchFamily="18" charset="0"/>
              </a:rPr>
              <a:t>, aritmija, akutne mitralne insuficijencije, izrazite aortne stenoze.</a:t>
            </a:r>
          </a:p>
          <a:p>
            <a:pPr marL="566928" indent="-457200">
              <a:buFont typeface="+mj-lt"/>
              <a:buAutoNum type="arabicParenR"/>
            </a:pPr>
            <a:r>
              <a:rPr lang="sr-Latn-CS" sz="1900" b="1" i="1" dirty="0" smtClean="0">
                <a:latin typeface="Times New Roman" pitchFamily="18" charset="0"/>
                <a:cs typeface="Times New Roman" pitchFamily="18" charset="0"/>
              </a:rPr>
              <a:t>Oligemijski šok</a:t>
            </a:r>
            <a:r>
              <a:rPr lang="sr-Latn-CS" sz="1900" i="1" dirty="0" smtClean="0">
                <a:latin typeface="Times New Roman" pitchFamily="18" charset="0"/>
                <a:cs typeface="Times New Roman" pitchFamily="18" charset="0"/>
              </a:rPr>
              <a:t>, kao </a:t>
            </a:r>
            <a:r>
              <a:rPr lang="sr-Latn-CS" sz="1900" b="1" i="1" dirty="0" smtClean="0">
                <a:latin typeface="Times New Roman" pitchFamily="18" charset="0"/>
                <a:cs typeface="Times New Roman" pitchFamily="18" charset="0"/>
              </a:rPr>
              <a:t>posljedica krvarenja </a:t>
            </a:r>
            <a:r>
              <a:rPr lang="sr-Latn-CS" sz="1900" i="1" dirty="0" smtClean="0">
                <a:latin typeface="Times New Roman" pitchFamily="18" charset="0"/>
                <a:cs typeface="Times New Roman" pitchFamily="18" charset="0"/>
              </a:rPr>
              <a:t>(hemoragični šok), </a:t>
            </a:r>
            <a:r>
              <a:rPr lang="sr-Latn-CS" sz="1900" b="1" i="1" dirty="0" smtClean="0">
                <a:latin typeface="Times New Roman" pitchFamily="18" charset="0"/>
                <a:cs typeface="Times New Roman" pitchFamily="18" charset="0"/>
              </a:rPr>
              <a:t>gubitka volumena tečnosti </a:t>
            </a:r>
            <a:r>
              <a:rPr lang="sr-Latn-CS" sz="1900" i="1" dirty="0" smtClean="0">
                <a:latin typeface="Times New Roman" pitchFamily="18" charset="0"/>
                <a:cs typeface="Times New Roman" pitchFamily="18" charset="0"/>
              </a:rPr>
              <a:t>(hipovolemijski šok) usled povraćanja, dijareje, ascitesa,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opekotina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ileusa</a:t>
            </a:r>
            <a:r>
              <a:rPr lang="sr-Latn-CS" sz="19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CS" sz="1900" b="1" i="1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1900" b="1" i="1" dirty="0" err="1" smtClean="0">
                <a:latin typeface="Times New Roman" pitchFamily="18" charset="0"/>
                <a:cs typeface="Times New Roman" pitchFamily="18" charset="0"/>
              </a:rPr>
              <a:t>ndeks</a:t>
            </a:r>
            <a:r>
              <a:rPr lang="en-US" sz="1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i="1" dirty="0" err="1" smtClean="0">
                <a:latin typeface="Times New Roman" pitchFamily="18" charset="0"/>
                <a:cs typeface="Times New Roman" pitchFamily="18" charset="0"/>
              </a:rPr>
              <a:t>šoka</a:t>
            </a:r>
            <a:r>
              <a:rPr lang="sr-Latn-CS" sz="1900" b="1" i="1" dirty="0" smtClean="0">
                <a:latin typeface="Times New Roman" pitchFamily="18" charset="0"/>
                <a:cs typeface="Times New Roman" pitchFamily="18" charset="0"/>
              </a:rPr>
              <a:t> za procenu gubitka volumena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dobija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kada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900" b="1" i="1" dirty="0" err="1" smtClean="0">
                <a:latin typeface="Times New Roman" pitchFamily="18" charset="0"/>
                <a:cs typeface="Times New Roman" pitchFamily="18" charset="0"/>
              </a:rPr>
              <a:t>podjeli</a:t>
            </a:r>
            <a:r>
              <a:rPr lang="en-US" sz="1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i="1" dirty="0" err="1" smtClean="0">
                <a:latin typeface="Times New Roman" pitchFamily="18" charset="0"/>
                <a:cs typeface="Times New Roman" pitchFamily="18" charset="0"/>
              </a:rPr>
              <a:t>vrijednost</a:t>
            </a:r>
            <a:r>
              <a:rPr lang="en-US" sz="1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i="1" dirty="0" err="1" smtClean="0">
                <a:latin typeface="Times New Roman" pitchFamily="18" charset="0"/>
                <a:cs typeface="Times New Roman" pitchFamily="18" charset="0"/>
              </a:rPr>
              <a:t>srčane</a:t>
            </a:r>
            <a:r>
              <a:rPr lang="en-US" sz="1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i="1" dirty="0" err="1" smtClean="0">
                <a:latin typeface="Times New Roman" pitchFamily="18" charset="0"/>
                <a:cs typeface="Times New Roman" pitchFamily="18" charset="0"/>
              </a:rPr>
              <a:t>frekvencije</a:t>
            </a:r>
            <a:r>
              <a:rPr lang="en-US" sz="1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i="1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i="1" dirty="0" err="1" smtClean="0">
                <a:latin typeface="Times New Roman" pitchFamily="18" charset="0"/>
                <a:cs typeface="Times New Roman" pitchFamily="18" charset="0"/>
              </a:rPr>
              <a:t>vrijednošću</a:t>
            </a:r>
            <a:r>
              <a:rPr lang="en-US" sz="1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i="1" dirty="0" err="1" smtClean="0">
                <a:latin typeface="Times New Roman" pitchFamily="18" charset="0"/>
                <a:cs typeface="Times New Roman" pitchFamily="18" charset="0"/>
              </a:rPr>
              <a:t>sistolnog</a:t>
            </a:r>
            <a:r>
              <a:rPr lang="en-US" sz="1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i="1" dirty="0" err="1" smtClean="0">
                <a:latin typeface="Times New Roman" pitchFamily="18" charset="0"/>
                <a:cs typeface="Times New Roman" pitchFamily="18" charset="0"/>
              </a:rPr>
              <a:t>krvnog</a:t>
            </a:r>
            <a:r>
              <a:rPr lang="en-US" sz="1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i="1" dirty="0" err="1" smtClean="0">
                <a:latin typeface="Times New Roman" pitchFamily="18" charset="0"/>
                <a:cs typeface="Times New Roman" pitchFamily="18" charset="0"/>
              </a:rPr>
              <a:t>pritiska</a:t>
            </a:r>
            <a:r>
              <a:rPr lang="en-US" sz="1900" b="1" i="1" dirty="0" smtClean="0">
                <a:latin typeface="Times New Roman" pitchFamily="18" charset="0"/>
                <a:cs typeface="Times New Roman" pitchFamily="18" charset="0"/>
              </a:rPr>
              <a:t>. 70/125=0,56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Ako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srce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ima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frekvenciju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120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otkucaja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u min</a:t>
            </a:r>
            <a:r>
              <a:rPr lang="sr-Latn-CS" sz="19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sistolni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pritisak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iznosi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100 mmHg,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onda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indeks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šoka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: 120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otkucaja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/ 100mmHg = 1,2.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Dakle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indeks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šoka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iznad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jedan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smatra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gubitak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volumena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preko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30%</a:t>
            </a:r>
            <a:endParaRPr lang="sr-Latn-CS" sz="19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66928" indent="-457200">
              <a:buFont typeface="+mj-lt"/>
              <a:buAutoNum type="arabicParenR"/>
            </a:pPr>
            <a:r>
              <a:rPr lang="sr-Latn-CS" sz="1900" b="1" i="1" dirty="0" smtClean="0">
                <a:latin typeface="Times New Roman" pitchFamily="18" charset="0"/>
                <a:cs typeface="Times New Roman" pitchFamily="18" charset="0"/>
              </a:rPr>
              <a:t>Obstruktivni šok</a:t>
            </a:r>
            <a:r>
              <a:rPr lang="sr-Latn-CS" sz="1900" i="1" dirty="0" smtClean="0">
                <a:latin typeface="Times New Roman" pitchFamily="18" charset="0"/>
                <a:cs typeface="Times New Roman" pitchFamily="18" charset="0"/>
              </a:rPr>
              <a:t>, uslijed </a:t>
            </a:r>
            <a:r>
              <a:rPr lang="sr-Latn-CS" sz="1900" b="1" i="1" dirty="0" smtClean="0">
                <a:latin typeface="Times New Roman" pitchFamily="18" charset="0"/>
                <a:cs typeface="Times New Roman" pitchFamily="18" charset="0"/>
              </a:rPr>
              <a:t>obstrukcije velikih krvnih sudova</a:t>
            </a:r>
            <a:r>
              <a:rPr lang="sr-Latn-CS" sz="1900" i="1" dirty="0" smtClean="0">
                <a:latin typeface="Times New Roman" pitchFamily="18" charset="0"/>
                <a:cs typeface="Times New Roman" pitchFamily="18" charset="0"/>
              </a:rPr>
              <a:t>, kao kod </a:t>
            </a:r>
            <a:r>
              <a:rPr lang="sr-Latn-CS" sz="1900" b="1" i="1" dirty="0" smtClean="0">
                <a:latin typeface="Times New Roman" pitchFamily="18" charset="0"/>
                <a:cs typeface="Times New Roman" pitchFamily="18" charset="0"/>
              </a:rPr>
              <a:t>tamponade srca </a:t>
            </a:r>
            <a:r>
              <a:rPr lang="sr-Latn-CS" sz="1900" i="1" dirty="0" smtClean="0">
                <a:latin typeface="Times New Roman" pitchFamily="18" charset="0"/>
                <a:cs typeface="Times New Roman" pitchFamily="18" charset="0"/>
              </a:rPr>
              <a:t>(kompresija srca izlivom u perikard, koji spriječava normalno punjenje srca u toku dijastole, raste pritisak u venama, smanjuje se sistolni i minutni volumen srca uz smanjenje arterijskog pritiska i ubrzanje srčanog rada kao kompenzaciona reakcija srca na poremećaj), </a:t>
            </a:r>
            <a:r>
              <a:rPr lang="sr-Latn-CS" sz="1900" b="1" i="1" dirty="0" smtClean="0">
                <a:latin typeface="Times New Roman" pitchFamily="18" charset="0"/>
                <a:cs typeface="Times New Roman" pitchFamily="18" charset="0"/>
              </a:rPr>
              <a:t>tenzionog pneumotoraksa, masivne plućne embolije.</a:t>
            </a:r>
          </a:p>
          <a:p>
            <a:pPr marL="566928" indent="-457200">
              <a:buFont typeface="+mj-lt"/>
              <a:buAutoNum type="arabicParenR"/>
            </a:pPr>
            <a:endParaRPr lang="sr-Latn-CS" sz="1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66928" indent="-457200">
              <a:buFont typeface="+mj-lt"/>
              <a:buAutoNum type="arabicParenR"/>
            </a:pPr>
            <a:endParaRPr lang="sr-Latn-CS" sz="1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66928" indent="-457200">
              <a:buFont typeface="+mj-lt"/>
              <a:buAutoNum type="arabicParenR"/>
            </a:pPr>
            <a:endParaRPr lang="sr-Latn-CS" sz="1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66928" indent="-457200">
              <a:buFont typeface="+mj-lt"/>
              <a:buAutoNum type="arabicParenR"/>
            </a:pPr>
            <a:endParaRPr lang="sr-Latn-CS" sz="1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66928" indent="-457200">
              <a:buFont typeface="+mj-lt"/>
              <a:buAutoNum type="arabicParenR"/>
            </a:pPr>
            <a:endParaRPr lang="sr-Latn-CS" sz="1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66928" indent="-457200">
              <a:buFont typeface="+mj-lt"/>
              <a:buAutoNum type="arabicParenR"/>
            </a:pPr>
            <a:r>
              <a:rPr lang="sr-Latn-CS" sz="1900" b="1" i="1" dirty="0" smtClean="0">
                <a:latin typeface="Times New Roman" pitchFamily="18" charset="0"/>
                <a:cs typeface="Times New Roman" pitchFamily="18" charset="0"/>
              </a:rPr>
              <a:t>Distributivni šok</a:t>
            </a:r>
            <a:r>
              <a:rPr lang="sr-Latn-CS" sz="1900" i="1" dirty="0" smtClean="0">
                <a:latin typeface="Times New Roman" pitchFamily="18" charset="0"/>
                <a:cs typeface="Times New Roman" pitchFamily="18" charset="0"/>
              </a:rPr>
              <a:t>, kao posljedica </a:t>
            </a:r>
            <a:r>
              <a:rPr lang="sr-Latn-CS" sz="1900" b="1" i="1" dirty="0" smtClean="0">
                <a:latin typeface="Times New Roman" pitchFamily="18" charset="0"/>
                <a:cs typeface="Times New Roman" pitchFamily="18" charset="0"/>
              </a:rPr>
              <a:t>oštećene mikrocirkulacije </a:t>
            </a:r>
            <a:r>
              <a:rPr lang="sr-Latn-CS" sz="1900" i="1" dirty="0" smtClean="0">
                <a:latin typeface="Times New Roman" pitchFamily="18" charset="0"/>
                <a:cs typeface="Times New Roman" pitchFamily="18" charset="0"/>
              </a:rPr>
              <a:t>dejstvom različitih toksina i vazoaktivnih materija, kao kod sepse (septički šok), anafilaksije (anafilaktički šok), intoksikacije (medikamentozni šok), miksedemska kriza i Adisonova bolest (endokrini šok), hipoglikemija (hipoglikemički šok, kod koga nije primarno oštećena mikrocirkulacija već snabdevanje ćelija glukozom), povrede glave i kičmene moždine (neurogeni šok).</a:t>
            </a:r>
          </a:p>
          <a:p>
            <a:pPr marL="566928" indent="-457200">
              <a:buNone/>
            </a:pPr>
            <a:r>
              <a:rPr lang="sr-Latn-CS" sz="1900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sr-Latn-CS" sz="1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/>
          </a:bodyPr>
          <a:lstStyle/>
          <a:p>
            <a:pPr algn="ctr"/>
            <a:r>
              <a:rPr lang="sr-Latn-CS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ŠOK</a:t>
            </a:r>
            <a:endParaRPr lang="sr-Latn-CS" sz="24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789040"/>
            <a:ext cx="187220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332656"/>
            <a:ext cx="4495800" cy="652534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Anafilaktički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anafilaktoidni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šok</a:t>
            </a:r>
            <a:r>
              <a:rPr lang="sr-Latn-CS" sz="2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9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Anafilaktički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šok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 je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posljedica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trenutne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burne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teške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alergijske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reakcije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antigena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antitela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tipa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I. 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Anafilakoidni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šok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 je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maksimalna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varijanta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trenutne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burne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reakcije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čiji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patomehanizam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datom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trenutku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nepoznat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Uzroci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anafilaktičkog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šoka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lekovi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penicilin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kontrastna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sredstva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otrovi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životinjskog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porijekla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ubodi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insekata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ujed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zmije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hrana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jagode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badem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orah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sr-Latn-CS" sz="29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r-Latn-CS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355976" y="260648"/>
            <a:ext cx="4788024" cy="6597352"/>
          </a:xfrm>
        </p:spPr>
        <p:txBody>
          <a:bodyPr>
            <a:normAutofit fontScale="70000" lnSpcReduction="20000"/>
          </a:bodyPr>
          <a:lstStyle/>
          <a:p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U 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kliničkoj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slici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konstatuju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znaci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simptomi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alergijske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reakcije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eritem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urtikarija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edemi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kože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mučnina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povraćanje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proliv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spazam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bronhija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dispneja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kašalj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edem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glotisa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sz="29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Adekvatn</a:t>
            </a:r>
            <a:r>
              <a:rPr lang="sr-Latn-CS" sz="2900" b="1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oksigenacij</a:t>
            </a:r>
            <a:r>
              <a:rPr lang="sr-Latn-CS" sz="2900" b="1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(4-8 l)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endotrahealn</a:t>
            </a:r>
            <a:r>
              <a:rPr lang="sr-Latn-CS" sz="2900" b="1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intubacij</a:t>
            </a:r>
            <a:r>
              <a:rPr lang="sr-Latn-CS" sz="2900" b="1" i="1" dirty="0" smtClean="0">
                <a:latin typeface="Times New Roman" pitchFamily="18" charset="0"/>
                <a:cs typeface="Times New Roman" pitchFamily="18" charset="0"/>
              </a:rPr>
              <a:t>a.</a:t>
            </a:r>
          </a:p>
          <a:p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Nadoknada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volumena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vrši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davanjem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zamjene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plazmu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npr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dekstran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dekstran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70,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koloidnih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Haemacel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3,5%)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kristaloidnih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npr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. Ringer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laktat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, 500-1500 ml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više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tečnosti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sz="29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Sljedeća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mjera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aplikacija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adrenalina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0,1 mg (amp.: 1mg/ml)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svakih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1-3 min.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sve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postizanja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odgovarajućih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vrijednosti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sistolnog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pritiska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sz="29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Potom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uvode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antihistaminici</a:t>
            </a:r>
            <a:r>
              <a:rPr lang="sr-Latn-CS" sz="2900" i="1" dirty="0" smtClean="0">
                <a:latin typeface="Times New Roman" pitchFamily="18" charset="0"/>
                <a:cs typeface="Times New Roman" pitchFamily="18" charset="0"/>
              </a:rPr>
              <a:t> i.v.</a:t>
            </a:r>
          </a:p>
          <a:p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Kortikosteroidi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daju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visokim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dozama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npr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metilprednizolon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do 1000 mg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i.v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sz="29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Kod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bronhospazma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daje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aminofilin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bolusu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(5mg/kg), a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potrebi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inhalacija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salbutamola</a:t>
            </a:r>
            <a:r>
              <a:rPr lang="sr-Latn-CS" sz="29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sr-Latn-C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77072"/>
            <a:ext cx="360040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495800" cy="6669360"/>
          </a:xfrm>
        </p:spPr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404664"/>
            <a:ext cx="4495800" cy="6453336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Neurogeni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šok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oštećenje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periferne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regulacije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vazomotornih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refleksa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krvnih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sudova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negativn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inotropn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dejstvo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miokard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Septički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šok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toksini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mikroorganizama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deluju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vazodilatatorno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periferne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krvne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sudove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oštećenih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krvnih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sudova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tkiva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organa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zahvaćenih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upalom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dolazi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ekstravazacije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tečnosti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gubitka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intravaskularnog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volumena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Kontarktilnost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miokarda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smanjuje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eptičk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šok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karakteriše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visokom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febrilnošću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tahikardijom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tahipnejom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leukocitozom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Endokrini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šok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– rezultat hormonalne patologije</a:t>
            </a:r>
          </a:p>
          <a:p>
            <a:pPr lvl="0"/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Hipoglikemijski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šok</a:t>
            </a: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84784"/>
            <a:ext cx="471601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332656"/>
            <a:ext cx="5220072" cy="652534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Organizam se protiv šoka brani pojačanom produkcijom i oslobađanjem </a:t>
            </a:r>
            <a:r>
              <a:rPr lang="vi-VN" sz="2000" b="1" i="1" dirty="0" smtClean="0">
                <a:latin typeface="Times New Roman" pitchFamily="18" charset="0"/>
                <a:cs typeface="Times New Roman" pitchFamily="18" charset="0"/>
              </a:rPr>
              <a:t>kateholamina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 (adrenalina), pojačanom potrošnjom kis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eoni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ka, ubrzanim srčanim radom i vazokonstrikcijom (jedino kod </a:t>
            </a:r>
            <a:r>
              <a:rPr lang="vi-VN" sz="2000" i="1" u="sng" dirty="0" smtClean="0">
                <a:latin typeface="Times New Roman" pitchFamily="18" charset="0"/>
                <a:cs typeface="Times New Roman" pitchFamily="18" charset="0"/>
              </a:rPr>
              <a:t>septičkog šoka 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uslijed dejstva toksina infektivnih noksi dominira vazodilatacija, pa je </a:t>
            </a:r>
            <a:r>
              <a:rPr lang="vi-VN" sz="2000" i="1" u="sng" dirty="0" smtClean="0">
                <a:latin typeface="Times New Roman" pitchFamily="18" charset="0"/>
                <a:cs typeface="Times New Roman" pitchFamily="18" charset="0"/>
              </a:rPr>
              <a:t>koža topla i ružičasta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, dok je kod ostalih oblika </a:t>
            </a:r>
            <a:r>
              <a:rPr lang="vi-VN" sz="2000" b="1" i="1" dirty="0" smtClean="0">
                <a:latin typeface="Times New Roman" pitchFamily="18" charset="0"/>
                <a:cs typeface="Times New Roman" pitchFamily="18" charset="0"/>
              </a:rPr>
              <a:t>šoka hladna i znojava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 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kliničkoj slici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 šoka konstatuju se:</a:t>
            </a:r>
          </a:p>
          <a:p>
            <a:pPr>
              <a:lnSpc>
                <a:spcPct val="110000"/>
              </a:lnSpc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Snižen krvni pritisak (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hipotenzija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lnSpc>
                <a:spcPct val="110000"/>
              </a:lnSpc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Ubrzan rad srca (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tahikardija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), rijetko bradikardija.</a:t>
            </a:r>
          </a:p>
          <a:p>
            <a:pPr>
              <a:lnSpc>
                <a:spcPct val="110000"/>
              </a:lnSpc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Poremećaji svijesti (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pospanost, sopor, koma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lnSpc>
                <a:spcPct val="110000"/>
              </a:lnSpc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Smanjena diureza (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oligurija, anurija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lnSpc>
                <a:spcPct val="110000"/>
              </a:lnSpc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Bledilo, hladna znojava koža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, rijetko topla i crvena.</a:t>
            </a:r>
          </a:p>
          <a:p>
            <a:endParaRPr lang="sr-Latn-CS" sz="2000" dirty="0" smtClean="0"/>
          </a:p>
          <a:p>
            <a:pPr>
              <a:buFont typeface="Wingdings" pitchFamily="2" charset="2"/>
              <a:buChar char="q"/>
            </a:pP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861048"/>
            <a:ext cx="3654868" cy="226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12160" y="1340768"/>
            <a:ext cx="2520280" cy="238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27984" y="692696"/>
            <a:ext cx="4536504" cy="5314595"/>
          </a:xfrm>
        </p:spPr>
        <p:txBody>
          <a:bodyPr>
            <a:normAutofit lnSpcReduction="10000"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Faza progresije ili dekompenzacije –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nastaje ako se ne ukloni štetni stimulus ili se terapijski ne interveniše. Ukoliko dugo traje – kapilarna vazokonstrikcija pogoršava stanje ishemije tkiva.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Popuštaju prekapilarni sfinkteri, nastupa vazodilatacija filtracija tečnosti iz kapilara u intersticijum, što pogoršava hipovolemiju i hipotenziju.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Pacijent je poremećenog stanja svesti, koža je hladna, bleda i vlažna, tahikardičan i tahipnoičan.</a:t>
            </a: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Faza ireverzibilnog šoka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je završna faza u kome nastupa koma i sindrom multiorganske disfunkcije (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MODS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pPr algn="ctr"/>
            <a:r>
              <a:rPr lang="sr-Latn-CS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FAZE ŠOKA</a:t>
            </a:r>
            <a:endParaRPr lang="sr-Latn-CS" sz="24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620688"/>
            <a:ext cx="4495800" cy="6237312"/>
          </a:xfrm>
        </p:spPr>
        <p:txBody>
          <a:bodyPr>
            <a:normAutofit lnSpcReduction="10000"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Inicijalna faza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počinje hipoperfuzijom organa, što dovodi do hipoksije, anaerobnih metaboličkih procesa i nastanku metaboličke acidoze.</a:t>
            </a: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Kompenzatorna faza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u kojoj se aktiviraju kompenzatorni fiziološki mehanizmi (aktivacija simpatičkog sistema, sistem renin angiotenzin, pojačano lučenje hormona nadbubrega). Posledica je vazokonstrikcija na periferiji (koža, mišići, bubrezi, splanhnična regija</a:t>
            </a:r>
            <a:r>
              <a:rPr lang="sr-Latn-CS" sz="2000" i="1" dirty="0" smtClean="0">
                <a:latin typeface="Times New Roman"/>
                <a:cs typeface="Times New Roman"/>
              </a:rPr>
              <a:t>→</a:t>
            </a:r>
            <a:r>
              <a:rPr lang="sr-Latn-CS" sz="2000" b="1" i="1" dirty="0" smtClean="0">
                <a:latin typeface="Times New Roman"/>
                <a:cs typeface="Times New Roman"/>
              </a:rPr>
              <a:t>centralizacija krvotoka.</a:t>
            </a:r>
            <a:r>
              <a:rPr lang="sr-Latn-CS" sz="2000" i="1" dirty="0" smtClean="0">
                <a:latin typeface="Times New Roman"/>
                <a:cs typeface="Times New Roman"/>
              </a:rPr>
              <a:t> Povećava se kontraktilnost, frekvenca, tonus miokarda, a osim toga i zadržava se voda i Na u organizmu. Pacijent je uznemiren i konfuzan, žedan, hladnih ekstremiteta, smanjene diureze.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630932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sr-Latn-CS" sz="5500" b="1" i="1" dirty="0" smtClean="0">
                <a:latin typeface="Times New Roman" pitchFamily="18" charset="0"/>
                <a:cs typeface="Times New Roman" pitchFamily="18" charset="0"/>
              </a:rPr>
              <a:t>CNS</a:t>
            </a:r>
            <a:r>
              <a:rPr lang="sr-Latn-CS" sz="5500" i="1" dirty="0" smtClean="0">
                <a:latin typeface="Times New Roman" pitchFamily="18" charset="0"/>
                <a:cs typeface="Times New Roman" pitchFamily="18" charset="0"/>
              </a:rPr>
              <a:t> – ishemijska encefalopatija (konfuzija – koma i moždana smrt)</a:t>
            </a:r>
          </a:p>
          <a:p>
            <a:pPr>
              <a:lnSpc>
                <a:spcPct val="120000"/>
              </a:lnSpc>
            </a:pPr>
            <a:r>
              <a:rPr lang="sr-Latn-CS" sz="5500" b="1" i="1" dirty="0" smtClean="0">
                <a:latin typeface="Times New Roman" pitchFamily="18" charset="0"/>
                <a:cs typeface="Times New Roman" pitchFamily="18" charset="0"/>
              </a:rPr>
              <a:t>BUBREZI</a:t>
            </a:r>
            <a:r>
              <a:rPr lang="sr-Latn-CS" sz="5500" i="1" dirty="0" smtClean="0">
                <a:latin typeface="Times New Roman" pitchFamily="18" charset="0"/>
                <a:cs typeface="Times New Roman" pitchFamily="18" charset="0"/>
              </a:rPr>
              <a:t> – akutna tubularna nekroza bubrega i ABI (oligurija, anurija i elektrolitni disbalans, HD).</a:t>
            </a:r>
          </a:p>
          <a:p>
            <a:pPr>
              <a:lnSpc>
                <a:spcPct val="120000"/>
              </a:lnSpc>
            </a:pPr>
            <a:r>
              <a:rPr lang="sr-Latn-CS" sz="5500" b="1" i="1" dirty="0" smtClean="0">
                <a:latin typeface="Times New Roman" pitchFamily="18" charset="0"/>
                <a:cs typeface="Times New Roman" pitchFamily="18" charset="0"/>
              </a:rPr>
              <a:t>SRCE </a:t>
            </a:r>
            <a:r>
              <a:rPr lang="sr-Latn-CS" sz="5500" i="1" dirty="0" smtClean="0">
                <a:latin typeface="Times New Roman" pitchFamily="18" charset="0"/>
                <a:cs typeface="Times New Roman" pitchFamily="18" charset="0"/>
              </a:rPr>
              <a:t>– disfunkcija –insuficijencije (AIM)</a:t>
            </a:r>
          </a:p>
          <a:p>
            <a:pPr>
              <a:lnSpc>
                <a:spcPct val="120000"/>
              </a:lnSpc>
            </a:pPr>
            <a:r>
              <a:rPr lang="sr-Latn-CS" sz="5500" b="1" i="1" dirty="0" smtClean="0">
                <a:latin typeface="Times New Roman" pitchFamily="18" charset="0"/>
                <a:cs typeface="Times New Roman" pitchFamily="18" charset="0"/>
              </a:rPr>
              <a:t>GI trakt </a:t>
            </a:r>
            <a:r>
              <a:rPr lang="sr-Latn-CS" sz="5500" i="1" dirty="0" smtClean="0">
                <a:latin typeface="Times New Roman" pitchFamily="18" charset="0"/>
                <a:cs typeface="Times New Roman" pitchFamily="18" charset="0"/>
              </a:rPr>
              <a:t>– stres ulkusi u želucu, centrilobularna nekroza hepatocita</a:t>
            </a:r>
          </a:p>
          <a:p>
            <a:pPr>
              <a:lnSpc>
                <a:spcPct val="120000"/>
              </a:lnSpc>
            </a:pPr>
            <a:r>
              <a:rPr lang="sr-Latn-CS" sz="5500" b="1" i="1" dirty="0" smtClean="0">
                <a:latin typeface="Times New Roman" pitchFamily="18" charset="0"/>
                <a:cs typeface="Times New Roman" pitchFamily="18" charset="0"/>
              </a:rPr>
              <a:t>Nadbubrežne žlezde </a:t>
            </a:r>
            <a:r>
              <a:rPr lang="sr-Latn-CS" sz="5500" i="1" dirty="0" smtClean="0">
                <a:latin typeface="Times New Roman" pitchFamily="18" charset="0"/>
                <a:cs typeface="Times New Roman" pitchFamily="18" charset="0"/>
              </a:rPr>
              <a:t>– akutna insuficijencija ( hipoglikemija, hipotenzija, dehidratacija)</a:t>
            </a:r>
          </a:p>
          <a:p>
            <a:pPr>
              <a:lnSpc>
                <a:spcPct val="120000"/>
              </a:lnSpc>
            </a:pPr>
            <a:r>
              <a:rPr lang="sr-Latn-CS" sz="5500" b="1" i="1" dirty="0" smtClean="0">
                <a:latin typeface="Times New Roman" pitchFamily="18" charset="0"/>
                <a:cs typeface="Times New Roman" pitchFamily="18" charset="0"/>
              </a:rPr>
              <a:t>Pluća </a:t>
            </a:r>
            <a:r>
              <a:rPr lang="sr-Latn-CS" sz="5500" i="1" dirty="0" smtClean="0">
                <a:latin typeface="Times New Roman" pitchFamily="18" charset="0"/>
                <a:cs typeface="Times New Roman" pitchFamily="18" charset="0"/>
              </a:rPr>
              <a:t>– ARDS (oštećenje alveola i otežana razmena gasova na alveolo-kapilarnoj membrani)</a:t>
            </a:r>
          </a:p>
          <a:p>
            <a:pPr>
              <a:lnSpc>
                <a:spcPct val="120000"/>
              </a:lnSpc>
            </a:pPr>
            <a:endParaRPr lang="sr-Latn-CS" sz="55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sr-Latn-CS" sz="5500" b="1" i="1" dirty="0" smtClean="0">
                <a:latin typeface="Times New Roman" pitchFamily="18" charset="0"/>
                <a:cs typeface="Times New Roman" pitchFamily="18" charset="0"/>
              </a:rPr>
              <a:t>TERAPIJA ŠOKA</a:t>
            </a:r>
          </a:p>
          <a:p>
            <a:pPr>
              <a:lnSpc>
                <a:spcPct val="120000"/>
              </a:lnSpc>
            </a:pPr>
            <a:r>
              <a:rPr lang="sr-Latn-CS" sz="5500" i="1" dirty="0" smtClean="0">
                <a:latin typeface="Times New Roman" pitchFamily="18" charset="0"/>
                <a:cs typeface="Times New Roman" pitchFamily="18" charset="0"/>
              </a:rPr>
              <a:t>JIN</a:t>
            </a:r>
          </a:p>
          <a:p>
            <a:pPr>
              <a:lnSpc>
                <a:spcPct val="120000"/>
              </a:lnSpc>
            </a:pPr>
            <a:r>
              <a:rPr lang="sr-Latn-CS" sz="5500" b="1" i="1" dirty="0" smtClean="0">
                <a:latin typeface="Times New Roman" pitchFamily="18" charset="0"/>
                <a:cs typeface="Times New Roman" pitchFamily="18" charset="0"/>
              </a:rPr>
              <a:t>I.v. nadoknada volumena</a:t>
            </a:r>
            <a:r>
              <a:rPr lang="en-US" sz="5500" b="1" i="1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5500" b="1" i="1" dirty="0" err="1" smtClean="0">
                <a:latin typeface="Times New Roman" pitchFamily="18" charset="0"/>
                <a:cs typeface="Times New Roman" pitchFamily="18" charset="0"/>
              </a:rPr>
              <a:t>vrši</a:t>
            </a:r>
            <a:r>
              <a:rPr lang="en-US" sz="5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i="1" dirty="0" err="1" smtClean="0">
                <a:latin typeface="Times New Roman" pitchFamily="18" charset="0"/>
                <a:cs typeface="Times New Roman" pitchFamily="18" charset="0"/>
              </a:rPr>
              <a:t>davanjem</a:t>
            </a:r>
            <a:r>
              <a:rPr lang="en-US" sz="5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i="1" dirty="0" err="1" smtClean="0">
                <a:latin typeface="Times New Roman" pitchFamily="18" charset="0"/>
                <a:cs typeface="Times New Roman" pitchFamily="18" charset="0"/>
              </a:rPr>
              <a:t>pune</a:t>
            </a:r>
            <a:r>
              <a:rPr lang="en-US" sz="5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i="1" dirty="0" err="1" smtClean="0">
                <a:latin typeface="Times New Roman" pitchFamily="18" charset="0"/>
                <a:cs typeface="Times New Roman" pitchFamily="18" charset="0"/>
              </a:rPr>
              <a:t>krvi</a:t>
            </a:r>
            <a:r>
              <a:rPr lang="en-US" sz="55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500" b="1" i="1" dirty="0" err="1" smtClean="0">
                <a:latin typeface="Times New Roman" pitchFamily="18" charset="0"/>
                <a:cs typeface="Times New Roman" pitchFamily="18" charset="0"/>
              </a:rPr>
              <a:t>zamjene</a:t>
            </a:r>
            <a:r>
              <a:rPr lang="en-US" sz="5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i="1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5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i="1" dirty="0" err="1" smtClean="0">
                <a:latin typeface="Times New Roman" pitchFamily="18" charset="0"/>
                <a:cs typeface="Times New Roman" pitchFamily="18" charset="0"/>
              </a:rPr>
              <a:t>plazmu</a:t>
            </a:r>
            <a:r>
              <a:rPr lang="en-US" sz="55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500" b="1" i="1" dirty="0" err="1" smtClean="0">
                <a:latin typeface="Times New Roman" pitchFamily="18" charset="0"/>
                <a:cs typeface="Times New Roman" pitchFamily="18" charset="0"/>
              </a:rPr>
              <a:t>koloidnih</a:t>
            </a:r>
            <a:r>
              <a:rPr lang="en-US" sz="5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5500" b="1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5500" b="1" i="1" dirty="0" err="1" smtClean="0"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US" sz="5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i="1" dirty="0" err="1" smtClean="0">
                <a:latin typeface="Times New Roman" pitchFamily="18" charset="0"/>
                <a:cs typeface="Times New Roman" pitchFamily="18" charset="0"/>
              </a:rPr>
              <a:t>kristaloidnih</a:t>
            </a:r>
            <a:r>
              <a:rPr lang="en-US" sz="5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5500" i="1" dirty="0" err="1" smtClean="0">
                <a:latin typeface="Times New Roman" pitchFamily="18" charset="0"/>
                <a:cs typeface="Times New Roman" pitchFamily="18" charset="0"/>
              </a:rPr>
              <a:t>npr</a:t>
            </a:r>
            <a:r>
              <a:rPr lang="en-US" sz="5500" i="1" dirty="0" smtClean="0">
                <a:latin typeface="Times New Roman" pitchFamily="18" charset="0"/>
                <a:cs typeface="Times New Roman" pitchFamily="18" charset="0"/>
              </a:rPr>
              <a:t>. Sol. Ringer </a:t>
            </a:r>
            <a:r>
              <a:rPr lang="en-US" sz="5500" i="1" dirty="0" err="1" smtClean="0">
                <a:latin typeface="Times New Roman" pitchFamily="18" charset="0"/>
                <a:cs typeface="Times New Roman" pitchFamily="18" charset="0"/>
              </a:rPr>
              <a:t>laktat</a:t>
            </a:r>
            <a:r>
              <a:rPr lang="en-US" sz="5500" i="1" dirty="0" smtClean="0">
                <a:latin typeface="Times New Roman" pitchFamily="18" charset="0"/>
                <a:cs typeface="Times New Roman" pitchFamily="18" charset="0"/>
              </a:rPr>
              <a:t> 500-1500 ml </a:t>
            </a:r>
            <a:r>
              <a:rPr lang="en-US" sz="55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5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i="1" dirty="0" err="1" smtClean="0">
                <a:latin typeface="Times New Roman" pitchFamily="18" charset="0"/>
                <a:cs typeface="Times New Roman" pitchFamily="18" charset="0"/>
              </a:rPr>
              <a:t>više</a:t>
            </a:r>
            <a:r>
              <a:rPr lang="en-US" sz="55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5500" b="1" i="1" dirty="0" err="1" smtClean="0">
                <a:latin typeface="Times New Roman" pitchFamily="18" charset="0"/>
                <a:cs typeface="Times New Roman" pitchFamily="18" charset="0"/>
              </a:rPr>
              <a:t>tečnosti</a:t>
            </a:r>
            <a:r>
              <a:rPr lang="en-US" sz="55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Latn-CS" sz="5500" b="1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5500" b="1" i="1" dirty="0" err="1" smtClean="0">
                <a:latin typeface="Times New Roman" pitchFamily="18" charset="0"/>
                <a:cs typeface="Times New Roman" pitchFamily="18" charset="0"/>
              </a:rPr>
              <a:t>vode</a:t>
            </a:r>
            <a:r>
              <a:rPr lang="sr-Latn-CS" sz="5500" b="1" i="1" dirty="0" smtClean="0">
                <a:latin typeface="Times New Roman" pitchFamily="18" charset="0"/>
                <a:cs typeface="Times New Roman" pitchFamily="18" charset="0"/>
              </a:rPr>
              <a:t> se i</a:t>
            </a:r>
            <a:r>
              <a:rPr lang="en-US" sz="5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i="1" dirty="0" err="1" smtClean="0">
                <a:latin typeface="Times New Roman" pitchFamily="18" charset="0"/>
                <a:cs typeface="Times New Roman" pitchFamily="18" charset="0"/>
              </a:rPr>
              <a:t>vazopresori</a:t>
            </a:r>
            <a:r>
              <a:rPr lang="en-US" sz="55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500" b="1" i="1" dirty="0" err="1" smtClean="0">
                <a:latin typeface="Times New Roman" pitchFamily="18" charset="0"/>
                <a:cs typeface="Times New Roman" pitchFamily="18" charset="0"/>
              </a:rPr>
              <a:t>npr</a:t>
            </a:r>
            <a:r>
              <a:rPr lang="en-US" sz="55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500" b="1" i="1" dirty="0" err="1" smtClean="0">
                <a:latin typeface="Times New Roman" pitchFamily="18" charset="0"/>
                <a:cs typeface="Times New Roman" pitchFamily="18" charset="0"/>
              </a:rPr>
              <a:t>dopamin</a:t>
            </a:r>
            <a:r>
              <a:rPr lang="en-US" sz="5500" b="1" i="1" dirty="0" smtClean="0">
                <a:latin typeface="Times New Roman" pitchFamily="18" charset="0"/>
                <a:cs typeface="Times New Roman" pitchFamily="18" charset="0"/>
              </a:rPr>
              <a:t> 2-10 µg/kg/min.</a:t>
            </a:r>
            <a:endParaRPr lang="sr-Latn-CS" sz="55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sr-Latn-CS" sz="55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sr-Latn-CS" sz="5500" b="1" i="1" dirty="0" smtClean="0">
                <a:latin typeface="Times New Roman" pitchFamily="18" charset="0"/>
                <a:cs typeface="Times New Roman" pitchFamily="18" charset="0"/>
              </a:rPr>
              <a:t>Oksigenacija tkiva (maskom, šatorom ili MV)</a:t>
            </a:r>
          </a:p>
          <a:p>
            <a:pPr>
              <a:lnSpc>
                <a:spcPct val="120000"/>
              </a:lnSpc>
            </a:pPr>
            <a:r>
              <a:rPr lang="sr-Latn-CS" sz="5500" b="1" i="1" dirty="0" smtClean="0">
                <a:latin typeface="Times New Roman" pitchFamily="18" charset="0"/>
                <a:cs typeface="Times New Roman" pitchFamily="18" charset="0"/>
              </a:rPr>
              <a:t>Lečiti uzrok šoka</a:t>
            </a:r>
          </a:p>
          <a:p>
            <a:pPr>
              <a:lnSpc>
                <a:spcPct val="120000"/>
              </a:lnSpc>
            </a:pPr>
            <a:r>
              <a:rPr lang="sr-Latn-CS" sz="5500" b="1" i="1" dirty="0" smtClean="0">
                <a:latin typeface="Times New Roman" pitchFamily="18" charset="0"/>
                <a:cs typeface="Times New Roman" pitchFamily="18" charset="0"/>
              </a:rPr>
              <a:t>Konstantan monitoring vit. parametara, stanja svesti, gasne analize, koag. testova krvi</a:t>
            </a:r>
          </a:p>
          <a:p>
            <a:endParaRPr lang="sr-Latn-CS" dirty="0" smtClean="0"/>
          </a:p>
          <a:p>
            <a:pPr>
              <a:buNone/>
            </a:pPr>
            <a:endParaRPr lang="sr-Latn-C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pPr algn="ctr"/>
            <a:r>
              <a:rPr lang="sr-Latn-CS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OŠTEĆENJA POJEDINIH ORGANA U ŠOKU</a:t>
            </a:r>
            <a:endParaRPr lang="sr-Latn-CS" sz="24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88640"/>
            <a:ext cx="4495800" cy="666936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Najčešći uzročnici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: Streptococcus (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-hemolitički), Staphylococcus aureus, Pneumococcus, Escherichia coli, Pseudomonas aeruginosa,Proteus mirabilis.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Prema </a:t>
            </a: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trajanju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, zapaljenja se dele: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Perakutno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munjevit tok; velika razaranja tkiva; ishod – često smrtni 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Akutno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Hronično</a:t>
            </a:r>
          </a:p>
          <a:p>
            <a:endParaRPr lang="sr-Latn-C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88024" y="3068960"/>
            <a:ext cx="4355976" cy="378904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Težina infekcije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Visoka virulentnost mikroba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Invazija velikog broja mikroba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Pad otpornosti organizma (pubertet, trudnoća, DM, kortikoterapija, iscrpljenost)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Lokalni uslovi (vrsta tkiva, hematomi, kontuzija tkiva, ishemija)</a:t>
            </a:r>
          </a:p>
          <a:p>
            <a:endParaRPr lang="sr-Latn-C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77072"/>
            <a:ext cx="453650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640"/>
            <a:ext cx="41044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692696"/>
            <a:ext cx="4644008" cy="61653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EMPIJEM (EMPYEMA) –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gnojna upala anatomski zatvorenih šupljina (pleura, ž.kesa, mozak)</a:t>
            </a:r>
          </a:p>
          <a:p>
            <a:pPr>
              <a:buFont typeface="Wingdings" pitchFamily="2" charset="2"/>
              <a:buChar char="v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APSCES (ABSCESSUS) –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oštro ograničena gnojna upala kod težih infekcija gde dolazi do nekroze tkiva, a oko nekroze dolazi do stvaranja eksudata bogatog leukocitima.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355976" y="620688"/>
            <a:ext cx="4788024" cy="6237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Proteolitički enzimi Le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otapaju nekrotičko tkivo i sa Le stvaraju gnoj.</a:t>
            </a:r>
          </a:p>
          <a:p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Akutni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sa tkivom bogato Le</a:t>
            </a:r>
          </a:p>
          <a:p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Hronični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apsces sa piogenom membranom </a:t>
            </a:r>
          </a:p>
          <a:p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U potkožnom tkivu</a:t>
            </a: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U unutrašnjim organima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/incizija,drenaža</a:t>
            </a: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FLEGMONA (PHLEGMONA) ili celulitis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neoštro ograničena upala, a gnoj difuzno prožima organe i tkivo. 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sr-Latn-CS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PREMA LOKALIZACIJI I MORFOLOGIJI –VRSTE GNOJNIH UPALA</a:t>
            </a:r>
            <a:endParaRPr lang="sr-Latn-CS" sz="20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158417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72816"/>
            <a:ext cx="22322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73216"/>
            <a:ext cx="2374739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5373216"/>
            <a:ext cx="2016224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76672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404664"/>
            <a:ext cx="4495800" cy="56026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   Flegmonu izazivaju bakterije koje luče velike količine fibrinolizina i hijaluronidaze (mišići, potkožno tkivo,apendiks,retroperitoneum). Na koži se manifestuje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difuznim crvenilom, edematoznom kožom, bolnom osetljivošću.</a:t>
            </a:r>
            <a:endParaRPr lang="sr-Latn-C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332656"/>
            <a:ext cx="4038600" cy="56746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Th 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Antibiotska terapija, mirovanje</a:t>
            </a:r>
          </a:p>
          <a:p>
            <a:pPr>
              <a:buNone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Furunkul –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ograničena gnojna upala korena dlake koju izaziva piogeni stafilokok. Oko dlake uočljiva je bolna oteklina sa pojavom gnojnog čepića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/ incizija+antibiotici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2656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21957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636912"/>
            <a:ext cx="239040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zoran\Desktop\hirurgija slike i literatura\Flegmo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876998"/>
            <a:ext cx="3456384" cy="1981002"/>
          </a:xfrm>
          <a:prstGeom prst="rect">
            <a:avLst/>
          </a:prstGeom>
          <a:noFill/>
        </p:spPr>
      </p:pic>
      <p:pic>
        <p:nvPicPr>
          <p:cNvPr id="10" name="Picture 4" descr="C:\Users\zoran\Downloads\furunku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068960"/>
            <a:ext cx="1944216" cy="2520280"/>
          </a:xfrm>
          <a:prstGeom prst="rect">
            <a:avLst/>
          </a:prstGeom>
          <a:noFill/>
        </p:spPr>
      </p:pic>
      <p:pic>
        <p:nvPicPr>
          <p:cNvPr id="11" name="Picture 3" descr="C:\Users\zoran\Desktop\slike hirurgija II\images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1312" y="3861048"/>
            <a:ext cx="2003176" cy="25922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79512" y="548680"/>
            <a:ext cx="4320480" cy="545861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Nastaje iz više furunkula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Upalna žarišta se spajaju u široki inflitrat.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Potiljačni deo glave ili maljavom delu grudnog koša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Najčešći kod starijih osoba i dijabetičara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Th Ekscizija nekrotičnog tkiva+ antibiotici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27984" y="332656"/>
            <a:ext cx="4536504" cy="6264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HIDRADENITIS (Hydradenitis)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Mešovita gnojna infekcija znojnih žlezda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 pazuhu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Pojava tvrdih,bolnih čvorova, koža crvena napeta i bolna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Apscediranje i kolikvacija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Th antibiotska + incizija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r>
              <a:rPr lang="sr-Latn-CS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KARBUNKUL (Carbunculus)</a:t>
            </a:r>
            <a:endParaRPr lang="sr-Latn-CS" sz="20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Users\zoran\Downloads\foto-karbunk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3744416" cy="2952328"/>
          </a:xfrm>
          <a:prstGeom prst="rect">
            <a:avLst/>
          </a:prstGeom>
          <a:noFill/>
        </p:spPr>
      </p:pic>
      <p:pic>
        <p:nvPicPr>
          <p:cNvPr id="7" name="Picture 6" descr="C:\Users\zoran\Downloads\Hidradentis_Suppurativa_Natural_History_Figur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429000"/>
            <a:ext cx="3440952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sr-Latn-CS" sz="22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Nekrotizirajući fascitis (fascitis necroticans)</a:t>
            </a:r>
            <a:r>
              <a:rPr lang="sr-Latn-CS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sr-Latn-CS" sz="24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525344"/>
            <a:ext cx="4040188" cy="332656"/>
          </a:xfrm>
        </p:spPr>
        <p:txBody>
          <a:bodyPr>
            <a:normAutofit fontScale="77500" lnSpcReduction="20000"/>
          </a:bodyPr>
          <a:lstStyle/>
          <a:p>
            <a:endParaRPr lang="sr-Latn-C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4008" y="1556792"/>
            <a:ext cx="4319462" cy="2952328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Panaricijum(panaritium) gnojna upala volarne strane prsta </a:t>
            </a:r>
          </a:p>
          <a:p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Piogeni stafilokok</a:t>
            </a:r>
          </a:p>
          <a:p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Potkožni</a:t>
            </a:r>
          </a:p>
          <a:p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Tetivni</a:t>
            </a:r>
          </a:p>
          <a:p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Koštani ili zglobni</a:t>
            </a:r>
          </a:p>
          <a:p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 incizija  + antibiotici</a:t>
            </a:r>
            <a:endParaRPr lang="sr-Latn-CS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-180528" y="476672"/>
            <a:ext cx="4752528" cy="63813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Retka infekcija potkožja koja se širi duž fascijalnog prostora odižući potkožni sloj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Izvor infekcije (80%) su minimalne kožne traume (hemolitički i piogeni streptokok i stafilokoki)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Manifestuje se celulitisom, a koža je bledocrvena ili gangrenozna i neosetljiva.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Palpatorno – izrazita tvrdoća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Teško opšte stanje ( toksemija,↑T, dezorjentacija, letargija)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463831"/>
            <a:ext cx="4319463" cy="490938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Th Uzdužne incizije sa presecanjem kože i fascije uz odstranjivanje nekrotičnog tkiva+antibiotici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437112"/>
            <a:ext cx="4032448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zoran\Downloads\downloa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25144"/>
            <a:ext cx="3744416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764704"/>
            <a:ext cx="4495800" cy="524258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Infekcija kosti i koštane srži</a:t>
            </a:r>
          </a:p>
          <a:p>
            <a:pPr>
              <a:buFont typeface="Wingdings" pitchFamily="2" charset="2"/>
              <a:buChar char="q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Staphylococcus aures, hemolitički streptokok ili TBC Koch-ov bacil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Bakterije krvotokom dospevaju u onaj deo kosti sa najgušćom kapilarnom mrežom, a krvna struja usporena –metafiza.Upala se kroz koštane kanaliće širi prema koštanoj srži ili prema periostu</a:t>
            </a:r>
            <a:r>
              <a:rPr lang="sr-Latn-CS" sz="2000" i="1" dirty="0" smtClean="0">
                <a:latin typeface="Times New Roman"/>
                <a:cs typeface="Times New Roman"/>
              </a:rPr>
              <a:t>→septična tromboza krvnih sudova →nekroza kosti i stvara se </a:t>
            </a:r>
            <a:r>
              <a:rPr lang="sr-Latn-CS" sz="2000" b="1" i="1" dirty="0" smtClean="0">
                <a:latin typeface="Times New Roman"/>
                <a:cs typeface="Times New Roman"/>
              </a:rPr>
              <a:t>sekvestar.</a:t>
            </a:r>
            <a:r>
              <a:rPr lang="sr-Latn-CS" sz="2000" i="1" dirty="0" smtClean="0">
                <a:latin typeface="Times New Roman"/>
                <a:cs typeface="Times New Roman"/>
              </a:rPr>
              <a:t> Očuvani periost stvara novu kost oko sekvestra-</a:t>
            </a:r>
            <a:r>
              <a:rPr lang="sr-Latn-CS" sz="2000" b="1" i="1" dirty="0" smtClean="0">
                <a:latin typeface="Times New Roman"/>
                <a:cs typeface="Times New Roman"/>
              </a:rPr>
              <a:t>sarkofag</a:t>
            </a:r>
            <a:r>
              <a:rPr lang="sr-Latn-CS" sz="2000" i="1" dirty="0" smtClean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99992" y="764704"/>
            <a:ext cx="4644008" cy="524258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Na koži se stvara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fistula sa sekrecijom gnoja</a:t>
            </a:r>
          </a:p>
          <a:p>
            <a:pPr>
              <a:buFont typeface="Wingdings" pitchFamily="2" charset="2"/>
              <a:buChar char="q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Duge kosti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Upalni proces zahavata i zglob –lako prelazi u kronicitet.</a:t>
            </a:r>
          </a:p>
          <a:p>
            <a:pPr>
              <a:buFont typeface="Wingdings" pitchFamily="2" charset="2"/>
              <a:buChar char="q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Th uklanjanje sekvestara, protočna drenaža+antibiotici.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sr-Latn-CS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OSTEOMIJELITIS (Osteomyelitis)</a:t>
            </a:r>
            <a:endParaRPr lang="sr-Latn-CS" sz="24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C:\Users\zoran\Downloads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653136"/>
            <a:ext cx="3043039" cy="2204864"/>
          </a:xfrm>
          <a:prstGeom prst="rect">
            <a:avLst/>
          </a:prstGeom>
          <a:noFill/>
        </p:spPr>
      </p:pic>
      <p:pic>
        <p:nvPicPr>
          <p:cNvPr id="5123" name="Picture 3" descr="C:\Users\zoran\Downloads\osteomijelitis-150x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429000"/>
            <a:ext cx="2520280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2886</TotalTime>
  <Words>3442</Words>
  <Application>Microsoft Office PowerPoint</Application>
  <PresentationFormat>On-screen Show (4:3)</PresentationFormat>
  <Paragraphs>476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Concourse</vt:lpstr>
      <vt:lpstr>VISOKA MEDICINSKA ŠKOLA STRUKOVNIH STUDIJA ĆUPRIJA</vt:lpstr>
      <vt:lpstr>AKUTNE GNOJNE INFEKCIJE</vt:lpstr>
      <vt:lpstr>UZROCI ZAPALJENSKOG PROCESA</vt:lpstr>
      <vt:lpstr>Slide 4</vt:lpstr>
      <vt:lpstr>PREMA LOKALIZACIJI I MORFOLOGIJI –VRSTE GNOJNIH UPALA</vt:lpstr>
      <vt:lpstr>Slide 6</vt:lpstr>
      <vt:lpstr>KARBUNKUL (Carbunculus)</vt:lpstr>
      <vt:lpstr>Nekrotizirajući fascitis (fascitis necroticans) </vt:lpstr>
      <vt:lpstr>OSTEOMIJELITIS (Osteomyelitis)</vt:lpstr>
      <vt:lpstr>Slide 10</vt:lpstr>
      <vt:lpstr>SEPSA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POVREDE</vt:lpstr>
      <vt:lpstr>Slide 20</vt:lpstr>
      <vt:lpstr>Slide 21</vt:lpstr>
      <vt:lpstr>Slide 22</vt:lpstr>
      <vt:lpstr>PODELA OPEKOTINA</vt:lpstr>
      <vt:lpstr>LEČENJE OPEKOTINA</vt:lpstr>
      <vt:lpstr>      GLAVNE FAZE OPEKOTINSKE BOLESTI</vt:lpstr>
      <vt:lpstr>Slide 26</vt:lpstr>
      <vt:lpstr>SMRZOTINE (CONGELATIONES)</vt:lpstr>
      <vt:lpstr>Slide 28</vt:lpstr>
      <vt:lpstr>Slide 29</vt:lpstr>
      <vt:lpstr>ŠOK</vt:lpstr>
      <vt:lpstr>Slide 31</vt:lpstr>
      <vt:lpstr>Slide 32</vt:lpstr>
      <vt:lpstr>Slide 33</vt:lpstr>
      <vt:lpstr>FAZE ŠOKA</vt:lpstr>
      <vt:lpstr>OŠTEĆENJA POJEDINIH ORGANA U ŠOKU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VISOKA MEDICINSKA ŠKOLA STRUKOVNIH STUDIJA ĆUPRIJA</dc:title>
  <dc:creator>zoran</dc:creator>
  <cp:lastModifiedBy>zoran</cp:lastModifiedBy>
  <cp:revision>114</cp:revision>
  <dcterms:created xsi:type="dcterms:W3CDTF">2015-10-14T21:23:33Z</dcterms:created>
  <dcterms:modified xsi:type="dcterms:W3CDTF">2015-11-15T09:27:00Z</dcterms:modified>
</cp:coreProperties>
</file>