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59" r:id="rId7"/>
    <p:sldId id="258" r:id="rId8"/>
    <p:sldId id="263" r:id="rId9"/>
    <p:sldId id="265" r:id="rId10"/>
    <p:sldId id="266" r:id="rId11"/>
    <p:sldId id="264" r:id="rId12"/>
    <p:sldId id="267" r:id="rId13"/>
    <p:sldId id="268" r:id="rId14"/>
    <p:sldId id="269" r:id="rId15"/>
    <p:sldId id="271" r:id="rId16"/>
    <p:sldId id="272" r:id="rId17"/>
    <p:sldId id="277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89" r:id="rId34"/>
    <p:sldId id="270" r:id="rId35"/>
    <p:sldId id="290" r:id="rId36"/>
    <p:sldId id="294" r:id="rId37"/>
    <p:sldId id="292" r:id="rId38"/>
    <p:sldId id="293" r:id="rId39"/>
    <p:sldId id="295" r:id="rId40"/>
    <p:sldId id="297" r:id="rId41"/>
    <p:sldId id="298" r:id="rId42"/>
    <p:sldId id="296" r:id="rId43"/>
    <p:sldId id="299" r:id="rId44"/>
    <p:sldId id="300" r:id="rId45"/>
    <p:sldId id="302" r:id="rId46"/>
    <p:sldId id="304" r:id="rId47"/>
    <p:sldId id="301" r:id="rId48"/>
    <p:sldId id="306" r:id="rId49"/>
    <p:sldId id="308" r:id="rId50"/>
    <p:sldId id="305" r:id="rId51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r-Latn-C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C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r-Latn-C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r-Latn-C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26EE1F2-B6C6-48A4-9438-DAA270B16572}" type="datetimeFigureOut">
              <a:rPr lang="sr-Latn-CS" smtClean="0"/>
              <a:pPr/>
              <a:t>17.12.2015</a:t>
            </a:fld>
            <a:endParaRPr lang="sr-Latn-C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r-Latn-C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208A8D5-0CE0-4EAC-8E79-8E32B82E94A2}" type="slidenum">
              <a:rPr lang="sr-Latn-CS" smtClean="0"/>
              <a:pPr/>
              <a:t>‹#›</a:t>
            </a:fld>
            <a:endParaRPr lang="sr-Latn-C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7776864" cy="5013176"/>
          </a:xfrm>
        </p:spPr>
        <p:txBody>
          <a:bodyPr>
            <a:normAutofit/>
          </a:bodyPr>
          <a:lstStyle/>
          <a:p>
            <a:r>
              <a:rPr lang="sr-Latn-C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HIRURGIJA SA TRAUMATOLOGIJOM</a:t>
            </a:r>
          </a:p>
          <a:p>
            <a:endParaRPr lang="sr-Latn-CS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TRAUMATOLOGIJA</a:t>
            </a:r>
          </a:p>
          <a:p>
            <a:endParaRPr lang="sr-Latn-CS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r-Latn-C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r-Latn-CS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r-Latn-C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r-Latn-CS" sz="24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sr-Latn-C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Doc. dr sc. med. Zoran Bjelanović</a:t>
            </a:r>
          </a:p>
          <a:p>
            <a:endParaRPr lang="sr-Latn-CS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628799"/>
          </a:xfrm>
        </p:spPr>
        <p:txBody>
          <a:bodyPr>
            <a:normAutofit/>
          </a:bodyPr>
          <a:lstStyle/>
          <a:p>
            <a:r>
              <a:rPr lang="sr-Latn-CS" sz="24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VISOKA MEDICINSKA ŠKOLA STRUKOVNIH STUDIJA ĆUPRIJA</a:t>
            </a:r>
            <a:endParaRPr lang="sr-Latn-CS" sz="24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/>
          </a:bodyPr>
          <a:lstStyle/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 GLAVE BUTNE KOSTI (FRACTURA CAPITIS FEMORIS) – zbog isključenja cirkulacije odlomljenog dela glavice dolazi do aseptičke nekroze glavice.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 Pipkinu prelome delimo u 4 kategorije:</a:t>
            </a:r>
          </a:p>
          <a:p>
            <a:pPr marL="514350" indent="-514350">
              <a:buFont typeface="+mj-lt"/>
              <a:buAutoNum type="arabicPeriod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Manji deo kalote</a:t>
            </a:r>
          </a:p>
          <a:p>
            <a:pPr marL="514350" indent="-514350">
              <a:buFont typeface="+mj-lt"/>
              <a:buAutoNum type="arabicPeriod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Veći deo kalote sa foveom centralis</a:t>
            </a:r>
          </a:p>
          <a:p>
            <a:pPr marL="514350" indent="-514350">
              <a:buFont typeface="+mj-lt"/>
              <a:buAutoNum type="arabicPeriod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Otrgnuće kalote sa prelomom femura u predelu vrata</a:t>
            </a:r>
          </a:p>
          <a:p>
            <a:pPr marL="514350" indent="-514350">
              <a:buFont typeface="+mj-lt"/>
              <a:buAutoNum type="arabicPeriod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Otrgnuće kalote sa prelomom acetabuluma</a:t>
            </a: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PRELOMI BUTNE KOSTI (FRACTURA FEMORIS)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1412776"/>
            <a:ext cx="17240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645024"/>
            <a:ext cx="22322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246697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221088"/>
            <a:ext cx="18722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79512" y="476672"/>
            <a:ext cx="4337624" cy="61206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preloma glave femura obično 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operativno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aseptička nekroza glave femura ili koksartroza koje se rešavaju artroplastikom.</a:t>
            </a: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PRELOMI VRATA BUTNE KOSTI (FRACTURA COLLI FEMORIS)</a:t>
            </a:r>
          </a:p>
          <a:p>
            <a:pPr>
              <a:buNone/>
            </a:pP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Content Placeholder 4" descr="femur_sprijeda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179512" y="2780928"/>
            <a:ext cx="2409141" cy="3861048"/>
          </a:xfrm>
          <a:prstGeom prst="rect">
            <a:avLst/>
          </a:prstGeom>
          <a:noFill/>
        </p:spPr>
      </p:pic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427984" y="404664"/>
            <a:ext cx="4536504" cy="645333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Glava i vrat femura ishranjuju se preko a. circumflexae femoris medialis et lateralis 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Pri povredama, grane ovih arterija koje prolaze kroz zglobnu kapsulu mogu se prekinuti što dovodi do aseptičke nekroze glave i vrata.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 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čest u starijih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zbog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osteoporoze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 se dele na: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Medijalne (intrakapsularne)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Lateralne (ekstrakapsularne)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1124744"/>
            <a:ext cx="21145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429000"/>
            <a:ext cx="1871743" cy="146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/>
          </a:bodyPr>
          <a:lstStyle/>
          <a:p>
            <a:r>
              <a:rPr lang="sr-Latn-CS" sz="20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Klinička slika:</a:t>
            </a:r>
            <a:endParaRPr lang="sr-Latn-CS" sz="20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3888432" cy="590465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Bol u predelu kuka i butne kosti, pokretljivost onemogućena; femur je u spoljnoj rotaciji.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Rtg: AP i bočnoj projekciji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Th: u većini slučajeva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operativna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 Kod osoba do 55 g. primenjuje se osteosinteza, a kod starijih implantacija subtotalne ili totalne endoproteze kuka.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3573016"/>
            <a:ext cx="23042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573016"/>
            <a:ext cx="237626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861048"/>
            <a:ext cx="15841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077072"/>
            <a:ext cx="22322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764704"/>
            <a:ext cx="2088232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764704"/>
            <a:ext cx="21602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PERTROHANTERNI PRELOM (FRACTURA PERTROHANTERICA)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0" y="836712"/>
            <a:ext cx="4788024" cy="58326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Razlikujemo stabilne od nestabilnih pertrohanternih preloma.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Ovi prelomi imaju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dobru tendenciju zarastanja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pa se preferira konzervativni tretman skeletnom trakcijom 6 nedelja.</a:t>
            </a: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SUBTROHANTERNI PRELOMI (FRACTURA SUBTROHANTERICA)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Prisutni svi znaci preloma uz veliki otok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Th: gotovo isključivo hirurška (sa ugaonom pločicom ili zavrtnjevima)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429000"/>
            <a:ext cx="331236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203733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908720"/>
            <a:ext cx="206045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437112"/>
            <a:ext cx="2678833" cy="213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686800" cy="612304"/>
          </a:xfrm>
        </p:spPr>
        <p:txBody>
          <a:bodyPr>
            <a:normAutofit/>
          </a:bodyPr>
          <a:lstStyle/>
          <a:p>
            <a:r>
              <a:rPr lang="sr-Latn-CS" sz="1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 VELIKOG TROHANTERA (FRACTURA TROHANTERI MAIORIS)</a:t>
            </a:r>
            <a:endParaRPr lang="sr-Latn-CS" sz="1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3968" y="908720"/>
            <a:ext cx="4860032" cy="594928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FRACTURA FEMORIS DISTALIS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Javlja se u najrazličitijim formama.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Često nastaju u saobraćajnim udesima i padu sa visine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Komplikovani; povrede a. poplitae</a:t>
            </a:r>
          </a:p>
          <a:p>
            <a:pPr>
              <a:buNone/>
            </a:pP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836712"/>
            <a:ext cx="4211960" cy="60212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Th: mirovanje tokom nekoliko dana, vrlo retko je potrebno operativno lečenje.</a:t>
            </a:r>
          </a:p>
          <a:p>
            <a:pPr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FRACTURA DIAPHYSIS OSSIS FEMORIS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Ove frakture često su praćene stanjem hipovolemijskog šoka.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konzervativno skeletnom trakcijom sa opterećenjem od 10 % TT (6-8 nedelja), a zatim koksofemoralna gipsana imobilizacija još 10 nedelja.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Operativno lečenje: osteosinteza sa pločicama, šrafovima ili endomedularna fiksacija.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 lečenja: elongacija, rotatorna dislokacija, pseudoartroza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772816"/>
            <a:ext cx="32403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717032"/>
            <a:ext cx="324036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1124744"/>
            <a:ext cx="4032448" cy="554461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Tretman: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konzervativno lečenje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(skeletnom trakcijom ili visokim natkolenim gipsom) primenjuje se kod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jednostavnih suprakondilarnih preloma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sr-Latn-C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 većini slučajeva tretman je operativni (pored rekonstrukcije skeleta treba rešiti i ostale delove ligamenti, meniskusi). Nakon operacije potrebno je 10-ak nedelja da se ekstremitet ne opterećuje.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varus i valgus položaj, artroza.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548680"/>
            <a:ext cx="21602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548680"/>
            <a:ext cx="216024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717032"/>
            <a:ext cx="24482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616530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 mogu biti: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Uzdužni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Poprečni 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Zdrobljeni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Klinički znaci: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konfiguracija kolena promenjena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pokušaj elevacije noge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sa ispruženim kolenom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– nemoguć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 patele treba razlikovati od bipartitne patele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Simptomatska bipartitna patela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 ČAŠICE KOLENA (FRACTURA PATELAE)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8" descr="C:\Users\zoran\Downloads\simptomatska bipartitmna pate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3284984"/>
            <a:ext cx="5976664" cy="3096344"/>
          </a:xfrm>
          <a:prstGeom prst="rect">
            <a:avLst/>
          </a:prstGeom>
          <a:noFill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0450" y="404664"/>
            <a:ext cx="173355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4867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supraaponeurotičkih preloma – mirovanje sa tutor gipsom 4 nedelje. /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punkcija hematoma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običnih preloma –osteofiksacijom, a zdrobljenih preloma: patelektomijom.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Funkcionalnost zadovoljavajuća samo uz intenzivnu fizikalnu terapiju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hondropatije, artroze, nepotpuna ekstenzija kolena zbog disrupcije fragmenata, infekcija.</a:t>
            </a:r>
          </a:p>
          <a:p>
            <a:endParaRPr lang="sr-Latn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3140968"/>
            <a:ext cx="25922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3096344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886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POVREDE LIGAMENATA KOLENA </a:t>
            </a: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Povrede kolateralnih ligamenata (medijalnog i lateralnog), prednjeg i zadnjeg kružnog ligamenta.</a:t>
            </a: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Povrede prednje ukrštene veze (LCA)</a:t>
            </a: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Povrede zadnje ukrštene veze (LCP)</a:t>
            </a: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Udružene povrede ligamenata</a:t>
            </a:r>
          </a:p>
          <a:p>
            <a:pPr>
              <a:buFont typeface="Courier New" pitchFamily="49" charset="0"/>
              <a:buChar char="o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Courier New" pitchFamily="49" charset="0"/>
              <a:buChar char="o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DISTORZIJA KOLENA -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delimični rascep ligamenata, javlja se najčešće na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medijalnom ligamentu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- otok zbog hemoragije. Dovoljna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imobilizacija</a:t>
            </a:r>
          </a:p>
          <a:p>
            <a:pPr>
              <a:buFont typeface="Wingdings" pitchFamily="2" charset="2"/>
              <a:buChar char="v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LUKSACIJE KOLENA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(rupturacione distorzije) - osećaj da će potkolenica skliznuti ispod femura prema unutrašnjem delu. Pojavljuje se otok, izražena palpatorna bolna osetljivost na gornjem ili donjem pripoju, a nekad i duž celog ligamenta. Mogu biti pridružene povrede poplitealne arterije i n. peroneusa.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POVREDE MENISKUSA I LIGAMENTORNOG APARATA KOLENA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772816"/>
            <a:ext cx="417646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3059832" cy="652534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RTG x2</a:t>
            </a:r>
          </a:p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Tretman: Repozicija sa operativnom rekonstrukcijom ligamentarnog i vezivnog spoja. Imobilizacija (6-8 nedelja), fizikalna terapija.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LUKSACIJA PATELE –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uzrok povreda kod displastične patele. Čašica se dislocira u lateralnom pravcu; povreda retinakuluma</a:t>
            </a:r>
          </a:p>
          <a:p>
            <a:pPr algn="just"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Tretman: repozicija, šav retinakuluma i ev. transpozicija na mestu tuberositasa tibiae i imobilizacija tutor gipsom 4 nedelje.</a:t>
            </a:r>
          </a:p>
          <a:p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4437112"/>
            <a:ext cx="208823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5292080" y="188641"/>
            <a:ext cx="373127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just">
              <a:spcBef>
                <a:spcPts val="600"/>
              </a:spcBef>
              <a:buClr>
                <a:srgbClr val="A5644E"/>
              </a:buClr>
              <a:buSzPct val="85000"/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Povreda p</a:t>
            </a:r>
            <a:r>
              <a:rPr lang="pt-BR" sz="2000" b="1" i="1" dirty="0" smtClean="0">
                <a:latin typeface="Times New Roman" pitchFamily="18" charset="0"/>
                <a:cs typeface="Times New Roman" pitchFamily="18" charset="0"/>
              </a:rPr>
              <a:t>rednj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pt-BR" sz="2000" b="1" i="1" dirty="0" smtClean="0">
                <a:latin typeface="Times New Roman" pitchFamily="18" charset="0"/>
                <a:cs typeface="Times New Roman" pitchFamily="18" charset="0"/>
              </a:rPr>
              <a:t> ukršten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og</a:t>
            </a:r>
            <a:r>
              <a:rPr lang="pt-BR" sz="2000" b="1" i="1" dirty="0" smtClean="0">
                <a:latin typeface="Times New Roman" pitchFamily="18" charset="0"/>
                <a:cs typeface="Times New Roman" pitchFamily="18" charset="0"/>
              </a:rPr>
              <a:t> ligament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2000" i="1" dirty="0" smtClean="0">
                <a:latin typeface="Times New Roman" pitchFamily="18" charset="0"/>
                <a:cs typeface="Times New Roman" pitchFamily="18" charset="0"/>
              </a:rPr>
              <a:t> – (ligamentum cruciatum anterior)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- česta sportska povreda. Naprsnuća ligamenta sa sobom povlače i kidanje hrskavice kolena (najčešće medijalnog meniskusa). Tretiraju se operativnim zahvatom </a:t>
            </a:r>
          </a:p>
          <a:p>
            <a:pPr marL="274320" lvl="0" indent="-274320" algn="just">
              <a:spcBef>
                <a:spcPts val="600"/>
              </a:spcBef>
              <a:buClr>
                <a:srgbClr val="A5644E"/>
              </a:buClr>
              <a:buSzPct val="85000"/>
              <a:buFont typeface="Wingdings" pitchFamily="2" charset="2"/>
              <a:buChar char="Ø"/>
            </a:pPr>
            <a:r>
              <a:rPr lang="sr-Latn-C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Povreda za</a:t>
            </a:r>
            <a:r>
              <a:rPr lang="pt-BR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dnj</a:t>
            </a:r>
            <a:r>
              <a:rPr lang="sr-Latn-C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eg</a:t>
            </a:r>
            <a:r>
              <a:rPr lang="pt-BR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ukršten</a:t>
            </a:r>
            <a:r>
              <a:rPr lang="sr-Latn-C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og</a:t>
            </a:r>
            <a:r>
              <a:rPr lang="pt-BR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ligament</a:t>
            </a:r>
            <a:r>
              <a:rPr lang="sr-Latn-C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sr-Latn-C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(ligamentum cruciatum posterior) Dg: klinički pregled i </a:t>
            </a:r>
            <a:r>
              <a:rPr lang="sr-Latn-C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artroskopija</a:t>
            </a:r>
          </a:p>
          <a:p>
            <a:pPr marL="274320" lvl="0" indent="-274320" algn="just">
              <a:spcBef>
                <a:spcPts val="600"/>
              </a:spcBef>
              <a:buClr>
                <a:srgbClr val="A5644E"/>
              </a:buClr>
              <a:buSzPct val="85000"/>
              <a:buFont typeface="Wingdings 2"/>
              <a:buChar char=""/>
            </a:pPr>
            <a:r>
              <a:rPr lang="sr-Latn-C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Lečenje svežih ligamentoznih povreda</a:t>
            </a:r>
            <a:r>
              <a:rPr lang="sr-Latn-CS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u akutnoj fazi je </a:t>
            </a:r>
            <a:r>
              <a:rPr lang="sr-Latn-C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operativno.</a:t>
            </a:r>
          </a:p>
          <a:p>
            <a:pPr marL="274320" lvl="0" indent="-274320">
              <a:spcBef>
                <a:spcPts val="600"/>
              </a:spcBef>
              <a:buClr>
                <a:srgbClr val="A5644E"/>
              </a:buClr>
              <a:buSzPct val="85000"/>
              <a:buFont typeface="Wingdings 2"/>
              <a:buChar char=""/>
            </a:pPr>
            <a:endParaRPr lang="sr-Latn-CS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548680"/>
            <a:ext cx="2232248" cy="381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6062" y="5013176"/>
            <a:ext cx="2277938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sr-Latn-C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ANATOMIJA  KARLICE</a:t>
            </a:r>
            <a:endParaRPr lang="sr-Latn-C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476672"/>
            <a:ext cx="3744416" cy="63813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Karlične kosti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sa krsnom i trtičnom kosti obrazuju masivan koštani prsten - karlicu.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 coxae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se sastoji iz tri dela, koji do puberteta čine zasebne kosti: 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bedrena (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 ilium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sedalna (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 ischii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preponska (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 pubis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ü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Spojene hijalinom hrskavicom u vidu slova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sr-Latn-CS" dirty="0"/>
          </a:p>
        </p:txBody>
      </p:sp>
      <p:pic>
        <p:nvPicPr>
          <p:cNvPr id="5" name="Content Placeholder 4" descr="kosti_zdjelic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23928" y="548680"/>
            <a:ext cx="5040560" cy="6048672"/>
          </a:xfrm>
          <a:noFill/>
        </p:spPr>
      </p:pic>
      <p:pic>
        <p:nvPicPr>
          <p:cNvPr id="6" name="Picture 5" descr="zdjelica_medijalno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51520" y="1412776"/>
            <a:ext cx="2232249" cy="255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763688" y="1412776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smtClean="0">
                <a:latin typeface="Times New Roman" pitchFamily="18" charset="0"/>
                <a:cs typeface="Times New Roman" pitchFamily="18" charset="0"/>
              </a:rPr>
              <a:t>fossa iliaca</a:t>
            </a:r>
            <a:endParaRPr lang="en-GB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3728" y="1772816"/>
            <a:ext cx="1872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smtClean="0">
                <a:latin typeface="Times New Roman" pitchFamily="18" charset="0"/>
                <a:cs typeface="Times New Roman" pitchFamily="18" charset="0"/>
              </a:rPr>
              <a:t>tuberositas iliaca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1720" y="2204864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smtClean="0">
                <a:latin typeface="Times New Roman" pitchFamily="18" charset="0"/>
                <a:cs typeface="Times New Roman" pitchFamily="18" charset="0"/>
              </a:rPr>
              <a:t>facies auricularis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5576" y="371703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smtClean="0">
                <a:latin typeface="Times New Roman" pitchFamily="18" charset="0"/>
                <a:cs typeface="Times New Roman" pitchFamily="18" charset="0"/>
              </a:rPr>
              <a:t>facies symphysialis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>
            <a:off x="1115616" y="1597442"/>
            <a:ext cx="648072" cy="463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1"/>
          </p:cNvCxnSpPr>
          <p:nvPr/>
        </p:nvCxnSpPr>
        <p:spPr>
          <a:xfrm flipH="1">
            <a:off x="1547664" y="1957482"/>
            <a:ext cx="576064" cy="3193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1403648" y="2420888"/>
            <a:ext cx="576064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1"/>
          </p:cNvCxnSpPr>
          <p:nvPr/>
        </p:nvCxnSpPr>
        <p:spPr>
          <a:xfrm flipH="1" flipV="1">
            <a:off x="539552" y="3573016"/>
            <a:ext cx="216024" cy="3286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979713" y="2924944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i="1" dirty="0" smtClean="0">
                <a:latin typeface="Times New Roman" pitchFamily="18" charset="0"/>
                <a:cs typeface="Times New Roman" pitchFamily="18" charset="0"/>
              </a:rPr>
              <a:t>spina ischiadica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 flipV="1">
            <a:off x="1403648" y="3068960"/>
            <a:ext cx="576065" cy="406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6048672"/>
          </a:xfrm>
        </p:spPr>
        <p:txBody>
          <a:bodyPr>
            <a:normAutofit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Meniskusi su vezivno-hrskavične formacije koje razdvajaju zglobne površine između femura i tibie.</a:t>
            </a: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Medijalni meniskus je polumesečastog oblika, a lateralni kružnog.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Povrede unutrašnjeg meniskusa su 20x češće.</a:t>
            </a: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POVREDE MENISKUSA (LAESIO MENISCI)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2664296" cy="236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6"/>
            <a:ext cx="2808312" cy="257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771800" y="4293096"/>
            <a:ext cx="4032448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669360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Mehanizam povrede meniskusa – sila deluje sa strane na slabo fiksirano koleno pri čemu dolazi do rotacije.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Simptomatologija: bolovi u zglobu, izlivi, hronični sinovitis i atrofija butnih mišića.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Dg Artroskopija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Artroskopski prikaz raskida prednjeg ukrštenog ligamenta kolena u srednjem delu.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Tretman: manje povrede lako se odstranjuju artroskopski, a kod većih je potrebna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meniscektomija.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268760"/>
            <a:ext cx="352839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3573016"/>
            <a:ext cx="5328592" cy="245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60932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Otvoreni prelomi česti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zbog tankog kožnog pokrivača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Prokrvljenost tibie –slaba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(1 koštana arterija); 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procesi zarastanja usporeni i nedovoljni.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Mišići su obavijeni jakim fascijama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– 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compartment sindrom sa cirkulatornim smetnjama 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i ishemičkim nekrozama mišića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Prelomi fibule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, naročito u srednjem delu, za 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stabilnost potkolenice nemaju kliničku važnost.</a:t>
            </a: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 GORNJEG DELA POTKOLENICE (FRACTURA CONDYLI TIBIAE)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Depresione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Impresione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Kominutivne frakture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Bol, otok, onemogućena pokretljivost i hemartros /rtg x2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- konzervativni - kod preloma bez dislokacije 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(punkcija hemartrosa uz natkoleni gips 8 nedelja)</a:t>
            </a:r>
          </a:p>
          <a:p>
            <a:pPr>
              <a:buNone/>
            </a:pP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PRELOMI POTKOLENICE (FRACTURA CRURIS)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tibia_sprije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80112" y="1124744"/>
            <a:ext cx="1656184" cy="2736304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1124744"/>
            <a:ext cx="18356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149080"/>
            <a:ext cx="2017838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5082" y="4149080"/>
            <a:ext cx="1170899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087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Većina preloma u proksimalnom delu tibiae reponira se operativno; osteofiksacija se vrši posebnim pločicama, a fizikalna terapija sprovodi što ranije.</a:t>
            </a: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PRELOMI SREDNJEG DELA POTKOLENICE (FRACTURA DIAPHISEOS TIBIAE ET FIBULAE)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Pored preloma dolazi i do direktnih povreda mekih tkiva, a može doći i do compartment sindroma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–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konzervativni (natkoleni gips) kod preloma u dece, kod zatvorenih preloma i kada je operativni postupak zbog opšteg stanja visokorizičan.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– operativni (endomedularni klin, pločica sa zavrtnjevima, spoljni fiksator).</a:t>
            </a:r>
          </a:p>
          <a:p>
            <a:pPr>
              <a:buNone/>
            </a:pP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158417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052736"/>
            <a:ext cx="16561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052736"/>
            <a:ext cx="16561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052736"/>
            <a:ext cx="144016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12304"/>
          </a:xfrm>
        </p:spPr>
        <p:txBody>
          <a:bodyPr>
            <a:normAutofit/>
          </a:bodyPr>
          <a:lstStyle/>
          <a:p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 GOLENJAČE (FRACTURA TIBIAE)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80728"/>
            <a:ext cx="5004048" cy="5877272"/>
          </a:xfrm>
        </p:spPr>
        <p:txBody>
          <a:bodyPr>
            <a:normAutofit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Česti su kod dece i obično su praćeni i prelomom fibule.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– konzervativno sa natkolenim gipsom.</a:t>
            </a: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 FIBULE (FRACTURA FIBULE)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Kod ovih preloma mora se obratiti pažnja na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ev. prelom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 visini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skočnog zgloba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 Izolovani prelomi fibule udruženi su sa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rastrganom tibio-fibularnom sindesmozom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Gipsana imobilizacija nije potrebna, dovoljno je mirovanje i elastični zavoj!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Operativni zahvat je potreban kod  povrede sindesmoze.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204864"/>
            <a:ext cx="208823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437112"/>
            <a:ext cx="4059238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 DONJEG DELA POTKOLENICE (FRACTURA CRURIS DISTALIS)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59936" cy="4611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Pri padu sa visine i saobraćajnim udesima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Talus se zabije u unutrašnji deo tibie pri čemu dolazi do oštećenja spongiozne kosti.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Klinički znaci: otok i deformacija skočnog zgloba, onemogućena pokretljivost.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– operativno (pločica sa šrafovima), ev. osteofiksacija sa spoljnim fiksatorom.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artroze i deformacije skočnog zgloba.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980728"/>
            <a:ext cx="20162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80728"/>
            <a:ext cx="2016224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581128"/>
            <a:ext cx="3456384" cy="20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PRELOMI POTKOLENICE U NIVOU SKOČNOG ZGLOBA (FRACTURAE MALEOLARES)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3384376" cy="4968552"/>
          </a:xfrm>
        </p:spPr>
        <p:txBody>
          <a:bodyPr>
            <a:normAutofit/>
          </a:bodyPr>
          <a:lstStyle/>
          <a:p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Spoljni maleolus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– daje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funkcionalnost i elastičnost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skočnom zglobu koji je sindesmozom vezan za tibiu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Unutrašnji maleolus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– zajedno sa deltoidnim ligamentom daje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stabilnost.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Maleolarni 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Bimaleolarni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Trimaleolarni prelomi – povreda oba maleolusa sa zadnjim delom zglobne površine tibie.</a:t>
            </a: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 descr="tibia_sprijed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56176" y="476672"/>
            <a:ext cx="1694657" cy="237626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996952"/>
            <a:ext cx="259228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636912"/>
            <a:ext cx="1944216" cy="1803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836712"/>
            <a:ext cx="18396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509120"/>
            <a:ext cx="19621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4797152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32656"/>
            <a:ext cx="3744416" cy="619268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Povrede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spoljnjeg maleolusa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 odnosu na visinu preloma po Weberu delimo na 3 tipa: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A – tip prelom ide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ispod ravni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skočnog zgloba, ispod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tibiofibularnog ligamenta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 –tip prelom 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u istoj visini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skočnog zgloba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C – tip prelom maleolusa 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iznad ravni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(tibio-fibularni ligament uvek povređen)</a:t>
            </a:r>
          </a:p>
          <a:p>
            <a:pPr algn="just"/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Posebna pažnja se obraća na povredu tibiofibularne sindesmoze i deltoidnog ligamenta!</a:t>
            </a:r>
          </a:p>
          <a:p>
            <a:pPr algn="just"/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Simptomatologija: otok, bolnost, smanjena pokretljivost</a:t>
            </a:r>
          </a:p>
          <a:p>
            <a:pPr algn="just"/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Rtg x2</a:t>
            </a:r>
          </a:p>
          <a:p>
            <a:pPr algn="just"/>
            <a:endParaRPr lang="sr-Latn-C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23928" y="332656"/>
            <a:ext cx="5040560" cy="6336704"/>
          </a:xfrm>
        </p:spPr>
        <p:txBody>
          <a:bodyPr>
            <a:normAutofit/>
          </a:bodyPr>
          <a:lstStyle/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– konzervativni (dokoleni gips 8 nedelja), ako dislokacija okrajaka nije izražena kod maleolarnog preloma tip A.</a:t>
            </a:r>
          </a:p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Operativni tretman – potreban kod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otvorenih preloma i kod maleolarnih preloma B i C tipa (pločicama i manjim zavrtnjevima, maleolarnim zavrtnjevima).</a:t>
            </a:r>
          </a:p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nekroza kože, smanjena pokretljivost zgloba, artroza i osteomijelitis.</a:t>
            </a:r>
          </a:p>
          <a:p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49359" y="5013176"/>
            <a:ext cx="1894641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995665"/>
            <a:ext cx="3168352" cy="1862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356993"/>
            <a:ext cx="25908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3356992"/>
            <a:ext cx="1440160" cy="1541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PRELOMI STOPALA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696"/>
            <a:ext cx="4355976" cy="5976664"/>
          </a:xfrm>
        </p:spPr>
        <p:txBody>
          <a:bodyPr/>
          <a:lstStyle/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Prelomi skočne kosti (fractura tali)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Pri padu sa visine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Prokrvljenost talusa slaba – atrofična nekroza proksimalnog dela talusa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Otok i onemogućena pokretljivost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kod preloma bez dislokacije – dokoleni gips 6 nedelja + 6 nedelja hod bez oslonca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 operativni – kod preloma sa dislokacijom (krvava repozicija, fiksacija šrafovima uz dodatni gips i hod bez oslonca)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artroze nastale oštećenjem hrskavice i avaskularna nekroza talusa</a:t>
            </a:r>
          </a:p>
          <a:p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980728"/>
            <a:ext cx="2736304" cy="18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996952"/>
            <a:ext cx="3960440" cy="2999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4312"/>
          </a:xfrm>
        </p:spPr>
        <p:txBody>
          <a:bodyPr>
            <a:normAutofit/>
          </a:bodyPr>
          <a:lstStyle/>
          <a:p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 petne kosti (fractura calcanei)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08720"/>
            <a:ext cx="4788024" cy="5949280"/>
          </a:xfrm>
        </p:spPr>
        <p:txBody>
          <a:bodyPr>
            <a:normAutofit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Pri padu sa visine i doskoka na petu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Mogući i kominutivni prelomi sa zahvaćanjem talo-kalkanearnog zgloba.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Rtg x2 i CT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Preferira se hir. lečenje ( pločica i šrafovi)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Artroza – lečenje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artrodezom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PRELOMI METATARZALNIH KOSTIJU (FRACTURA OSSIS METATARSALIS)</a:t>
            </a:r>
          </a:p>
          <a:p>
            <a:pPr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Prelomi: poprečni ili spiralni, često udruženi sa luksacijom u bazalnom delu i prelomom ili iščašenjem klinastih kostiju.</a:t>
            </a:r>
          </a:p>
          <a:p>
            <a:pPr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Tretman: uglavnom konzervativan; operativno lečenje sprovodi se sa Kirschnerovim žicama.</a:t>
            </a:r>
          </a:p>
          <a:p>
            <a:pPr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nekroza kože, Sudeckova distrofija, deformacija stopala.</a:t>
            </a:r>
          </a:p>
          <a:p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88640"/>
            <a:ext cx="185982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836712"/>
            <a:ext cx="2411760" cy="1629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4674" y="2636912"/>
            <a:ext cx="2379326" cy="1758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3429000"/>
            <a:ext cx="1944216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4608512" cy="6264696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Bedrena kost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 ilium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svojim donjim krajem (corpus-om) gradi krov acetabuluma. </a:t>
            </a:r>
          </a:p>
          <a:p>
            <a:pPr algn="just"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Facies auricularis</a:t>
            </a:r>
            <a:r>
              <a:rPr lang="sr-Latn-CS" sz="2000" b="1" i="1" dirty="0" smtClean="0">
                <a:latin typeface="Times New Roman"/>
                <a:cs typeface="Times New Roman"/>
              </a:rPr>
              <a:t>↔</a:t>
            </a:r>
            <a:r>
              <a:rPr lang="sr-Latn-CS" sz="2000" i="1" dirty="0" smtClean="0">
                <a:latin typeface="Times New Roman"/>
                <a:cs typeface="Times New Roman"/>
              </a:rPr>
              <a:t>sa krsnom kosti. Iznad se nalazi </a:t>
            </a:r>
            <a:r>
              <a:rPr lang="sr-Latn-CS" sz="2000" b="1" i="1" dirty="0" smtClean="0">
                <a:latin typeface="Times New Roman"/>
                <a:cs typeface="Times New Roman"/>
              </a:rPr>
              <a:t>tuberositas iliaca </a:t>
            </a:r>
            <a:r>
              <a:rPr lang="sr-Latn-CS" sz="2000" i="1" dirty="0" smtClean="0">
                <a:latin typeface="Times New Roman"/>
                <a:cs typeface="Times New Roman"/>
              </a:rPr>
              <a:t>na kome se pripajaju snažne veze krsno-bedrenog zgloba.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Sedalna  kost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 ischii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) svojim telom čini zadnji deo acetabuluma, a svojom lučnom granom –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ramus ossis ischii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ograničava pozadi i dole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foramen obturatorium.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 temenu ove grane nalazi se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tuber ischiadicum,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gde se pripajaju mišići zadnje lože buta.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Preponska kost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 pubis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) - ima telo i dve grane- ramus superior et inferior, koje spreda ograničavaju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foramen obturatorium.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Pomoću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facies symphysialis</a:t>
            </a:r>
            <a:r>
              <a:rPr lang="sr-Latn-CS" sz="2000" b="1" i="1" dirty="0" smtClean="0">
                <a:latin typeface="Times New Roman"/>
                <a:cs typeface="Times New Roman"/>
              </a:rPr>
              <a:t>↔</a:t>
            </a:r>
            <a:r>
              <a:rPr lang="sr-Latn-CS" sz="2000" i="1" dirty="0" smtClean="0">
                <a:latin typeface="Times New Roman"/>
                <a:cs typeface="Times New Roman"/>
              </a:rPr>
              <a:t>drugom karličnom kosti.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Ø"/>
            </a:pPr>
            <a:endParaRPr lang="sr-Latn-CS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64088" y="188640"/>
            <a:ext cx="3555182" cy="3332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64088" y="3573016"/>
            <a:ext cx="35283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764704"/>
            <a:ext cx="8686800" cy="5904656"/>
          </a:xfrm>
        </p:spPr>
        <p:txBody>
          <a:bodyPr/>
          <a:lstStyle/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Kičmeni stub (columna vertebralis) od 33-34 pršljena (vertebrae). Razlikujemo: 7 vratnih, 12 grudnih, 5 slabinskih, 5 krsnih i 4-5 trtičnih.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Prva 24 pršljena su slobodni i pokretni, a poslednjih 9-10 su međusobno srasli i formiraju krsnu i trtičnu kost, koje ulaze  u sastav karličnog koštanog prstena.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ZAJEDNIČKE ODLIKE PRŠLJENOVA (telo, dva luka i nastavci). Telo i lukovi ograničavaju pršljenski otvor –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foramen vertebrale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Corpus vertebrae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nalazi se ispred pršljenskog otvora.</a:t>
            </a: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KIČMENI STUB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940152" y="2564904"/>
            <a:ext cx="2880320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41764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5547320"/>
          </a:xfrm>
        </p:spPr>
        <p:txBody>
          <a:bodyPr>
            <a:normAutofit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Telo pršljena nosi težinu tela, pa se njegova veličina povećava idući ka donjem kraju stuba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Luk pršljena- ograničava bočno i pozadi pršljenski otvor. 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 gornjoj i donjoj ivici korena luka nalazi se usek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-incisura vertebralis  superior et incisura vertebralis inferior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, koji između dva susedna pršljena formiraju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foramen  intervertebrale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za prolaz spinalnih nerava.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Nastavci pršljena- služe za pripoj mišića i zglobljavanje  pršljenova.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Processus transversus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– je paran  i pruža se upolje od mesta  gde se sjedinjuju ploča i koren luka.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 istog mesta polaze naviše i naniže –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processus articulares superiores et inferiores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, koji na  svom slobodnom  kraju  nose zglobne površine.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Zadnji ili rtni nastavak (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processus spinosus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) - je neparan.</a:t>
            </a:r>
          </a:p>
          <a:p>
            <a:endParaRPr lang="sr-Latn-C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ZAJEDNIČKE ODLIKE PRŠLJENOVA</a:t>
            </a:r>
            <a:endParaRPr lang="sr-Latn-CS" sz="2000" b="1" i="1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860032" y="4797152"/>
            <a:ext cx="2952328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91680" y="4797152"/>
            <a:ext cx="2947607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POVREDE KIČMENOG STUBA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548680"/>
            <a:ext cx="4067944" cy="6120680"/>
          </a:xfrm>
        </p:spPr>
        <p:txBody>
          <a:bodyPr>
            <a:normAutofit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Povrede kičmenog stuba često su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udružene sa povredama kičmene moždine i spinalnih nerava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 Povrede nastaju pri približavanju pršljenova koji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prelaze dozvoljene amplitude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DISTORZIJE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– ligamentozno-kapsularne povrede pri saobraćajnim udesima -</a:t>
            </a:r>
            <a:r>
              <a:rPr lang="sr-Latn-CS" sz="2000" dirty="0" smtClean="0"/>
              <a:t>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WHIPLASH INJURY;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bolovi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različitog intenziteta i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parestezije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u ekstremitetima.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 imobilizacija ortozama (Tomasova ili Šancova kragna, analgetici, fizikalna terapija)</a:t>
            </a:r>
          </a:p>
          <a:p>
            <a:pPr>
              <a:buFont typeface="Wingdings" pitchFamily="2" charset="2"/>
              <a:buChar char="§"/>
            </a:pP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836712"/>
            <a:ext cx="3619500" cy="22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56992"/>
            <a:ext cx="2232248" cy="291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356992"/>
            <a:ext cx="230425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404664"/>
            <a:ext cx="4139952" cy="6453336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LUKSACIJE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– retko izolovane, češće su praćene prelomima kičmenih pršljenova.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Neurološki poremećaji u vidu:</a:t>
            </a:r>
          </a:p>
          <a:p>
            <a:pPr algn="just"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Kvadripareze i kvadriplegije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kod povreda vratne kičme i</a:t>
            </a:r>
          </a:p>
          <a:p>
            <a:pPr algn="just"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Parapareze ili paraplegije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kod povreda torakalne i lumbosakralne kičme.</a:t>
            </a:r>
          </a:p>
          <a:p>
            <a:pPr algn="just"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Lečenje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operativno i neoperativno</a:t>
            </a: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PRELOMI KIČMENIH PRŠLJENOVA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Mogu nastati:</a:t>
            </a:r>
          </a:p>
          <a:p>
            <a:pPr marL="457200" indent="-457200"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Dejstvom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traume</a:t>
            </a:r>
          </a:p>
          <a:p>
            <a:pPr marL="457200" indent="-457200"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Spontano kod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osteoporoze</a:t>
            </a:r>
          </a:p>
          <a:p>
            <a:pPr marL="457200" indent="-457200"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patoloških procesa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(metastatske promene)</a:t>
            </a:r>
          </a:p>
          <a:p>
            <a:pPr marL="457200" indent="-457200">
              <a:buFont typeface="+mj-lt"/>
              <a:buAutoNum type="arabicPeriod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476672"/>
            <a:ext cx="4316288" cy="612068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 tela pršljena</a:t>
            </a:r>
          </a:p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 nastavaka pršljena (processus spinosus, arcus, pediculi)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Stabilni – lečenje imobilizacijom miderima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Nestabilni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– operativno lečenje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36912"/>
            <a:ext cx="18002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564904"/>
            <a:ext cx="1664004" cy="230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1699" y="4985792"/>
            <a:ext cx="2282301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4797152"/>
            <a:ext cx="173352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5013176"/>
            <a:ext cx="1800200" cy="1466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8288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RAZVOJNI POREMEĆAJI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59936" cy="5115272"/>
          </a:xfrm>
        </p:spPr>
        <p:txBody>
          <a:bodyPr>
            <a:normAutofit/>
          </a:bodyPr>
          <a:lstStyle/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 konzervativna (Pavlikovi remeni); u odmaklim slučajevima i kod težih formi RPK indikovano je operativno lečenje.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0" y="836712"/>
            <a:ext cx="4644008" cy="602128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Razvojni poremećaj kuka RPK (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ranije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“urođeno iščašenje kuka”)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RPK -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hipoplazija struktura koksofemoralnog segmenta i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može biti uzrok teških koksartroza i luksacija kod odraslih, ako se ne dijagnostikuje i leči na vreme.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Češći kod ženskog pola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Ranije primenjivane kliničke testove (abdukcioni i znak preskakanja kuka) zamenjeni su sa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ultrasonografijom kukova.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Prema Grafu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četiri stepena RPK (1. stepen – normalan zreo kuk, a 4. – luksiran kuk)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2852936"/>
            <a:ext cx="24482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UROĐENI DEFORMITETI STOPALA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59288"/>
          </a:xfrm>
        </p:spPr>
        <p:txBody>
          <a:bodyPr>
            <a:normAutofit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Ove deformitete često prate atrofična muskulatura donjih i srednjih delova mišića potkolenica i peronealne muskulature.</a:t>
            </a:r>
          </a:p>
          <a:p>
            <a:pPr>
              <a:buFont typeface="Wingdings" pitchFamily="2" charset="2"/>
              <a:buChar char="Ø"/>
            </a:pPr>
            <a:r>
              <a:rPr lang="vi-VN" sz="2000" b="1" i="1" dirty="0" smtClean="0">
                <a:latin typeface="Times New Roman" pitchFamily="18" charset="0"/>
                <a:cs typeface="Times New Roman" pitchFamily="18" charset="0"/>
              </a:rPr>
              <a:t>Pes equinovarus (inversio pedis)</a:t>
            </a:r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 je najčešća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i veoma </a:t>
            </a:r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složena kongenitalna deformacija, koja se sastoji od tri komponente: </a:t>
            </a:r>
            <a:r>
              <a:rPr lang="vi-VN" sz="2000" b="1" i="1" dirty="0" smtClean="0">
                <a:latin typeface="Times New Roman" pitchFamily="18" charset="0"/>
                <a:cs typeface="Times New Roman" pitchFamily="18" charset="0"/>
              </a:rPr>
              <a:t>equinusa</a:t>
            </a:r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 (ograničena dorzalna fleksija stopala), </a:t>
            </a:r>
            <a:r>
              <a:rPr lang="vi-VN" sz="2000" b="1" i="1" dirty="0" smtClean="0">
                <a:latin typeface="Times New Roman" pitchFamily="18" charset="0"/>
                <a:cs typeface="Times New Roman" pitchFamily="18" charset="0"/>
              </a:rPr>
              <a:t>varusa</a:t>
            </a:r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 (iskrenuto stopalo unutra) i </a:t>
            </a:r>
            <a:r>
              <a:rPr lang="vi-VN" sz="2000" b="1" i="1" dirty="0" smtClean="0">
                <a:latin typeface="Times New Roman" pitchFamily="18" charset="0"/>
                <a:cs typeface="Times New Roman" pitchFamily="18" charset="0"/>
              </a:rPr>
              <a:t>supinacije</a:t>
            </a:r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 (taban stopala izvrnut prema gore).</a:t>
            </a:r>
          </a:p>
          <a:p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Anomalija je dva puta češća kod dečaka, a obostrana je u 50% slučajeva.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vi-VN" sz="2000" i="1" dirty="0" smtClean="0">
                <a:latin typeface="Times New Roman" pitchFamily="18" charset="0"/>
                <a:cs typeface="Times New Roman" pitchFamily="18" charset="0"/>
              </a:rPr>
              <a:t>Leči se fizikalnim procedurama (aktivne i pasivne vežbe istezanja skraćenih struktura) i  korektivnim fiksatorima odmah po rođenju (mere rehabilitacije - učenje funkcije otpočetka). Ako posle desete nedelje nema radiografskog izlečenja, neophodan je operativni tretman.</a:t>
            </a:r>
          </a:p>
          <a:p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4581128"/>
            <a:ext cx="31683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581128"/>
            <a:ext cx="31683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88640"/>
            <a:ext cx="4517136" cy="6480720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Pes metatarsus varus (pes adductus)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 je kongenitalna anomalija prednjeg stopala koje je uvrnuto unutra. Zadnji deo stopala je normalan. Tretman: antivarus cipele ili obične duboke cipele koje će nositi obrnuto (leva cipela na desnu nogu i obratno).</a:t>
            </a:r>
          </a:p>
          <a:p>
            <a:endParaRPr lang="sr-Latn-C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60648"/>
            <a:ext cx="4392488" cy="6408712"/>
          </a:xfrm>
        </p:spPr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Pes planus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 - deformitet, poznat kao "ravna stopala", karakteriše spuštanje svoda i zauzimanje valgusnog položaja pri stajanju.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Javlja se u dva oblika:</a:t>
            </a:r>
          </a:p>
          <a:p>
            <a:pPr algn="just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Pes planovalgus</a:t>
            </a:r>
          </a:p>
          <a:p>
            <a:pPr algn="just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Talus verticalis</a:t>
            </a:r>
          </a:p>
          <a:p>
            <a:endParaRPr lang="sr-Latn-C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348880"/>
            <a:ext cx="3096344" cy="208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509120"/>
            <a:ext cx="3714750" cy="218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852936"/>
            <a:ext cx="314325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581128"/>
            <a:ext cx="316835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260648"/>
            <a:ext cx="4427984" cy="6597352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 osnovi oboljenja se nalazi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labavost ligamentarnog aparata.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Pošto je centar stopala u nivou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druge metatarzalne kosti,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dete hoda sa ubacivanjem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prednjeg dela stopala unutra.</a:t>
            </a:r>
          </a:p>
          <a:p>
            <a:pPr algn="just">
              <a:lnSpc>
                <a:spcPct val="110000"/>
              </a:lnSpc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Bit deformacije kod talus verticalis-a</a:t>
            </a:r>
          </a:p>
          <a:p>
            <a:pPr algn="just">
              <a:lnSpc>
                <a:spcPct val="110000"/>
              </a:lnSpc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je luksacija glave talusa iz talonavikularnog zgloba. Navikularna kost leži na prednjoj strani vrata talusa koji je skliznuo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medijalnoj strani sa kalkaneusa i zauzeo vertikalni položaj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se sprovodi ortopedskim cipelama sa ulošcima radi formiranja svodova stopala (do 3. - 4. godine) i fizikalnom terapijom hoda na prstima/petama i naročito bosonogi po neravnim podlogama.</a:t>
            </a:r>
          </a:p>
          <a:p>
            <a:pPr>
              <a:lnSpc>
                <a:spcPct val="110000"/>
              </a:lnSpc>
            </a:pPr>
            <a:endParaRPr lang="sr-Latn-C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404664"/>
            <a:ext cx="4316288" cy="62646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urođenih deformiteta stopala obuhvata 3 perioda: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Period apsolutne korektibilnosti (do 3. meseca)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Period relativne korektibilnosti (od 3.-6. meseca)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Period apsolutne nekorektibilnosti (&gt; 6. meseca)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908720"/>
            <a:ext cx="4464496" cy="208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1926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Period apsolutne korektibilnosti je najznačajniji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, deformiteti se tretiraju fizikalnom terapijom i vežbama uz odgovarajuću imobilizaciju (udlage i longete)</a:t>
            </a: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DEFORMITETI KIČMENOG STUBA KOD DECE</a:t>
            </a:r>
          </a:p>
          <a:p>
            <a:pPr>
              <a:buFont typeface="Wingdings" pitchFamily="2" charset="2"/>
              <a:buChar char="v"/>
            </a:pP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Skolioza</a:t>
            </a:r>
          </a:p>
          <a:p>
            <a:pPr>
              <a:buFont typeface="Wingdings" pitchFamily="2" charset="2"/>
              <a:buChar char="v"/>
            </a:pP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Kifoza i lordoza</a:t>
            </a:r>
          </a:p>
          <a:p>
            <a:pPr>
              <a:buFont typeface="Wingdings" pitchFamily="2" charset="2"/>
              <a:buChar char="v"/>
            </a:pP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Kifoskolioza</a:t>
            </a:r>
          </a:p>
          <a:p>
            <a:pPr>
              <a:buFont typeface="Wingdings" pitchFamily="2" charset="2"/>
              <a:buChar char="v"/>
            </a:pPr>
            <a:endParaRPr lang="sr-Latn-CS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Skolioza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– bočna deformacija jednog dela ili cele kičme, koja može biti udružena i sa uvrtanjem oko uzdužne osi.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Prema lokalizaciji: torakalne, torakolumbalne i lumbalne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Prema etiologiji: primarne (idiopatske)</a:t>
            </a:r>
          </a:p>
          <a:p>
            <a:pPr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                                sekundarne (neuropatske, osteopatske i miopatske)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Prema vremenu nastanka: kongenitalne, infantilne, juvenilne i adolescentne.</a:t>
            </a:r>
          </a:p>
          <a:p>
            <a:pPr>
              <a:buFont typeface="Wingdings" pitchFamily="2" charset="2"/>
              <a:buChar char="q"/>
            </a:pP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00808"/>
            <a:ext cx="21602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628800"/>
            <a:ext cx="184785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38132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Uobičajeni simptomi skolioze su: 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Nejednaka muskulatura sa dve strane kičme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Ispupčenje rebra ili ključne kosti uzrokovane rotacijom grudnog koša usled torzične skolioze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Nejednaki kukovi, odnosno, dužina nogu</a:t>
            </a:r>
          </a:p>
          <a:p>
            <a:pPr>
              <a:buFont typeface="Wingdings" pitchFamily="2" charset="2"/>
              <a:buChar char="v"/>
            </a:pP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Kifoza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– prekomerna krivina kičmenog stuba sa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konveksitetom prema pozadi</a:t>
            </a: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Lordoza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– prekomerna krivina kičmenog stuba sa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konveksitetom prema napred   /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urođene i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stečene/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Lečenje: fizikalna,korektivni mideri i operativno lečenje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2390775" cy="219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3140968"/>
            <a:ext cx="2514600" cy="222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2780928"/>
            <a:ext cx="3312368" cy="285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79512" y="188640"/>
            <a:ext cx="8964488" cy="666936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Uloga karlice: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Prenos težine tela sa kičmenog stuba na kostur noge.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Omogućuje pripoj snažnim mišićima</a:t>
            </a:r>
          </a:p>
          <a:p>
            <a:pPr marL="457200" indent="-457200">
              <a:lnSpc>
                <a:spcPct val="110000"/>
              </a:lnSpc>
              <a:buFont typeface="+mj-lt"/>
              <a:buAutoNum type="arabicPeriod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Štiti važne unutrašnje organe.</a:t>
            </a:r>
          </a:p>
          <a:p>
            <a:pPr marL="457200" indent="-457200">
              <a:lnSpc>
                <a:spcPct val="110000"/>
              </a:lnSpc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Karlica je podeljena kružnim koštanim grebenom,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graničnom linijom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linea terminalis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na veliku i malu karlicu.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Lineu terminalis čine- gornja ivica simfize, pecten ossis pubis i lučne linije karličnih kostiju, prednje ivice krila sacrum-a i karlični rt – promontorijum.</a:t>
            </a:r>
          </a:p>
          <a:p>
            <a:pPr>
              <a:buFont typeface="Wingdings" pitchFamily="2" charset="2"/>
              <a:buChar char="ü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pelvis major -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bedrene jame karličnih kostiju </a:t>
            </a:r>
            <a:r>
              <a:rPr lang="sr-Latn-CS" sz="2000" i="1" dirty="0" smtClean="0">
                <a:latin typeface="Times New Roman"/>
                <a:cs typeface="Times New Roman"/>
              </a:rPr>
              <a:t>→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dno trbušne duplje.</a:t>
            </a:r>
          </a:p>
          <a:p>
            <a:pPr>
              <a:buFont typeface="Wingdings" pitchFamily="2" charset="2"/>
              <a:buChar char="ü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pelvis minor -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ulaz (apertura pelvis superior) okružen 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graničnom linijom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marL="457200" indent="-457200">
              <a:lnSpc>
                <a:spcPct val="110000"/>
              </a:lnSpc>
              <a:buFont typeface="Wingdings" pitchFamily="2" charset="2"/>
              <a:buChar char="q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q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88640"/>
            <a:ext cx="1984248" cy="45719"/>
          </a:xfrm>
        </p:spPr>
        <p:txBody>
          <a:bodyPr>
            <a:normAutofit fontScale="25000" lnSpcReduction="20000"/>
          </a:bodyPr>
          <a:lstStyle/>
          <a:p>
            <a:endParaRPr lang="sr-Latn-C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81800" y="0"/>
            <a:ext cx="1981200" cy="188640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005064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6381328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Juvenilne osteohondroze su ortopedska oboljenja uzrokovana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poremećajem u cirkulaciji koja su lokalizovana uglavnom u zglobovima i u zoni rasta – epifize.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Poremećaj u cirkulaciji izaziva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nekrozu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tog dela kosti, a kasnije kost raste sa mogućim deformitetom.</a:t>
            </a:r>
          </a:p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Primer -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Leg-Kalve-Pertesova bolest (LKP)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sr-Latn-CS" sz="2000" dirty="0" smtClean="0">
                <a:latin typeface="Times New Roman" pitchFamily="18" charset="0"/>
                <a:cs typeface="Times New Roman" pitchFamily="18" charset="0"/>
              </a:rPr>
              <a:t>  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je sindrom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osteonekroze glave butne kosti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kod deteta koje raste. To je bolest koja se javlja kod više članova jedne familije,i to pet puta češće kod dečaka.</a:t>
            </a:r>
          </a:p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Hramanje i bolovi u kuku, ograničena abdukcija i unutrašnja rotacija</a:t>
            </a:r>
          </a:p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 abdukcionim ortozama ili osteotomijom ilijačne kosti i femura</a:t>
            </a:r>
          </a:p>
          <a:p>
            <a:pPr algn="just">
              <a:buNone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Najčešće lokalizacije juvenilnih osteohondroza su: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Spinalna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(Šeuermanova bolest)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Zglobna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(LKP, Kelerova bolest (tarzalna navikularna kost),</a:t>
            </a:r>
          </a:p>
          <a:p>
            <a:pPr algn="just"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Fraibergova  infarkcija (III metatarzalna kost)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Vanzglobna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(Severova bolest kalkaneusa i Ozgud Šlaterova</a:t>
            </a:r>
          </a:p>
          <a:p>
            <a:pPr algn="just"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bolest na tuberositas tibiae).</a:t>
            </a:r>
          </a:p>
          <a:p>
            <a:pPr algn="just"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Th Smanjena fizička aktivnost, analgetici, operativno lečenje</a:t>
            </a:r>
          </a:p>
          <a:p>
            <a:pPr algn="just"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JUVENILNE OSTEOHONDROZE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645024"/>
            <a:ext cx="2627783" cy="20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8288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OSTEOARTRITISI (ARTROZE)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92696"/>
            <a:ext cx="4427984" cy="59766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Oboljenja perifernih zglobova koja nastaju kao posledica degenerativnih promena u zglobnoj hrskavici, što dovodi do subhondralne skleroze kosti i hipertrofičnih promena po obodu kosti (osteofiti). </a:t>
            </a:r>
          </a:p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Artrotične promene rendgenološki se otkrivaju kod 80% populacije starijih od 55 godina, dok kliničke manifestacije ima samo 15-20%</a:t>
            </a:r>
          </a:p>
          <a:p>
            <a:pPr algn="just"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Etiologija artroza:</a:t>
            </a:r>
          </a:p>
          <a:p>
            <a:pPr algn="just">
              <a:buFont typeface="Wingdings" pitchFamily="2" charset="2"/>
              <a:buChar char="ü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Razvojni poremećaji kuka</a:t>
            </a:r>
          </a:p>
          <a:p>
            <a:pPr algn="just">
              <a:buFont typeface="Wingdings" pitchFamily="2" charset="2"/>
              <a:buChar char="ü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Trauma (kod zglobnih preloma)</a:t>
            </a:r>
          </a:p>
          <a:p>
            <a:pPr algn="just">
              <a:buFont typeface="Wingdings" pitchFamily="2" charset="2"/>
              <a:buChar char="ü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Metabolički faktori</a:t>
            </a:r>
          </a:p>
          <a:p>
            <a:pPr algn="just">
              <a:buFont typeface="Wingdings" pitchFamily="2" charset="2"/>
              <a:buChar char="ü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Genetska predispozicija</a:t>
            </a:r>
          </a:p>
          <a:p>
            <a:pPr algn="just">
              <a:buFont typeface="Wingdings" pitchFamily="2" charset="2"/>
              <a:buChar char="v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692696"/>
            <a:ext cx="4392488" cy="597666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Bol, ukočenost, slabost mišića, otok, deformacija zglobova, krckanje, smanjen</a:t>
            </a:r>
            <a:r>
              <a:rPr lang="pl-PL" sz="2000" b="1" i="1" dirty="0" smtClean="0">
                <a:latin typeface="Times New Roman" pitchFamily="18" charset="0"/>
                <a:cs typeface="Times New Roman" pitchFamily="18" charset="0"/>
              </a:rPr>
              <a:t> obim pokreta i gubitak funkcije zgloba</a:t>
            </a: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276872"/>
            <a:ext cx="38884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179512" y="476672"/>
            <a:ext cx="4337624" cy="6192688"/>
          </a:xfrm>
        </p:spPr>
        <p:txBody>
          <a:bodyPr>
            <a:normAutofit lnSpcReduction="10000"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Dijagnoza artroza: RTG, CT ili NMR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Lečenje: analgetici, fizikalna terapija redukcija TT, operativno lečenje – artroplastika.</a:t>
            </a: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ALOARTROPLASTIKA KUKA</a:t>
            </a:r>
          </a:p>
          <a:p>
            <a:pPr>
              <a:buFont typeface="Wingdings" pitchFamily="2" charset="2"/>
              <a:buChar char="v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Metod kojim se morfološki i funkcionalno menjaju, zamenjuju ili remodeliraju površine zgloba primenom implantata od veštačkih materijala.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Endoproteze kuka mogu biti: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Subtotalne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Unipolarne –Austin-Moore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Bipolarne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Totalne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Bescementne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Cementne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Hibridne </a:t>
            </a:r>
          </a:p>
          <a:p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32656"/>
            <a:ext cx="33337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5294" y="4509120"/>
            <a:ext cx="377870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6114" y="4509120"/>
            <a:ext cx="2503958" cy="2351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ALOARTROPLASTIKA KOLENA</a:t>
            </a:r>
            <a:b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sr-Latn-CS" sz="20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72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Tu se vrši zamena tibijalne i femoralne površine kolena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Najčešće indikacije za artroplastiku kolena čine:</a:t>
            </a: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Osteoartritis</a:t>
            </a: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Reumatodni artritis</a:t>
            </a:r>
          </a:p>
          <a:p>
            <a:pPr>
              <a:buFont typeface="Courier New" pitchFamily="49" charset="0"/>
              <a:buChar char="o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Psorijatični artritis</a:t>
            </a:r>
            <a:endParaRPr lang="sr-Latn-CS" sz="2000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284984"/>
            <a:ext cx="38164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700808"/>
            <a:ext cx="405923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44856"/>
            <a:ext cx="2808312" cy="2513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76672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TUMORI KOSTIJU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0" y="476672"/>
            <a:ext cx="5004048" cy="6381328"/>
          </a:xfrm>
        </p:spPr>
        <p:txBody>
          <a:bodyPr>
            <a:normAutofit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Tumori kostiju nastaju iz sva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4 sastavna dela kosti:</a:t>
            </a:r>
          </a:p>
          <a:p>
            <a:pPr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hrskavičnog tkiva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Benigni tumori: </a:t>
            </a: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osteohondrom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- egzostoza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, enhondrom, hondroblastom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Maligni tumori: primarni i sekundarni hondrosarkom</a:t>
            </a: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koštanog tkiva 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Benigni tumori: osteom i </a:t>
            </a: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osteoid-osteom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Maligni  tumori: </a:t>
            </a:r>
            <a:r>
              <a:rPr lang="sr-Latn-CS" sz="2000" b="1" i="1" u="sng" dirty="0" smtClean="0">
                <a:latin typeface="Times New Roman" pitchFamily="18" charset="0"/>
                <a:cs typeface="Times New Roman" pitchFamily="18" charset="0"/>
              </a:rPr>
              <a:t>osteosarkom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i periostalni osteosarkom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Od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fibroznog tkiva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Benigni tumori: fibrom, osteoklastom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Maligni  tumori: fibrosarkom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Od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 koštane srži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Benigni tumori: eozinofilni granulom</a:t>
            </a:r>
          </a:p>
          <a:p>
            <a:pPr marL="514350" indent="-514350"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Maligni  tumori: Ewing tu i mijelom</a:t>
            </a: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2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4788024" y="620688"/>
            <a:ext cx="4355976" cy="6237312"/>
          </a:xfrm>
        </p:spPr>
        <p:txBody>
          <a:bodyPr>
            <a:normAutofit/>
          </a:bodyPr>
          <a:lstStyle/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PRIMARNI I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SEKUNDARNI (Ca dojke, pluća, tireoidne žlezde i bubrega)</a:t>
            </a:r>
          </a:p>
          <a:p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1944216" cy="235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556792"/>
            <a:ext cx="180937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068960"/>
            <a:ext cx="20162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59936" cy="5475312"/>
          </a:xfrm>
        </p:spPr>
        <p:txBody>
          <a:bodyPr>
            <a:normAutofit/>
          </a:bodyPr>
          <a:lstStyle/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Lokalizacija osteochondroma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Regija kolena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- distalna metafiza femura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- proksimalna metafiza tibije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Druge cevaste kosti</a:t>
            </a: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 hirurška ekscizija tumora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Retka maligna alteracija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196752"/>
            <a:ext cx="3456384" cy="263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3861048"/>
            <a:ext cx="3456384" cy="26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005064"/>
            <a:ext cx="1728192" cy="143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9" y="5373216"/>
            <a:ext cx="1728192" cy="148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 fontScale="90000"/>
          </a:bodyPr>
          <a:lstStyle/>
          <a:p>
            <a:r>
              <a:rPr lang="sr-Latn-CS" sz="4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OSTEOSARCOMA</a:t>
            </a:r>
            <a:endParaRPr lang="sr-Latn-C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764704"/>
            <a:ext cx="3960440" cy="6093296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Tumor </a:t>
            </a:r>
            <a:r>
              <a:rPr lang="sr-Latn-CS" sz="2400" b="1" i="1" dirty="0" smtClean="0">
                <a:latin typeface="Times New Roman" pitchFamily="18" charset="0"/>
                <a:cs typeface="Times New Roman" pitchFamily="18" charset="0"/>
              </a:rPr>
              <a:t>visokog stepena maligniteta </a:t>
            </a: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čije neoplastične ćelije produkuju osteoid</a:t>
            </a:r>
            <a:r>
              <a:rPr lang="sr-Latn-C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Najčešća lokalizacija </a:t>
            </a:r>
            <a:r>
              <a:rPr lang="sr-Latn-CS" sz="2400" b="1" i="1" dirty="0" smtClean="0">
                <a:latin typeface="Times New Roman" pitchFamily="18" charset="0"/>
                <a:cs typeface="Times New Roman" pitchFamily="18" charset="0"/>
              </a:rPr>
              <a:t>koleno</a:t>
            </a: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 - distalni okrajak femura i proksimalni okrajak tibije </a:t>
            </a:r>
            <a:endParaRPr lang="sr-Latn-C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Lab: povišena serumska alkalna fosfataza (ALP) i kisela laktat-dehidrogenaza (LDH)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pl-PL" sz="2400" i="1" dirty="0" smtClean="0">
                <a:latin typeface="Times New Roman" pitchFamily="18" charset="0"/>
                <a:cs typeface="Times New Roman" pitchFamily="18" charset="0"/>
              </a:rPr>
              <a:t>Svaku pojavu </a:t>
            </a:r>
            <a:r>
              <a:rPr lang="pl-PL" sz="2400" b="1" i="1" dirty="0" smtClean="0">
                <a:latin typeface="Times New Roman" pitchFamily="18" charset="0"/>
                <a:cs typeface="Times New Roman" pitchFamily="18" charset="0"/>
              </a:rPr>
              <a:t>otoka i bola u predelu kolenog i ramenog zgloba kod dece </a:t>
            </a: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treba pažljivo opservirati!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osteolitičan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osteoblastičan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Ø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mešovit (najčešće); destrukcija korteksa i širenje u okolno meko tkivo</a:t>
            </a:r>
          </a:p>
          <a:p>
            <a:endParaRPr lang="sr-Latn-C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9992" y="764704"/>
            <a:ext cx="4392488" cy="5832648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Radiografski: Codman-ov trougao – reaktivno </a:t>
            </a:r>
            <a:r>
              <a:rPr lang="pl-PL" sz="2400" i="1" dirty="0" smtClean="0">
                <a:latin typeface="Times New Roman" pitchFamily="18" charset="0"/>
                <a:cs typeface="Times New Roman" pitchFamily="18" charset="0"/>
              </a:rPr>
              <a:t>stvaranje kosti od strane periosta</a:t>
            </a: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endParaRPr lang="pl-PL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endParaRPr lang="pl-PL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endParaRPr lang="pl-PL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endParaRPr lang="pl-PL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endParaRPr lang="pl-PL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Wingdings" pitchFamily="2" charset="2"/>
              <a:buChar char="q"/>
            </a:pPr>
            <a:endParaRPr lang="pl-PL" sz="24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q"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TERAPIJA</a:t>
            </a:r>
          </a:p>
          <a:p>
            <a:pPr>
              <a:lnSpc>
                <a:spcPct val="120000"/>
              </a:lnSpc>
              <a:buNone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1. Biopsija - dijagnoza</a:t>
            </a:r>
          </a:p>
          <a:p>
            <a:pPr>
              <a:lnSpc>
                <a:spcPct val="120000"/>
              </a:lnSpc>
              <a:buNone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2. Preoperativna hemioterapija</a:t>
            </a:r>
          </a:p>
          <a:p>
            <a:pPr>
              <a:lnSpc>
                <a:spcPct val="120000"/>
              </a:lnSpc>
              <a:buNone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3. Hirurška intervencija</a:t>
            </a:r>
          </a:p>
          <a:p>
            <a:pPr>
              <a:lnSpc>
                <a:spcPct val="120000"/>
              </a:lnSpc>
              <a:buNone/>
            </a:pPr>
            <a:r>
              <a:rPr lang="pl-PL" sz="2400" i="1" dirty="0" smtClean="0">
                <a:latin typeface="Times New Roman" pitchFamily="18" charset="0"/>
                <a:cs typeface="Times New Roman" pitchFamily="18" charset="0"/>
              </a:rPr>
              <a:t>4. Histološka procena odgovora tumora na </a:t>
            </a: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primenjenu terapiju</a:t>
            </a:r>
          </a:p>
          <a:p>
            <a:pPr>
              <a:lnSpc>
                <a:spcPct val="120000"/>
              </a:lnSpc>
              <a:buNone/>
            </a:pPr>
            <a:r>
              <a:rPr lang="sr-Latn-CS" sz="2400" i="1" dirty="0" smtClean="0">
                <a:latin typeface="Times New Roman" pitchFamily="18" charset="0"/>
                <a:cs typeface="Times New Roman" pitchFamily="18" charset="0"/>
              </a:rPr>
              <a:t>5. Postoperativna hemioterapija</a:t>
            </a:r>
          </a:p>
          <a:p>
            <a:endParaRPr lang="sr-Latn-CS" b="1" dirty="0" smtClean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1484784"/>
            <a:ext cx="1411357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3068960"/>
            <a:ext cx="143115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79512" y="332656"/>
            <a:ext cx="3960440" cy="633670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Dg - Rtg x2,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CT, NMR, angiografija, scintigrafija kosti i operativna biopsija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Simptomatologija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Benigni tumori su obično asimptomatski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Maligni tumori kosti (Ewing Sa) praćeni su povišenom temperaturom, bolom, umorom, anemijom, leukocitozom, ↑Se, ev. patološki prelomi.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Terapija –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hirurška ekscizija, amputacija ili poštedna resekcija kosti, hemio- i radioterapija.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Ewing Sa –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učestalost oko 16% od primarnih tumora</a:t>
            </a: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211960" y="332656"/>
            <a:ext cx="4932040" cy="6192688"/>
          </a:xfrm>
        </p:spPr>
        <p:txBody>
          <a:bodyPr>
            <a:normAutofit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Tumorske ćelije su neuroektodermalnog porekla, visokog stepena nediferentovanosti</a:t>
            </a:r>
            <a:endParaRPr lang="sr-Latn-CS" sz="2000" b="1" dirty="0" smtClean="0"/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Najčešće dijafize dugih kostiju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RADIOGRAFSKI</a:t>
            </a:r>
          </a:p>
          <a:p>
            <a:pPr>
              <a:buFont typeface="Arial" pitchFamily="34" charset="0"/>
              <a:buChar char="•"/>
            </a:pP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Osteoliza (kao da je kost izjedena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moljcima)</a:t>
            </a:r>
          </a:p>
          <a:p>
            <a:pPr>
              <a:buFont typeface="Arial" pitchFamily="34" charset="0"/>
              <a:buChar char="•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Onion-skin (slojevita periostalna reakcija)</a:t>
            </a:r>
          </a:p>
          <a:p>
            <a:pPr>
              <a:buFont typeface="Arial" pitchFamily="34" charset="0"/>
              <a:buChar char="•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Velika </a:t>
            </a: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mekotkivna tumorska masa</a:t>
            </a:r>
          </a:p>
          <a:p>
            <a:endParaRPr lang="sr-Latn-CS" sz="2000" b="1" dirty="0" smtClean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3429000"/>
            <a:ext cx="2376264" cy="171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5085184"/>
            <a:ext cx="2376264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332656"/>
            <a:ext cx="5004048" cy="6525344"/>
          </a:xfrm>
        </p:spPr>
        <p:txBody>
          <a:bodyPr>
            <a:normAutofit lnSpcReduction="10000"/>
          </a:bodyPr>
          <a:lstStyle/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Hemioterapija + hirurgija</a:t>
            </a:r>
          </a:p>
          <a:p>
            <a:r>
              <a:rPr lang="fi-FI" sz="2000" i="1" dirty="0" smtClean="0">
                <a:latin typeface="Times New Roman" pitchFamily="18" charset="0"/>
                <a:cs typeface="Times New Roman" pitchFamily="18" charset="0"/>
              </a:rPr>
              <a:t>5 godi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šnje</a:t>
            </a:r>
            <a:r>
              <a:rPr lang="fi-FI" sz="2000" i="1" dirty="0" smtClean="0">
                <a:latin typeface="Times New Roman" pitchFamily="18" charset="0"/>
                <a:cs typeface="Times New Roman" pitchFamily="18" charset="0"/>
              </a:rPr>
              <a:t> preživljavanj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i-FI" sz="2000" i="1" dirty="0" smtClean="0">
                <a:latin typeface="Times New Roman" pitchFamily="18" charset="0"/>
                <a:cs typeface="Times New Roman" pitchFamily="18" charset="0"/>
              </a:rPr>
              <a:t> kod 41-73%</a:t>
            </a: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OSTEOKLASTOM (GIGANTOCELULARNI TUMOR)</a:t>
            </a:r>
          </a:p>
          <a:p>
            <a:pPr>
              <a:buFont typeface="Wingdings" pitchFamily="2" charset="2"/>
              <a:buChar char="Ø"/>
            </a:pP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Najčešće nastaje u trećoj i četvrtoj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deceniji života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distalni okrajak femura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proksimalni okrajak tibije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distalni okrajak radiusa</a:t>
            </a:r>
          </a:p>
          <a:p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proksimalni okrajak humerusa</a:t>
            </a:r>
          </a:p>
          <a:p>
            <a:endParaRPr lang="pl-PL" sz="2000" b="1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032" y="404664"/>
            <a:ext cx="4104456" cy="626469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RENTGENSKI</a:t>
            </a:r>
          </a:p>
          <a:p>
            <a:pPr>
              <a:lnSpc>
                <a:spcPct val="110000"/>
              </a:lnSpc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Ekscentrična osteoliza</a:t>
            </a:r>
          </a:p>
          <a:p>
            <a:pPr>
              <a:lnSpc>
                <a:spcPct val="110000"/>
              </a:lnSpc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Agresivni tumori imaju nejasne granice,</a:t>
            </a:r>
            <a:r>
              <a:rPr lang="pl-PL" sz="2000" i="1" dirty="0" smtClean="0">
                <a:latin typeface="Times New Roman" pitchFamily="18" charset="0"/>
                <a:cs typeface="Times New Roman" pitchFamily="18" charset="0"/>
              </a:rPr>
              <a:t> destruiran korteks i šire se u okolna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meka tkiva</a:t>
            </a:r>
          </a:p>
          <a:p>
            <a:endParaRPr lang="pl-PL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052736"/>
            <a:ext cx="2808312" cy="2976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76872"/>
            <a:ext cx="2304256" cy="173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005064"/>
            <a:ext cx="2304256" cy="182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96280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PLAZMOCITOM (MULTIPLI MIJELOM)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0" y="476672"/>
            <a:ext cx="4932040" cy="6381328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Multipli mijelom – maligni tumor koji se karakteriše prekomernom produkcijom plazmocita sa multiplom lokalizacijom (rebra, sternum, kičma, kosti lobanje).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Tumorske ćelije luče At koja mogu da interferiraju sa humoralnim imunitetom, pa su pacijenti posebno podložni infekcijama, a prekomerno lučenje antitela može da izazova popuštanje rada bubrega, amiloidozu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Bol, patološke frakture, deformiteti kičme; oštećenje koštane srži dovodi do anemije i slabosti.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Radiografski – okrugli defekti kosti bez periostalne reakcije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Sternalni punktat- ↑plazmociti (10-15%)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Th: polihemioterapija, Er, Tr, gama-globulini, zračenje</a:t>
            </a:r>
          </a:p>
          <a:p>
            <a:pPr algn="just">
              <a:lnSpc>
                <a:spcPct val="110000"/>
              </a:lnSpc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Preživljavanje 5 – godišnje - 20%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4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420888"/>
            <a:ext cx="35283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5719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260648"/>
            <a:ext cx="4608512" cy="6408712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sr-Latn-CS" sz="2900" b="1" i="1" dirty="0" smtClean="0">
                <a:latin typeface="Times New Roman" pitchFamily="18" charset="0"/>
                <a:cs typeface="Times New Roman" pitchFamily="18" charset="0"/>
              </a:rPr>
              <a:t>Prečnici gornje aperture: 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Transverzalni (</a:t>
            </a:r>
            <a:r>
              <a:rPr lang="sr-Latn-CS" sz="2900" b="1" i="1" dirty="0" smtClean="0">
                <a:latin typeface="Times New Roman" pitchFamily="18" charset="0"/>
                <a:cs typeface="Times New Roman" pitchFamily="18" charset="0"/>
              </a:rPr>
              <a:t>diametar transversa</a:t>
            </a: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)-13,5cm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Kosi levi i desni (</a:t>
            </a:r>
            <a:r>
              <a:rPr lang="sr-Latn-CS" sz="2900" b="1" i="1" dirty="0" smtClean="0">
                <a:latin typeface="Times New Roman" pitchFamily="18" charset="0"/>
                <a:cs typeface="Times New Roman" pitchFamily="18" charset="0"/>
              </a:rPr>
              <a:t>diametar obliqua</a:t>
            </a: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) –     art. sacroiliaca sa eminentia iliopectinea suprotne strane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Sagitalni - (</a:t>
            </a:r>
            <a:r>
              <a:rPr lang="sr-Latn-CS" sz="2900" b="1" i="1" dirty="0" smtClean="0">
                <a:latin typeface="Times New Roman" pitchFamily="18" charset="0"/>
                <a:cs typeface="Times New Roman" pitchFamily="18" charset="0"/>
              </a:rPr>
              <a:t>conjugata vera s. obstetritia</a:t>
            </a: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)-10,5-11cm; od promontorijuma do zadnje strane simfize.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sr-Latn-CS" sz="2900" b="1" i="1" dirty="0" smtClean="0">
                <a:latin typeface="Times New Roman" pitchFamily="18" charset="0"/>
                <a:cs typeface="Times New Roman" pitchFamily="18" charset="0"/>
              </a:rPr>
              <a:t>Conjugata diagonalis</a:t>
            </a: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-od promontorijuma do donje ivice simfize (za 1,5-2 cm veće od sagitalnog prečnika)</a:t>
            </a:r>
          </a:p>
          <a:p>
            <a:pPr>
              <a:lnSpc>
                <a:spcPct val="120000"/>
              </a:lnSpc>
              <a:buFont typeface="Wingdings" pitchFamily="2" charset="2"/>
              <a:buChar char="v"/>
            </a:pPr>
            <a:endParaRPr lang="sr-Latn-CS" sz="29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Ø"/>
            </a:pP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Donji otvor male karlice (</a:t>
            </a:r>
            <a:r>
              <a:rPr lang="sr-Latn-CS" sz="2900" b="1" i="1" dirty="0" smtClean="0">
                <a:latin typeface="Times New Roman" pitchFamily="18" charset="0"/>
                <a:cs typeface="Times New Roman" pitchFamily="18" charset="0"/>
              </a:rPr>
              <a:t>apertura pelvis inferior</a:t>
            </a: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)-ograničavaju preponski ugao, kojeg čine donje ivice leve i desne karlične kosti, sedalne kvrge, obe  krsno sedalne veze i vrh trtične kosti.</a:t>
            </a: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sr-Latn-CS" sz="2900" i="1" dirty="0" smtClean="0">
                <a:latin typeface="Times New Roman" pitchFamily="18" charset="0"/>
                <a:cs typeface="Times New Roman" pitchFamily="18" charset="0"/>
              </a:rPr>
              <a:t>Donji otvor ima oblik romba - sagitalni prečnik donjeg otvora iznosi svega 9cm, ali se prilikom porođaja povećava za 2-3cm, potiskivanjem trtične kosti.</a:t>
            </a:r>
          </a:p>
          <a:p>
            <a:endParaRPr lang="sr-Latn-CS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08720"/>
            <a:ext cx="41044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80256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79512" y="620688"/>
            <a:ext cx="4176464" cy="5976664"/>
          </a:xfrm>
        </p:spPr>
        <p:txBody>
          <a:bodyPr/>
          <a:lstStyle/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Metastaze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najčešće nastaju u lumbalnom delu kičme i proksimalnom delu femura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osteolitične (karcinom bubrega i</a:t>
            </a:r>
          </a:p>
          <a:p>
            <a:pPr>
              <a:buNone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    tireoideje)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osteoblastične (karcinom prostate)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mešovite (karcinom pluća i dojke)</a:t>
            </a:r>
          </a:p>
          <a:p>
            <a:endParaRPr lang="sr-Latn-CS" b="1" dirty="0" smtClean="0"/>
          </a:p>
          <a:p>
            <a:endParaRPr lang="sr-Latn-CS" b="1" dirty="0" smtClean="0"/>
          </a:p>
        </p:txBody>
      </p:sp>
      <p:pic>
        <p:nvPicPr>
          <p:cNvPr id="1030" name="Picture 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573016"/>
            <a:ext cx="4032448" cy="2519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032448" cy="204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ounded Rectangle 12"/>
          <p:cNvSpPr/>
          <p:nvPr/>
        </p:nvSpPr>
        <p:spPr>
          <a:xfrm>
            <a:off x="4283968" y="1916832"/>
            <a:ext cx="93610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CS" dirty="0" smtClean="0"/>
              <a:t>pluća</a:t>
            </a:r>
            <a:endParaRPr lang="sr-Latn-CS" dirty="0"/>
          </a:p>
        </p:txBody>
      </p:sp>
      <p:sp>
        <p:nvSpPr>
          <p:cNvPr id="14" name="Rounded Rectangle 13"/>
          <p:cNvSpPr/>
          <p:nvPr/>
        </p:nvSpPr>
        <p:spPr>
          <a:xfrm>
            <a:off x="7668344" y="1700808"/>
            <a:ext cx="936104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CS" dirty="0" smtClean="0"/>
              <a:t>dojka</a:t>
            </a:r>
            <a:endParaRPr lang="sr-Latn-CS" dirty="0"/>
          </a:p>
        </p:txBody>
      </p:sp>
      <p:sp>
        <p:nvSpPr>
          <p:cNvPr id="15" name="Rounded Rectangle 14"/>
          <p:cNvSpPr/>
          <p:nvPr/>
        </p:nvSpPr>
        <p:spPr>
          <a:xfrm>
            <a:off x="4355976" y="4221088"/>
            <a:ext cx="792088" cy="36004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CS" dirty="0" smtClean="0"/>
              <a:t>pluća</a:t>
            </a:r>
            <a:endParaRPr lang="sr-Latn-CS" dirty="0"/>
          </a:p>
        </p:txBody>
      </p:sp>
      <p:sp>
        <p:nvSpPr>
          <p:cNvPr id="16" name="Rounded Rectangle 15"/>
          <p:cNvSpPr/>
          <p:nvPr/>
        </p:nvSpPr>
        <p:spPr>
          <a:xfrm>
            <a:off x="7884368" y="4077072"/>
            <a:ext cx="1259632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CS" dirty="0" smtClean="0"/>
              <a:t>prostata</a:t>
            </a:r>
            <a:endParaRPr lang="sr-Latn-C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212976"/>
            <a:ext cx="1512168" cy="1714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869160"/>
            <a:ext cx="1512168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5" y="3212976"/>
            <a:ext cx="1656184" cy="13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509120"/>
            <a:ext cx="1656184" cy="198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pPr algn="ctr"/>
            <a:r>
              <a:rPr lang="sr-Latn-C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PRELOMI KOSTIJU DONJIH EKSTREMITETA</a:t>
            </a:r>
            <a:br>
              <a:rPr lang="sr-Latn-C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sr-Latn-C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PRELOMI KARLICE</a:t>
            </a:r>
            <a:endParaRPr lang="sr-Latn-C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908720"/>
            <a:ext cx="4104456" cy="5760640"/>
          </a:xfrm>
        </p:spPr>
        <p:txBody>
          <a:bodyPr>
            <a:normAutofit lnSpcReduction="10000"/>
          </a:bodyPr>
          <a:lstStyle/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Spadaju u grupu veoma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teških povreda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koje ozbiljno narušavaju funkcionisanje i život pacijenta.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Nastaju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dejstvom jakih sila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(u saobraćajnim udesima, pri padu sa visine, kod povreda vatrenim i eksplozivnim oružjem)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Komplikacije su česte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: teška krvarenja i povrede unutarnjih organa, deformacije karličnog pojasa, povrede nerava, artroze sakroilijačnog zgloba i ilijačne kosti, nestabilnost sakroilijačnog zgloba i simfize.</a:t>
            </a:r>
          </a:p>
          <a:p>
            <a:pPr algn="just"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Klinička slika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: mesto preloma je otečeno, bolno, podliveno krvlju, aktivni i pasivni pokreti onemogućeni.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80728"/>
            <a:ext cx="3672408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149080"/>
            <a:ext cx="367240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8248"/>
          </a:xfrm>
        </p:spPr>
        <p:txBody>
          <a:bodyPr>
            <a:normAutofit fontScale="90000"/>
          </a:bodyPr>
          <a:lstStyle/>
          <a:p>
            <a:endParaRPr lang="sr-Latn-C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1960" y="476672"/>
            <a:ext cx="4752528" cy="61206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RTG i CT karlice (za sakroilijačni zglob)</a:t>
            </a:r>
          </a:p>
          <a:p>
            <a:pPr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konzervativno kod stabilnih preloma u tzv. “ljuljašci”</a:t>
            </a:r>
          </a:p>
          <a:p>
            <a:pPr>
              <a:buFont typeface="Wingdings" pitchFamily="2" charset="2"/>
              <a:buChar char="q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 je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operativno kod vertikalnih i horizontalnih nestabilnih preloma Osteofiksacija se vrši zavrtnjevima, pločicama, spoljnim fiksatorima</a:t>
            </a: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79512" y="404664"/>
            <a:ext cx="4337624" cy="626469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sr-Latn-CS" sz="2200" b="1" i="1" dirty="0" smtClean="0">
                <a:latin typeface="Times New Roman" pitchFamily="18" charset="0"/>
                <a:cs typeface="Times New Roman" pitchFamily="18" charset="0"/>
              </a:rPr>
              <a:t>Klasifikacija preloma karlice: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Rubna odlamanja kosti (avulzioni prelomi)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 prednjeg dela karličnog prstena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 zadnjeg dela karličnog prstena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Prelomi prednjeg i zadnjeg dela karličnog prstena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Kominutivni prelomi prednjeg i zadnjeg dela karličnog prstena</a:t>
            </a:r>
          </a:p>
          <a:p>
            <a:pPr>
              <a:buFont typeface="Wingdings" pitchFamily="2" charset="2"/>
              <a:buChar char="§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Kombinacija kominutivnih i običnih preloma</a:t>
            </a:r>
          </a:p>
          <a:p>
            <a:pPr>
              <a:buFont typeface="Wingdings" pitchFamily="2" charset="2"/>
              <a:buChar char="§"/>
            </a:pPr>
            <a:endParaRPr lang="sr-Latn-CS" sz="2000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Prelomi karličnog pojasa: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stabilni 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nestabilni </a:t>
            </a: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501008"/>
            <a:ext cx="3312368" cy="278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sr-Latn-CS" sz="20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PRELOMI ACETABULUMA</a:t>
            </a:r>
            <a:endParaRPr lang="sr-Latn-CS" sz="20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512" y="836712"/>
            <a:ext cx="4248472" cy="583264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RTG snimci u AP  i polukosoj projekciji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Lečenje: konzervativno (trakcijom) ili operativno.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Komplikacije: povreda n. ischiadicusa, koksartroza, nekroza glavice femura.</a:t>
            </a: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27984" y="188640"/>
            <a:ext cx="4536504" cy="64807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 KRSNE KOSTI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Poprečni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Uzdužni preko foramena</a:t>
            </a:r>
          </a:p>
          <a:p>
            <a:pPr>
              <a:buFont typeface="Wingdings" pitchFamily="2" charset="2"/>
              <a:buChar char="Ø"/>
            </a:pP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Klinički znaci preloma: </a:t>
            </a: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osetljivost na pritisak, bol pri ležanju i sedenju, ev. retroperitonealno krvarenje.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Terapija: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mirovanje i ležanje; operativno lečenje (krvava repozicija i osteofiksacija.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Komplikacije: 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neurološki ispadi, krvarenje i smetnje u radu sfinktera.</a:t>
            </a:r>
          </a:p>
          <a:p>
            <a:pPr>
              <a:buNone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PRELOM TRTIČNE KOSTI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Obično su poprečni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Izrazita bolnost, potreban je RT da bi se isključila povreda rektuma</a:t>
            </a:r>
          </a:p>
          <a:p>
            <a:pPr>
              <a:buFont typeface="Wingdings" pitchFamily="2" charset="2"/>
              <a:buChar char="§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Th: mirovanje i lokalna aplikacija anestetika</a:t>
            </a:r>
          </a:p>
          <a:p>
            <a:pPr>
              <a:buNone/>
            </a:pPr>
            <a:endParaRPr lang="sr-Latn-CS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sr-Latn-CS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717032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97666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Iščašenja kuka (luxatio coxae)</a:t>
            </a:r>
            <a:r>
              <a:rPr lang="sr-Latn-CS" sz="2000" i="1" dirty="0" smtClean="0">
                <a:latin typeface="Times New Roman" pitchFamily="18" charset="0"/>
                <a:cs typeface="Times New Roman" pitchFamily="18" charset="0"/>
              </a:rPr>
              <a:t> – obično pri udaru u koleno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Luxatio iliaca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Luxatio ischiadica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Luxatio pubica</a:t>
            </a:r>
          </a:p>
          <a:p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Luxatio obturatoria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Adukcija noge je neizvodiva!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Th: repozicija se izvodi u opštoj anesteziji radi relaksacije mišića, mirovanje</a:t>
            </a:r>
          </a:p>
          <a:p>
            <a:pPr>
              <a:buFont typeface="Wingdings" pitchFamily="2" charset="2"/>
              <a:buChar char="Ø"/>
            </a:pPr>
            <a:r>
              <a:rPr lang="sr-Latn-CS" sz="2000" b="1" i="1" dirty="0" smtClean="0">
                <a:latin typeface="Times New Roman" pitchFamily="18" charset="0"/>
                <a:cs typeface="Times New Roman" pitchFamily="18" charset="0"/>
              </a:rPr>
              <a:t>Komplikacije: povreda n. ischiadicusa ili n. femoralisa kao i a. femoralis, nekroza glavice femura</a:t>
            </a:r>
            <a:r>
              <a:rPr lang="sr-Latn-CS" sz="2000" b="1" i="1" dirty="0" smtClean="0">
                <a:latin typeface="Times New Roman"/>
                <a:cs typeface="Times New Roman"/>
              </a:rPr>
              <a:t>→endoproteza kuka.</a:t>
            </a:r>
            <a:endParaRPr lang="sr-Latn-C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8288"/>
          </a:xfrm>
        </p:spPr>
        <p:txBody>
          <a:bodyPr>
            <a:normAutofit/>
          </a:bodyPr>
          <a:lstStyle/>
          <a:p>
            <a:pPr algn="ctr"/>
            <a:r>
              <a:rPr lang="sr-Latn-C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PRELOMI I LUKSACIJE DONJIH EKSTREMITETA</a:t>
            </a:r>
            <a:endParaRPr lang="sr-Latn-CS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77075" y="548680"/>
            <a:ext cx="1887413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394795"/>
            <a:ext cx="5930370" cy="2463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3660</TotalTime>
  <Words>3622</Words>
  <Application>Microsoft Office PowerPoint</Application>
  <PresentationFormat>On-screen Show (4:3)</PresentationFormat>
  <Paragraphs>536</Paragraphs>
  <Slides>50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Paper</vt:lpstr>
      <vt:lpstr>VISOKA MEDICINSKA ŠKOLA STRUKOVNIH STUDIJA ĆUPRIJA</vt:lpstr>
      <vt:lpstr>ANATOMIJA  KARLICE</vt:lpstr>
      <vt:lpstr>Slide 3</vt:lpstr>
      <vt:lpstr>Slide 4</vt:lpstr>
      <vt:lpstr>Slide 5</vt:lpstr>
      <vt:lpstr>PRELOMI KOSTIJU DONJIH EKSTREMITETA PRELOMI KARLICE</vt:lpstr>
      <vt:lpstr>Slide 7</vt:lpstr>
      <vt:lpstr>PRELOMI ACETABULUMA</vt:lpstr>
      <vt:lpstr>PRELOMI I LUKSACIJE DONJIH EKSTREMITETA</vt:lpstr>
      <vt:lpstr>PRELOMI BUTNE KOSTI (FRACTURA FEMORIS)</vt:lpstr>
      <vt:lpstr>Slide 11</vt:lpstr>
      <vt:lpstr>Klinička slika:</vt:lpstr>
      <vt:lpstr>PERTROHANTERNI PRELOM (FRACTURA PERTROHANTERICA)</vt:lpstr>
      <vt:lpstr>PRELOM VELIKOG TROHANTERA (FRACTURA TROHANTERI MAIORIS)</vt:lpstr>
      <vt:lpstr>Slide 15</vt:lpstr>
      <vt:lpstr>PRELOM ČAŠICE KOLENA (FRACTURA PATELAE)</vt:lpstr>
      <vt:lpstr>Slide 17</vt:lpstr>
      <vt:lpstr>POVREDE MENISKUSA I LIGAMENTORNOG APARATA KOLENA</vt:lpstr>
      <vt:lpstr>Slide 19</vt:lpstr>
      <vt:lpstr>POVREDE MENISKUSA (LAESIO MENISCI)</vt:lpstr>
      <vt:lpstr>Slide 21</vt:lpstr>
      <vt:lpstr>PRELOMI POTKOLENICE (FRACTURA CRURIS)</vt:lpstr>
      <vt:lpstr>Slide 23</vt:lpstr>
      <vt:lpstr>PRELOM GOLENJAČE (FRACTURA TIBIAE)</vt:lpstr>
      <vt:lpstr>PRELOM DONJEG DELA POTKOLENICE (FRACTURA CRURIS DISTALIS)</vt:lpstr>
      <vt:lpstr>PRELOMI POTKOLENICE U NIVOU SKOČNOG ZGLOBA (FRACTURAE MALEOLARES)</vt:lpstr>
      <vt:lpstr>Slide 27</vt:lpstr>
      <vt:lpstr>PRELOMI STOPALA</vt:lpstr>
      <vt:lpstr>Prelom petne kosti (fractura calcanei)</vt:lpstr>
      <vt:lpstr>KIČMENI STUB</vt:lpstr>
      <vt:lpstr>ZAJEDNIČKE ODLIKE PRŠLJENOVA</vt:lpstr>
      <vt:lpstr>POVREDE KIČMENOG STUBA</vt:lpstr>
      <vt:lpstr>Slide 33</vt:lpstr>
      <vt:lpstr>RAZVOJNI POREMEĆAJI</vt:lpstr>
      <vt:lpstr>UROĐENI DEFORMITETI STOPALA</vt:lpstr>
      <vt:lpstr>Slide 36</vt:lpstr>
      <vt:lpstr>Slide 37</vt:lpstr>
      <vt:lpstr>Slide 38</vt:lpstr>
      <vt:lpstr>Slide 39</vt:lpstr>
      <vt:lpstr>JUVENILNE OSTEOHONDROZE</vt:lpstr>
      <vt:lpstr>OSTEOARTRITISI (ARTROZE)</vt:lpstr>
      <vt:lpstr>Slide 42</vt:lpstr>
      <vt:lpstr>ALOARTROPLASTIKA KOLENA </vt:lpstr>
      <vt:lpstr>TUMORI KOSTIJU</vt:lpstr>
      <vt:lpstr>Slide 45</vt:lpstr>
      <vt:lpstr>     OSTEOSARCOMA</vt:lpstr>
      <vt:lpstr>Slide 47</vt:lpstr>
      <vt:lpstr>Slide 48</vt:lpstr>
      <vt:lpstr>PLAZMOCITOM (MULTIPLI MIJELOM)</vt:lpstr>
      <vt:lpstr>Slide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VISOKA MEDICINSKA ŠKOLA STRUKOVNIH STUDIJA ĆUPRIJA</dc:title>
  <dc:creator>zoran</dc:creator>
  <cp:lastModifiedBy>zoran</cp:lastModifiedBy>
  <cp:revision>116</cp:revision>
  <dcterms:created xsi:type="dcterms:W3CDTF">2015-12-07T07:39:25Z</dcterms:created>
  <dcterms:modified xsi:type="dcterms:W3CDTF">2015-12-17T20:50:10Z</dcterms:modified>
</cp:coreProperties>
</file>