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6" r:id="rId12"/>
    <p:sldId id="267" r:id="rId13"/>
    <p:sldId id="282" r:id="rId14"/>
    <p:sldId id="279" r:id="rId15"/>
    <p:sldId id="268" r:id="rId16"/>
    <p:sldId id="269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88" r:id="rId25"/>
    <p:sldId id="281" r:id="rId26"/>
    <p:sldId id="287" r:id="rId27"/>
    <p:sldId id="284" r:id="rId28"/>
    <p:sldId id="289" r:id="rId29"/>
    <p:sldId id="285" r:id="rId30"/>
    <p:sldId id="290" r:id="rId31"/>
    <p:sldId id="286" r:id="rId32"/>
    <p:sldId id="291" r:id="rId33"/>
    <p:sldId id="292" r:id="rId34"/>
    <p:sldId id="293" r:id="rId35"/>
    <p:sldId id="295" r:id="rId36"/>
    <p:sldId id="296" r:id="rId37"/>
    <p:sldId id="294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27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4" r:id="rId66"/>
    <p:sldId id="325" r:id="rId67"/>
    <p:sldId id="323" r:id="rId68"/>
    <p:sldId id="326" r:id="rId6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BA66-3F1B-4932-B052-A80ABE36B4E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582C-F4BF-4BA1-9B69-8E1E42470FC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582C-F4BF-4BA1-9B69-8E1E42470FCA}" type="slidenum">
              <a:rPr lang="sr-Latn-CS" smtClean="0"/>
              <a:pPr/>
              <a:t>12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092C-8F4E-4F0C-992B-4F604344BCC2}" type="datetimeFigureOut">
              <a:rPr lang="sr-Latn-CS" smtClean="0"/>
              <a:pPr/>
              <a:t>5.1.2016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0377-426F-4E5E-959F-4157537BEB0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sr-Latn-CS" sz="2800" b="1" i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VISOKA MEDICINSKA ŠKOLA STRUKOVNIH STUDIJA ĆUPRIJA</a:t>
            </a:r>
            <a:endParaRPr lang="sr-Latn-C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680520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CS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HIRURGIJA SA TRAUMATOLOGIJOM</a:t>
            </a:r>
          </a:p>
          <a:p>
            <a:pPr algn="ctr"/>
            <a:endParaRPr lang="sr-Latn-CS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TORAKALNA HIRURGIJA</a:t>
            </a:r>
          </a:p>
          <a:p>
            <a:pPr algn="ctr"/>
            <a:endParaRPr lang="sr-Latn-CS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Doc. dr sc. med. Zoran Bjelanović</a:t>
            </a:r>
          </a:p>
          <a:p>
            <a:endParaRPr lang="sr-Latn-C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104456" cy="6669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r-Latn-C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Jatrogeni traumatski pneumotoraks - </a:t>
            </a:r>
            <a:r>
              <a:rPr lang="sr-Latn-CS" sz="2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 nastati kao komplikacija nakon dijagnostičkih ili terapeutskih intervencija, npr. posle:</a:t>
            </a:r>
          </a:p>
          <a:p>
            <a:pPr>
              <a:buFont typeface="Wingdings" pitchFamily="2" charset="2"/>
              <a:buChar char="v"/>
            </a:pPr>
            <a:endParaRPr lang="sr-Latn-CS" sz="29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Punkcije pleuralne šupljine</a:t>
            </a:r>
          </a:p>
          <a:p>
            <a:pPr>
              <a:buFont typeface="Wingdings" pitchFamily="2" charset="2"/>
              <a:buChar char="ü"/>
            </a:pPr>
            <a:r>
              <a:rPr lang="sr-Latn-C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Kateterizacije centralne vene</a:t>
            </a:r>
          </a:p>
          <a:p>
            <a:pPr>
              <a:buFont typeface="Wingdings" pitchFamily="2" charset="2"/>
              <a:buChar char="ü"/>
            </a:pPr>
            <a:r>
              <a:rPr lang="sr-Latn-C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Biopsije pleure</a:t>
            </a:r>
          </a:p>
          <a:p>
            <a:pPr>
              <a:buFont typeface="Wingdings" pitchFamily="2" charset="2"/>
              <a:buChar char="ü"/>
            </a:pPr>
            <a:r>
              <a:rPr lang="sr-Latn-C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Transbronhijalne endoskopske biopsije pluća</a:t>
            </a:r>
          </a:p>
          <a:p>
            <a:pPr>
              <a:buFont typeface="Wingdings" pitchFamily="2" charset="2"/>
              <a:buChar char="ü"/>
            </a:pPr>
            <a:r>
              <a:rPr lang="sr-Latn-CS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Barotraume u toku HBOT</a:t>
            </a:r>
          </a:p>
          <a:p>
            <a:pPr>
              <a:buNone/>
            </a:pPr>
            <a:endParaRPr lang="sr-Latn-CS" sz="2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900" b="1" i="1" dirty="0" smtClean="0">
                <a:latin typeface="Times New Roman" pitchFamily="18" charset="0"/>
                <a:cs typeface="Times New Roman" pitchFamily="18" charset="0"/>
              </a:rPr>
              <a:t>Kliničkom slikom kod pneumotoraksa dominiraju sledeći simptomi: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900" i="1" dirty="0" smtClean="0">
                <a:latin typeface="Times New Roman" pitchFamily="18" charset="0"/>
                <a:cs typeface="Times New Roman" pitchFamily="18" charset="0"/>
              </a:rPr>
              <a:t>Dispneja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900" i="1" dirty="0" smtClean="0">
                <a:latin typeface="Times New Roman" pitchFamily="18" charset="0"/>
                <a:cs typeface="Times New Roman" pitchFamily="18" charset="0"/>
              </a:rPr>
              <a:t>Hiperventilacija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900" i="1" dirty="0" smtClean="0">
                <a:latin typeface="Times New Roman" pitchFamily="18" charset="0"/>
                <a:cs typeface="Times New Roman" pitchFamily="18" charset="0"/>
              </a:rPr>
              <a:t>Hipoksija</a:t>
            </a:r>
          </a:p>
          <a:p>
            <a:pPr>
              <a:buFont typeface="Wingdings" pitchFamily="2" charset="2"/>
              <a:buChar char="ü"/>
            </a:pPr>
            <a:endParaRPr lang="sr-Latn-CS" sz="2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404664"/>
            <a:ext cx="3707904" cy="64533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Znojenje i tahikardija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Angažovanje dodatne mišićne muskulature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Jak bol u grudnom košu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Bolovi u vratu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Tremor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Kašalj, suv ili praćen pojavom penušavog ili sukrvičavog ispljuvka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Uplašenost</a:t>
            </a:r>
          </a:p>
          <a:p>
            <a:pPr>
              <a:lnSpc>
                <a:spcPct val="120000"/>
              </a:lnSpc>
              <a:buNone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Težina kliničke slike zavisi od vrste pneumotoraksa - najteža kod tenzionog pneumotoraksa a kod spontanog pneumotoraksa sa malom količinom vazduha u pleuralnom prostoru, klinička slika može izostati.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09120"/>
            <a:ext cx="244827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1999160" cy="140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45719"/>
          </a:xfrm>
        </p:spPr>
        <p:txBody>
          <a:bodyPr>
            <a:normAutofit fontScale="90000"/>
          </a:bodyPr>
          <a:lstStyle/>
          <a:p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716016" cy="6525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Piotoraks  (empijem pleure)-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prisustvo gnoja u pleuralnom prostoru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Hematotoraks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prisustvo krvi u pleuri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Hilotoraks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prisustvo limfe u pleuralnoj duplji iz d. thoracicusa</a:t>
            </a:r>
            <a:endParaRPr lang="sr-Latn-CS" sz="2000" dirty="0" smtClean="0"/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Hematopneumotoraks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prisustvo krvi i vazduha u pleuralnom prostoru najčešće nastaje kod blast i drugih povreda sa oštećenjem krvnih sudova. 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Piopneumotoraks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prisustvo vazduha i gnoja; može biti posledica infekcije iz udaljenih gnojnih žarišta ili posledica primarnih gnojnih oboljenja pluća.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332656"/>
            <a:ext cx="4203576" cy="59919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Medijastinalni emfizem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prisustvo vazduha u medijastinumu, izaziva osećaj stezanja u grudima, bol i poremećaje srčanog ritma.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Supkutani (potkožni) emfizem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vazduh prodire u potkožno tkivo i lokalizuje se u regijama iznad pluća. Prate ga znaci podbulog lica i napeta koža koja kada se pritisne daje osećaj škripanja kao da hodamo po suvom snegu.</a:t>
            </a: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7"/>
            <a:ext cx="345638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21252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0506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788024" cy="6858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Drenaža pleuralne duplje predstavlja „zlatni standard“ 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metodu izbora u lečenju pneumotoraksa. Potpuna i stabilna reekspanzija plućnog tkiva postiže se u 80-90% slučajeva, dok se recidivi mogu očekivati u 30% bolesnika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Indikacije: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primarni spontani pneumotoraks i izraženi simptomi 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(dispnea, bol),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se širina vazdušnog prostora povećala za vreme opservacije ili nakon torakocenteze (</a:t>
            </a: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progresivna dinamika pneumotoraksa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sekundarni spontani pneumotoraks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naročito ako je praćen komplikacijama. Prednosti drenaže su brza reekspanzija plućnog parenhima, mehanički nadražaj visceralne i parijetalne pleure koji će izazvati stvaranje fibrina i sljepljivanje pleura, što utiče na manji rizik od recidiva, a u konačnom ishodu i kraće trajanje bolničkog lečenja.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sr-Latn-CS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sr-Latn-CS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12" y="188640"/>
            <a:ext cx="4392488" cy="27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682752" cy="514543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Torakalni dren se uvodi u grudni koš nakon lokalne ili opšte anestezije u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IV. ili V. interkostalni prostor u srednjoj pazušnoj liniji,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 a potom se priključuje na izvor neprekidne sukcije vazduha (aktivna sukcija), ili Bülau (podvodnu) drenažu.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Dren se uklanja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kada lekar konstatuje da je uspostavljena potpuna i stabilna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reekspanzija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 plućnog parenhima (obično nakon 3-4 dana).</a:t>
            </a:r>
          </a:p>
          <a:p>
            <a:endParaRPr lang="sr-Latn-C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6016" y="3140968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2409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2700" b="1" i="1" dirty="0" smtClean="0">
                <a:latin typeface="Times New Roman" pitchFamily="18" charset="0"/>
                <a:cs typeface="Times New Roman" pitchFamily="18" charset="0"/>
              </a:rPr>
              <a:t>Tretman</a:t>
            </a:r>
            <a:r>
              <a:rPr lang="sr-Latn-CS" sz="27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038600" cy="55774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Opservacija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Torakocenteza ili pleuralna punkcija (VI ili VII m.p. ispod skapule)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Drenaža pleuralnog prostora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Ukoliko puštanje vazduha traje 5 dana ili više – defekt na pleuri ne može zarasti→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operativno lečenje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 kroz torakotomiju se ušiva defekt  na plućima, ili se resecira emfizematozna bula.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203401" cy="247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4941168"/>
            <a:ext cx="25622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TUMORI PLUĆA</a:t>
            </a:r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Benigni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(izuzetno retki </a:t>
            </a:r>
            <a:r>
              <a:rPr lang="sr-Latn-CS" sz="2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&lt;2%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papilomi, polipi, hemangiomi, lejomiomi, hamartomi i teratomi. Mogu biti simptomatski.</a:t>
            </a: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Maligni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primarni i sekundarni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Ca pulmonum, karcionoidi</a:t>
            </a: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Karcinomi pluća dele se na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nemikrocelularne 80%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(adenokarcinomi, karcinomi skvamoznih ćelija i makrocelularni karcinomi) i </a:t>
            </a:r>
            <a:r>
              <a:rPr lang="sr-Latn-C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mikrocelularne</a:t>
            </a:r>
            <a:r>
              <a:rPr lang="sr-Latn-C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karcinome - 20%.</a:t>
            </a:r>
            <a:endParaRPr lang="sr-Latn-C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Rak pluća je uglavnom bolest starijih osoba. Gotovo 70% ljudi s dijagnozom raka pluća su stariji od 65 godina , a manje od 3% od raka pluća se javlja u osoba mlađih od 45 godina.</a:t>
            </a: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Incidencija raka pluća snažno je povezana s pušenjem cigareta. Oko 90% slučajeva raka pluća nastane kao posljedica upotrebe duvana. Rizik od raka pluća povećava se sa brojem popušenih cigareta i dužinom vremena pušenja. </a:t>
            </a: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1485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17741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92896"/>
            <a:ext cx="15579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20888"/>
            <a:ext cx="2520280" cy="16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PREDISPOZICIJE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283968" cy="63813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anski dim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sadrži preko 4000 kemijskih spojeva, od kojih su mnogi kancerogeni. Dv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osnovne karcinogene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supstance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du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anskom dim su 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nitrozamini i policiklički aromatski ugljovod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onici.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Ugljični monoksid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također je jedan od štetnih sastojaka, bezbojan plin bez mirisa </a:t>
            </a:r>
            <a:b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Katran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ostatak pri izgaranju organske materije i prisutan je u dimu koji preostaje nakon što se nikotin i vlaga uklone.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Pasivno pušenje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24% povećanje rizika za razvoj raka pluća u odnosu na nepušače </a:t>
            </a: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248472" cy="645333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Azbestna vlakana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Aerozagađenje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Radon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 kemijski inertan plin koji je prirodni produkt raspadanja urana.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Obiteljska predispozicija -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identificirana je mala regija u genomu (DNK), koja sadrži gene koji povećavaju osjetljivost na rak pluća kod pušača.</a:t>
            </a:r>
          </a:p>
          <a:p>
            <a:pPr>
              <a:buFont typeface="Wingdings" pitchFamily="2" charset="2"/>
              <a:buChar char="v"/>
            </a:pP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Prisutnost određenih bolesti pluća, posebno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kronične opstruktivne plućne bolesti (KOPB)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, povezana je s povećanim rizikom (od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4-16 puta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veći rizik od nepušača) za razvoj raka pluća, čak i nakon prestanka utjecaja pušenja cigareta.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Preživjeli od raka pluća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imaju veći rizik od razvoja raka pluća nego drugi u općoj populaciji. </a:t>
            </a:r>
          </a:p>
          <a:p>
            <a:pPr fontAlgn="base">
              <a:lnSpc>
                <a:spcPct val="120000"/>
              </a:lnSpc>
              <a:buNone/>
            </a:pPr>
            <a:endParaRPr lang="vi-VN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SIMPTOMATOLOGIJA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4495800" cy="62373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25% ljudi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 su dobili rak pluća, rak se otkrije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slučajno na rutinskoj RTG snimku pluća ili CT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Takvi bolesnici s malim karcinomom često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 navode nikakve simptome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 znakove bolesti.</a:t>
            </a:r>
          </a:p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Simptomi koji se odnose na rak pluća: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kašalj, otežano disanje, bol u prsima, iskašljavanje krvi (hemoptysis).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je rak zahvatio živac, na primjer, može uzrokovati bol u ramenu koja se širu niz ruku (tzv.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Pancostov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sindrom) ili dovodi do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paralize glasnice i do promuklosti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Invazija jednjaka može dovesti do poteškoća pri gutanju (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disfagija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Ako su veliki dišni putovi opstruirani, može doći do kolapsa dijela pluća i posljedične infekcije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(apscesi, upala pluća)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opstruiranom području.</a:t>
            </a: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6004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16288" cy="489654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Simptomi koji se odnose 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metastaziranje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Rak pluća koji se proširio 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kosti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može proizvesti jaku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na mjestima koja su zahvaćena tumorom. Rak koji se proširio 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mozak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može prouzročiti niz neuroloških simptoma koji mogu uključivati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smetnje vida, glavobolje, epileptičke napadaje, ili simptome moždanog udara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392488" cy="6381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Paraneoplastički simptomi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: rak pluća često je praćen simptomima koje uzrokuju hormonima slične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supstance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koje proizvode tumorske stanice. Najčešći paraneoplastički sindrom kod SCLC je proizvodnja adrenokortikotropnog hormona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(ACTH) što dovodi do pretjerane sekrecije kortizola iz nadbubrežnih žlijezda (Cushingov sindrom).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Najčešći paraneoplastički sindrom viđen kod NSCLC je proizvodnja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supstance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 slične paratiroidnom hormonu što rezultira povišen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nivoom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 kalcij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 u krvi.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Pojava hiperkoagulabilnosti krvi (TDV, PTE)</a:t>
            </a:r>
          </a:p>
          <a:p>
            <a:pPr>
              <a:lnSpc>
                <a:spcPct val="120000"/>
              </a:lnSpc>
            </a:pPr>
            <a:endParaRPr lang="sr-Latn-C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Nespecifični simptomi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mogu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naći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 svih oblika raka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javljaju se i kod bolesnika s rakom pluća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uključuju 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gubitak težine, slabost i umor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Psihološki simptomi kao što su 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depresija i promene raspoloženja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također su uobičajeni.</a:t>
            </a: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Anamneza i fizikalni pregled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RTG pluća x 2 je najčešći prvi dijagnostički korak kada su prisutni simptomi raka pluća.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CT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MSCT ili spiralni CT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248472" cy="638132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Magnetska rezonanca (MR) 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Pozitronska emisijska tomografija (PET)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skenira metaboličku aktivnos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 i funkciju tkiva.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PET može utvrditi da li tumorsko tkivo aktivno raste i može pomoći u određivanju vrste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ćelija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unutar određenog tumora.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Za PET/CT se najčešće koristi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analog glukoze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fluorodeoksiglukoza</a:t>
            </a:r>
            <a:r>
              <a:rPr lang="sr-Latn-CS" sz="2000" b="1" dirty="0" smtClean="0"/>
              <a:t>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kombinacija glukoze (zajednički izvor energije u telu) s radioaktivnom supstancom dovest će do pojačanog nakupljanja tog kompleksa na mestima gdje se ona najbrže troši. A takvo mesto je i tumor.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Integrisani PET-CT je pokazao veću tačnost nego PET sken sam.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836712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Anatomske karakteristike</a:t>
            </a:r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283968" cy="594928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Toraks 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thorax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 grudni koš</a:t>
            </a:r>
            <a:r>
              <a:rPr lang="it-IT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gornji</a:t>
            </a:r>
            <a:r>
              <a:rPr lang="it-IT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it-IT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trupa izme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it-IT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vrata i abdomena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Torakalna duplja ima oblik konusa, koji je uzak u gornjem a proširen u donjem delu. 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Torakalni skelet ima oblik kaveza za ptice, stoga se i naziva torakalnim “kavezom”. Horizontalne rešetke čine rebra i rebarne hrskavice koje podupiru vertikalni sternum (grudna kost) i torakalni pršljenovi. 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Dno grudne duplje (dijafragma) je duboko utisnuto organima trbušne duplje. </a:t>
            </a: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Latn-C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6724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4495800" cy="66693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Scintigrafija kostiju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Citologija sputuma ili iskašljaja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Bronhoskopija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Medijastinoskopija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Torakocenteza : Ponekad rak pluća zahva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a pleuru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i dovodi do nakupljanja te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čnosti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pleuraln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 iz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 Uzimanje uzorka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ove tečnosti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 tankom iglom (torakocenteza) može otkriti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ćelije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 karcinoma i uspostaviti dijagnozu.</a:t>
            </a:r>
            <a:endParaRPr lang="sr-Latn-C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Iglena biopsija: Aspiracija sadržaja tankom iglom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Fine-needle aspiration biopsy </a:t>
            </a: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FNA</a:t>
            </a: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kroz kožu, najčešće se izvodi pod kontrolom rendgena. Može biti korisna kod uzimanja uzorka tumorskih ćelija za dijagnozu, osobito kod periferno smeštenih tumora u plućima koji nisu dostupni bronhoskopu. </a:t>
            </a:r>
            <a:endParaRPr lang="sr-Latn-C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536504" cy="6669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sr-Latn-C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Lab. ↑Se, povišena razina </a:t>
            </a:r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kalcijuma ili enzima alkalne fosfataze </a:t>
            </a: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 pratiti karcinom koji je </a:t>
            </a:r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metastazirao u kosti.</a:t>
            </a:r>
          </a:p>
          <a:p>
            <a:pPr algn="just">
              <a:lnSpc>
                <a:spcPct val="120000"/>
              </a:lnSpc>
              <a:buNone/>
            </a:pPr>
            <a:r>
              <a:rPr lang="sr-Latn-C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C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 ili SGOT i alanin aminotransferaze (ALT ili SGPT), signaliziraju oštećenje jetre pa mogu ukazivati na metastaze u jetri,  kao i ↑nespecifični tumorski markeri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3495884" cy="210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raka pluća uključuje hirurško odstranjenje tumora, hemoterapiju ili zračenje, kao i kombinacije tih tretmana.</a:t>
            </a:r>
          </a:p>
          <a:p>
            <a:pPr algn="just">
              <a:buFont typeface="Wingdings" pitchFamily="2" charset="2"/>
              <a:buChar char="v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Hirurško lečenje obuhvata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klinastu resekciju pluća (uklanjanje dela jednog režnja), lobektomiju (uklanjanje celog jednog režnja) ili levu ili desnu pulmektomiju (uklanjanje celog plućnog krila). Uklanjanje limfnih čvorova u području pluća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regionalna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limfadenektomija.</a:t>
            </a: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456384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Radioterapija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može biti primeniti kao oblik lečenja i za NSCLC i SCLC.</a:t>
            </a:r>
          </a:p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Lekovi iz skupine poznate kao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 platine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 su najdelotvorniji u lečenju raka pluća.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Hemoterapija je terapija izbora za većinu mikrocelularnih Ca.</a:t>
            </a:r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95800" cy="659735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Fotodinamska terapija (PDT): Jed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novijih terapijskih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opcija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koj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koristi za različite vrste i stadij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ume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raka pluća (kao i nekih drugih karcinoma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Kod fotodinamskog lečenja, fotosintetski agens (kao što je porfirin, prirodno prisutna tvar u telu) se ubrizgava u krvotok nekoliko sati p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operacije. T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 tog vremena, fotosintetski agens se nakuplja u brzorastućim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ćelijama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 što su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ćelije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raka. Potom s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 postupak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primene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tlost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određene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talasne dužine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kroz usku cev izravno na mesto raka i na okolna tkiva. 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Energija iz s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etlosti aktivira fotosintetski agens, što uzrokuje proizvodnju toksina koji uništava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ćelije</a:t>
            </a:r>
            <a:r>
              <a:rPr lang="vi-VN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tumora.</a:t>
            </a:r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464496" cy="65973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Radiofrekventna ablacija (RFA): radiofrekventna ablacija se primenjuje kao alternativa operaciji, posebno u slučajevima ranog raka pluća. Kod ove vrste lečenja, na mesto raka kroz kožu se uvodi igla, obično pod kontrolom CT-a. Radiofrekventna energija (električna), se zatim prenosi na vrh igle gde proizvodi toplotu u tkivu. Ta toplota ubija tumorske ćelije i zatvara male krvne sudove koje opskrbljuju rak hranjivim tvarima i kiseonikom.</a:t>
            </a:r>
          </a:p>
          <a:p>
            <a:pPr algn="just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Stopa preživljavanja od raka pluća je uglavnom niža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od onih za većinu vrsta raka, s ukupnim petogodišnjim preživljavanjem od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oko 16%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odnosu na 65% za rak debelog crijeva, 89% za rak dojke, a više od 99% za rak prostate.</a:t>
            </a:r>
          </a:p>
          <a:p>
            <a:pPr algn="just">
              <a:buFont typeface="Wingdings" pitchFamily="2" charset="2"/>
              <a:buChar char="v"/>
            </a:pPr>
            <a:endParaRPr lang="sr-Latn-C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OSNOVE KARDIOHIRURGIJE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572000" cy="630932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sr-Latn-CS" sz="2100" b="1" i="1" dirty="0" smtClean="0">
                <a:latin typeface="Times New Roman" pitchFamily="18" charset="0"/>
                <a:cs typeface="Times New Roman" pitchFamily="18" charset="0"/>
              </a:rPr>
              <a:t>Najznačajnije kardiohirurške operacije: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1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Revaskularizacije miokarda by-pass operacijama</a:t>
            </a:r>
            <a:r>
              <a:rPr lang="sr-Latn-CS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vrši se premoštavanje okludiranih arterija srca. </a:t>
            </a:r>
            <a:r>
              <a:rPr lang="sr-Latn-CS" sz="2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100" b="1" i="1" dirty="0" smtClean="0">
                <a:latin typeface="Times New Roman" pitchFamily="18" charset="0"/>
                <a:cs typeface="Times New Roman" pitchFamily="18" charset="0"/>
              </a:rPr>
              <a:t>zvode se na srcu</a:t>
            </a:r>
            <a:r>
              <a:rPr lang="sr-Latn-CS" sz="21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sr-Latn-CS" sz="2100" i="1" dirty="0" smtClean="0">
                <a:latin typeface="Times New Roman" pitchFamily="18" charset="0"/>
                <a:cs typeface="Times New Roman" pitchFamily="18" charset="0"/>
              </a:rPr>
              <a:t>koje se izvesno vreme </a:t>
            </a:r>
            <a:r>
              <a:rPr lang="sr-Latn-CS" sz="2100" b="1" i="1" dirty="0" smtClean="0">
                <a:latin typeface="Times New Roman" pitchFamily="18" charset="0"/>
                <a:cs typeface="Times New Roman" pitchFamily="18" charset="0"/>
              </a:rPr>
              <a:t>zaustavlja sa radom u kardioplegiji, hipotermiji sa EKK (ekstrakorporalnim krvotokom</a:t>
            </a:r>
            <a:r>
              <a:rPr lang="sr-Latn-CS" sz="2100" i="1" dirty="0" smtClean="0">
                <a:latin typeface="Times New Roman" pitchFamily="18" charset="0"/>
                <a:cs typeface="Times New Roman" pitchFamily="18" charset="0"/>
              </a:rPr>
              <a:t>) i na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sr-Latn-CS" sz="2100" b="1" i="1" dirty="0" smtClean="0">
                <a:latin typeface="Times New Roman" pitchFamily="18" charset="0"/>
                <a:cs typeface="Times New Roman" pitchFamily="18" charset="0"/>
              </a:rPr>
              <a:t>kucajućem srcu.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100" b="1" i="1" dirty="0" smtClean="0">
                <a:latin typeface="Times New Roman" pitchFamily="18" charset="0"/>
                <a:cs typeface="Times New Roman" pitchFamily="18" charset="0"/>
              </a:rPr>
              <a:t>Graftovi</a:t>
            </a:r>
            <a:r>
              <a:rPr lang="sr-Latn-CS" sz="2100" i="1" dirty="0" smtClean="0">
                <a:latin typeface="Times New Roman" pitchFamily="18" charset="0"/>
                <a:cs typeface="Times New Roman" pitchFamily="18" charset="0"/>
              </a:rPr>
              <a:t> koje koristimo za by-pass operacije su </a:t>
            </a:r>
            <a:r>
              <a:rPr lang="sr-Latn-CS" sz="2100" b="1" i="1" dirty="0" smtClean="0">
                <a:latin typeface="Times New Roman" pitchFamily="18" charset="0"/>
                <a:cs typeface="Times New Roman" pitchFamily="18" charset="0"/>
              </a:rPr>
              <a:t>VSM, a.mammaria int., a.radialis.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By-pass operacije promenile su sudbinu koronarnih pacijenata.</a:t>
            </a:r>
            <a:r>
              <a:rPr lang="sr-Latn-CS" sz="2100" i="1" dirty="0" smtClean="0">
                <a:latin typeface="Times New Roman" pitchFamily="18" charset="0"/>
                <a:cs typeface="Times New Roman" pitchFamily="18" charset="0"/>
              </a:rPr>
              <a:t> Nakon 10 godina od operacije by-passa skoro 2/3 venskih bypaseva je zapušeno. Nasuprot tome, </a:t>
            </a:r>
            <a:r>
              <a:rPr lang="sr-Latn-CS" sz="2100" b="1" i="1" dirty="0" smtClean="0">
                <a:latin typeface="Times New Roman" pitchFamily="18" charset="0"/>
                <a:cs typeface="Times New Roman" pitchFamily="18" charset="0"/>
              </a:rPr>
              <a:t>mamarijski graftovi </a:t>
            </a:r>
            <a:r>
              <a:rPr lang="sr-Latn-CS" sz="2100" i="1" dirty="0" smtClean="0">
                <a:latin typeface="Times New Roman" pitchFamily="18" charset="0"/>
                <a:cs typeface="Times New Roman" pitchFamily="18" charset="0"/>
              </a:rPr>
              <a:t>stavljeni na prednju medjukomorsku granu su 10 godina nakon operacije nepromenjeni u 90% slučajeva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100" i="1" u="sng" dirty="0" smtClean="0">
                <a:latin typeface="Times New Roman" pitchFamily="18" charset="0"/>
                <a:cs typeface="Times New Roman" pitchFamily="18" charset="0"/>
              </a:rPr>
              <a:t>Kod zapušenih graftova vrši se </a:t>
            </a:r>
            <a:r>
              <a:rPr lang="sr-Latn-CS" sz="2100" b="1" i="1" u="sng" dirty="0" smtClean="0">
                <a:latin typeface="Times New Roman" pitchFamily="18" charset="0"/>
                <a:cs typeface="Times New Roman" pitchFamily="18" charset="0"/>
              </a:rPr>
              <a:t>reoperacija</a:t>
            </a:r>
            <a:r>
              <a:rPr lang="sr-Latn-CS" sz="2100" i="1" u="sng" dirty="0" smtClean="0">
                <a:latin typeface="Times New Roman" pitchFamily="18" charset="0"/>
                <a:cs typeface="Times New Roman" pitchFamily="18" charset="0"/>
              </a:rPr>
              <a:t> ukoliko postoji indikacija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100" i="1" u="sng" dirty="0" smtClean="0">
                <a:latin typeface="Times New Roman" pitchFamily="18" charset="0"/>
                <a:cs typeface="Times New Roman" pitchFamily="18" charset="0"/>
              </a:rPr>
              <a:t>Ubrizgavanje matičnih ćelija u srčani mišić</a:t>
            </a:r>
          </a:p>
          <a:p>
            <a:pPr marL="457200" indent="-457200">
              <a:lnSpc>
                <a:spcPct val="110000"/>
              </a:lnSpc>
              <a:buNone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960440" cy="29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8640"/>
            <a:ext cx="4355976" cy="666936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Infarkt miokarda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je trajno oštećenje srčanog mišića nastalo odumiranjem mišićnog tkiva srca. Uzrok nastanka infarkta miokarda je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potpuno začepljenje jednog od krvnih sudova srca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krvnim ugruškom ili trombom.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Karakteriše ga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snažan bol iza grudne kosti, preznojavanje , pad arterijskog pritiska, poremećaji srčanog ritma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i sl. Kod velikih infarkta oštećenje srčanog mišića je tolikog obima da dolazi do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smrtnog ishoda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Ukoliko se preživi, infarkt miokarda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ostavlja trajne posledice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, koje zavise od veličine infarkta, tj. od toga koliki je deo srčanog mišića trajno oštećen.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Ograničenje fizičke aktivnosti, popuštanje miokarda, oštećenje nekog od zalistka, pojava tromba u komori i ozbiljnih poremećaja ritma samo su neke od komplikacija bolesti.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sr-Latn-C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104456" cy="31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266429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95800" cy="65973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pacijenata sa koronarnom bolešću primenjuje se i posebna vrsta interventne procedure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perkutana koronarna intervencija (PCI)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gde se suženja koronarnih arterija rešavaju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ugradnjom stenta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Koronarografija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predstavlja suštinski dijagnostički postupak kod bolesnika sa anginom pectoris. </a:t>
            </a:r>
          </a:p>
          <a:p>
            <a:pPr algn="just">
              <a:buFont typeface="Wingdings" pitchFamily="2" charset="2"/>
              <a:buChar char="Ø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024336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81128"/>
            <a:ext cx="40386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2952328" cy="209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3600400" cy="18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0"/>
            <a:ext cx="264635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0"/>
            <a:ext cx="244827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352839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92696"/>
            <a:ext cx="51480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404664"/>
            <a:ext cx="4283968" cy="626469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Rekonstruktivne operacije u smislu reparacije srčanih zalistaka, papilarnih mišića i srčanih komora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Operacije urođenih mana 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atrijalni septalni defekt (ASD), ASD sa defektom mitralnog zalistka, ventrikularni septalni defekt – VSD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 ductus arteriosus persistens (PDA), koarktacija aorte</a:t>
            </a:r>
            <a:endParaRPr lang="sr-Latn-C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Tumori srca - Mixomi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 su najčešći benigni tumori srca. Uglavnom su locirani u levoj pretkomori. </a:t>
            </a: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Fibroelastomi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 su veoma mali, končasti tumori srca koji su uglavnom lokalizovani na srčanim zaliscima. 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Akutne i hronične disekcije aorte</a:t>
            </a:r>
          </a:p>
          <a:p>
            <a:pPr algn="just"/>
            <a:endParaRPr lang="sr-Latn-C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499992" y="188640"/>
            <a:ext cx="4392488" cy="6669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sr-Latn-C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283968" cy="652534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b="1" i="1" dirty="0" smtClean="0">
                <a:latin typeface="Times New Roman" pitchFamily="18" charset="0"/>
                <a:cs typeface="Times New Roman" pitchFamily="18" charset="0"/>
              </a:rPr>
              <a:t>Najbolji lek protiv ateroskleroze i angine pektoris je njena prevencija</a:t>
            </a: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. Ona podrazumeva: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redovnu fizičku aktivnost,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smanjenje stresa,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regulaciju povišenog krvnog pritiska,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kontrolu nivoa holesterola u krvi - održavati nivo LDL-holesterola na &lt;2,6 mmol/l.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regulaciju šećera u krvi kod šećerne bolesti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prestanak pušenja.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regulaciju telesne težine,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u ishrani smanjiti unos crvenog i masnog mesa, suhomesnatih proizvoda, a povećati unos ribe (naročito morske), maslinovog ulja, voća i povrća</a:t>
            </a:r>
          </a:p>
          <a:p>
            <a:endParaRPr lang="sr-Latn-C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03244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JEDNJAK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Mišićnomembranozna cev koja sprovodi hranu od ždrela do želuca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Tri anatomsko – fiziološka segmenta (vratni, grudni i abdominalni) i tri fiziološka suženja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Gornji i donji ezofagealni (hijatalni) sfinkter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80928"/>
            <a:ext cx="26277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30963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2780928"/>
            <a:ext cx="2808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923928" cy="60932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duplji grudnog koša su organi koji pripadaju sistemu za krvotok, disanje i probavu. Grudna duplja se deli na tri prostora :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Srednji prostor - sredogruđe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mediastinum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 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Dva bočna plućnomaramična prostora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spatium pleuropulmonale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Centralno mesto u donjem delu sredogruđa  zauzima srce (cor) i srčana kesa (pericardium) a u bočnim delovima grudne duplje su smestena pluća (pulmo) prekrivena plućnom maramicom (pleura).</a:t>
            </a:r>
          </a:p>
          <a:p>
            <a:pPr>
              <a:buNone/>
            </a:pPr>
            <a:endParaRPr lang="sr-Latn-C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9992" y="3356992"/>
            <a:ext cx="396044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SIMPTOMI OBOLJENJA JEDNJAKA                          DIJAGNOSTIKA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DISFAGIJA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AFAGIJA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ODINOFAGIJA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GORUŠICA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REGURGITACIJA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HIPERSALIVACIJA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 U GRUDIMA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495800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MORFOLOŠKA ISPITIVANJA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RADIOGRAFIJA UZ DAVANJE BARIJUMA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ENDOSKOPIJA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ENDOSKOPSKA ULTRASONOGRAFIJA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CT I NMR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FUNKCIONALNA ISPITIVANJA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RADIOSKOPIJA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EZOFAGEALNA MANOMETRIJA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24 pH-metrija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149080"/>
            <a:ext cx="3028727" cy="252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STRANA TELA U JEDNJAKU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NEDOVOLJNO SAŽVAKANA HRANA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PROTEZA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SITNI PREDMETI (NOVČIĆI, IGRAČKE, KLIKERI, DUGMAD, ČAČKALICE)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ŽILETI, PRIBOR ZA JELO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KOSTI RIBE ILI KOŠTICE VOĆA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KOMPLIKACIJE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RANE (krvarenje, perforacije i ulceracije)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KASNE (apscesi, flegmone i fistule)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TERAPIJA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EKSTRAKCIJA STRANOG TELA EZOFAGOSKOPOM ILI HIRURŠKI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STRIKTURA JEDNJAKA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1080119"/>
          </a:xfrm>
        </p:spPr>
        <p:txBody>
          <a:bodyPr>
            <a:normAutofit fontScale="85000" lnSpcReduction="10000"/>
          </a:bodyPr>
          <a:lstStyle/>
          <a:p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Suženje jednjaka koje dovodi do otežanog ili potpuno onemogućenog prolaza hrane  kroz jednjak</a:t>
            </a:r>
            <a:endParaRPr lang="sr-Latn-CS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Benigne strikture su posledica: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Hroničnog ezofagitisa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Refluksnog ezofagitisa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Korozivnog oštećenja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Maligna striktura uzrokovana je karcinomom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509120"/>
            <a:ext cx="20882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45603"/>
            <a:ext cx="4041775" cy="30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332656"/>
            <a:ext cx="4104456" cy="6525344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II  stadijum   sluzokoža 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nekrotična, sa pretećom perforacijom i pojavom akutnog medijastinitisa.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III stadijum karakteriše pojava fibroze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stenoze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na mestu opisanih zapaljenjsko-nekrotičnih promena (najčešće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 distalnom delu jednjaka, prepiloričnom i piloričnom delu želuca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88640"/>
            <a:ext cx="4644008" cy="66693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Korozivna oštećenja su posledica namernog (suicidalnog) ili slučajnog (akcidentalnog) unošenja -per os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jakih baza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(kaustične sode, amonijaka i dr.) ili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jakih koncentrovanih kiselina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(hlorovodonične, sulfurične, azotne, oksalne i dr.). Opseg i dubina zapaljenjsko-nekrotičnih lezija zavisi od vrste, količine i koncentracije unetih kaustičnih sredstava. Jake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baze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za razliku od jakih kiselina, oštećuju dublje slojeve zida i njihovo dejstvo je dugotrajnije. Makroskopski (endoskopski) razlikuju se tri stadijuma korozivnog ezofagitisa: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stadijum - sluzokoža jednjaka 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hiperemična, edematozno-sukulentna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sa deskvamacijom epitela;</a:t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17032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27984" cy="64087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Klinička slika - dramatična. Prisutan je jak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bol u vidu pečenja u ustima, ždrelu, iza i ispod grudne kosti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, praćen otežanim i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bolnim gutanjem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, sa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povraćanjem sveže ili hematizirane krvi i kliničkim znacima šoka.</a:t>
            </a:r>
          </a:p>
          <a:p>
            <a:pPr algn="just">
              <a:buFont typeface="Wingdings" pitchFamily="2" charset="2"/>
              <a:buChar char="ü"/>
            </a:pP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Ezofagoskopija se izvodi u opštoj anesteziji, veoma pažljivo, ili neposredno po nastanku trovanja 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(dok još nisu nastale transmuralne zapaljenjsko-nekrotične promene) ili kasnije (</a:t>
            </a:r>
            <a:r>
              <a:rPr lang="vi-VN" sz="1800" b="1" i="1" dirty="0" smtClean="0">
                <a:latin typeface="Times New Roman" pitchFamily="18" charset="0"/>
                <a:cs typeface="Times New Roman" pitchFamily="18" charset="0"/>
              </a:rPr>
              <a:t>posle tri nedelje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) radi otkrivanja eventualnih striktura u jednjaku. Kontraindikacije za ovu vrstu pregleda su: prostrane opekotine u ždrelu i jače izražena dispn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ja; bolesnik u šoknom stanju i klinički znaci za perforaciju jednjaka.</a:t>
            </a:r>
            <a:br>
              <a:rPr lang="vi-VN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800" i="1" dirty="0" smtClean="0">
                <a:latin typeface="Times New Roman" pitchFamily="18" charset="0"/>
                <a:cs typeface="Times New Roman" pitchFamily="18" charset="0"/>
              </a:rPr>
              <a:t>Radiološka dijagnostika se takođe vrši u početnom periodu, kad još uvek nisu nastale dublje nekrotične promene u zidu jednjaka i posle tri nedelje od nastalog trovanja kada se mogu zapaziti prisutni spazmi, edem sluznice i strikture.</a:t>
            </a:r>
            <a:endParaRPr lang="sr-Latn-C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316288" cy="65973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Lečenje. Prva pomoć se sastoji u davanju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antidota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, neposredno posle trovanja, a radi neutralisanja kaustičnih sredstava. Dok postoji disfagija i odinofagija, primenjuje se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parenteralni način ishrane.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 Odmah se primenjuju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antibiotici, kortikosteroidi i analgetici 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u toku prve dve nedelje. Primena kortikosteroidne terapije, osim suzbijanja akutno nastalih zapaljenjsko-nekrotičnih promena, ima i povoljno delovanje u sprečavanju korozivnih stenoza u jednjaku. Rešavanje striktura sprovodi se opreznim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dilatiranjem jednjaka i bužiranjem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, a teže strikture tretiraju se </a:t>
            </a:r>
            <a:r>
              <a:rPr lang="sr-Latn-CS" sz="1800" b="1" i="1" dirty="0" smtClean="0">
                <a:latin typeface="Times New Roman" pitchFamily="18" charset="0"/>
                <a:cs typeface="Times New Roman" pitchFamily="18" charset="0"/>
              </a:rPr>
              <a:t>operativno</a:t>
            </a:r>
            <a:r>
              <a:rPr lang="sr-Latn-CS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12593"/>
            <a:ext cx="2304256" cy="21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PERFORACIJE JEDNJAKA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4355976" cy="3096344"/>
          </a:xfrm>
        </p:spPr>
        <p:txBody>
          <a:bodyPr>
            <a:normAutofit fontScale="85000" lnSpcReduction="20000"/>
          </a:bodyPr>
          <a:lstStyle/>
          <a:p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UZROCI: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UBODNE ILI USTRELNE RANE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PROGUTANA STRANA TELA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BLAST POVREDE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JATROGENE POVREDE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b="0" i="1" dirty="0" smtClean="0">
                <a:latin typeface="Times New Roman" pitchFamily="18" charset="0"/>
                <a:cs typeface="Times New Roman" pitchFamily="18" charset="0"/>
              </a:rPr>
              <a:t> Perforacije vratnog dela leče se parenteralnom ishranom i antibiotskom terapijom, a perforacije grudnog dela jednjaka –hitnom hir. intervencijom.</a:t>
            </a:r>
            <a:endParaRPr lang="sr-Latn-CS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573016"/>
            <a:ext cx="3995936" cy="32849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VARIKSI JEDNJAKA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 slučajevima portne hipertenzije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Mogu biti izvor krvarenja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Sklerozacija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Balon tamponada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Operativno lečenje (portosistemski  shuntovi)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432047"/>
          </a:xfrm>
        </p:spPr>
        <p:txBody>
          <a:bodyPr>
            <a:normAutofit/>
          </a:bodyPr>
          <a:lstStyle/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TUMORI JEDNJAKA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764704"/>
            <a:ext cx="3960440" cy="6093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Benigni tumori izuzetno retki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Maligni tumori –najčešći karcinom (♂ pol; 50-70 g.)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Predisponirajući faktori (konzumiranje alkohola, pušenje, način ishrane, refluksna bolest)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3312368" cy="310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908720"/>
            <a:ext cx="3096345" cy="52174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kliničkoj slici dominiraju disfagija, regurgitacija, povraćanje i gubitak TT.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 se postavlja radiografijom i ezofagoskopijom sa biopsijom.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– hirurško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Karcinom sa lošom prognozom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84984"/>
            <a:ext cx="3195861" cy="338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0648"/>
            <a:ext cx="2848868" cy="28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284984"/>
            <a:ext cx="28083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ABDOMINALNA HIRURGIJA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716016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Trbušna duplja ograničena je sa 4 zida: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Anterolateralni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Posteriorni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Superiorni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Inferiorni</a:t>
            </a: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Trbušni zid sastavljen je od sledećih slojeva: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Koža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Potkožno tkivo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Površna fascija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Mišićno –aponeurotični sloj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Transverzalna fascija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Parijetalni peritoneum</a:t>
            </a:r>
          </a:p>
          <a:p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0324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TRBUŠNOG ZIDA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16288" cy="59046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IZOLOVANE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UDRUŽENE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OTVORENE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(prekinut kontinuitet kože)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Penetrantne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(oštećen parijetalni peritoneum)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Nepenetrantne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(neoštećen parijetalni peritoneum)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Perforantne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(povređen šuplji organ)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Neperforantne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(nepovređen šuplji organ)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ZATVORENE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(neprekinut kontinuitet kože)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244280" cy="576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Ako se kliničkim pregledom ne može ustanoviti dubina rana – hirurška eksploracija u lokalnoj anesteziji, a po potrebi se nastavlja opštom anestezijom.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Hitnu hiruršku intervenciju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Prim. ili sek. obradu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91880" y="3356992"/>
            <a:ext cx="115212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95936" y="2780928"/>
            <a:ext cx="72008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KILE TRBUŠNOG ZIDA</a:t>
            </a:r>
            <a:endParaRPr lang="sr-Latn-C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3491880" cy="638132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Hernia ili kila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izbočenje peritoneuma kroz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kongenitalni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stečeni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otvor na trbušnom zidu koje trajno ili privremeno sadrži delove trbušnih organa.</a:t>
            </a:r>
          </a:p>
          <a:p>
            <a:pPr algn="just"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Kila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se sastoji od: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Kilnog prstena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otvor na trbušnom zidu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Kilne kese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izbočenje parijetalnog peritoneuma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Kilnog vrata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deo kilne kese u otvoru</a:t>
            </a: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Kilnog sadržaja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abd. organi (omentum, deo tankog ili debelog creva, mokraćna bešika)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Kila može biti: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Reponibilna 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Ireponibilna</a:t>
            </a:r>
          </a:p>
          <a:p>
            <a:pPr>
              <a:buFont typeface="Wingdings" pitchFamily="2" charset="2"/>
              <a:buChar char="ü"/>
            </a:pPr>
            <a:endParaRPr lang="sr-Latn-C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548680"/>
            <a:ext cx="3491880" cy="63093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Klinička slika hernije: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Izbočenje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Nelagodnost, ev. bolovi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Poremećaji pri mokrenju ili defekaciji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Inkarceracija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kada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vrat kilne kese stegne kilni sadržaj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Ako je u pitanju t. crevo dolazi do prekida cirkulacije crevne vijuge i prolaza crevnog sadržaja</a:t>
            </a:r>
            <a:r>
              <a:rPr lang="sr-Latn-CS" sz="2000" i="1" dirty="0" smtClean="0">
                <a:latin typeface="Times New Roman"/>
                <a:cs typeface="Times New Roman"/>
              </a:rPr>
              <a:t>→</a:t>
            </a:r>
            <a:r>
              <a:rPr lang="sr-Latn-CS" sz="2000" b="1" i="1" dirty="0" smtClean="0">
                <a:latin typeface="Times New Roman"/>
                <a:cs typeface="Times New Roman"/>
              </a:rPr>
              <a:t>gangrene i perforacije </a:t>
            </a:r>
            <a:r>
              <a:rPr lang="sr-Latn-CS" sz="2000" i="1" dirty="0" smtClean="0">
                <a:latin typeface="Times New Roman"/>
                <a:cs typeface="Times New Roman"/>
              </a:rPr>
              <a:t>crevne vijuge. 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Klinička slika u slučaju inkarceracije ili ukleštenja kile: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Jaki bolovi tipa kolike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Znaci crevne opstrukcije ili ileusa (povraćanje, izostanak stolice, nadutost trbuha)</a:t>
            </a:r>
          </a:p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304256" cy="24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Pneumotoraks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lat. pneumothorax), je patološko stanje koje nastaje zbog nakupljanja vazduha u pleuralnom prostoru, kao posledica prekida kontinuiteta listova 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pleure ili plućne maramice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(tanke opne koja obavija oba plućna krila i sastoji se od dva lista, od kojih je jedan srastao sa plućima, a drugi sa zidom grudnog koša).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intaktnom pleuralnom prostoru pritisak je negativan.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384376" cy="33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HERNIE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INGVINALNA 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Manuelna repozicija ili taxis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 vraćanje sadržaja kilne kese u trbušnu duplju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Operativno lečenje –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definitivno lečenje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Neoperativno lečenje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nošenje pojasa za kilu i izbegavanje fiz. naprezanja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FEMORALNA</a:t>
            </a:r>
            <a:r>
              <a:rPr lang="sr-Latn-CS" sz="2000" b="1" i="1" dirty="0" smtClean="0">
                <a:latin typeface="Times New Roman"/>
                <a:cs typeface="Times New Roman"/>
              </a:rPr>
              <a:t> </a:t>
            </a:r>
            <a:r>
              <a:rPr lang="sr-Latn-CS" sz="2000" i="1" dirty="0" smtClean="0">
                <a:latin typeface="Times New Roman"/>
                <a:cs typeface="Times New Roman"/>
              </a:rPr>
              <a:t>(♀) – stečena kila kroz femoralni kanal ispod ingv. ligamenta. Vrat je uzak i </a:t>
            </a:r>
            <a:r>
              <a:rPr lang="sr-Latn-CS" sz="2000" i="1" u="sng" dirty="0" smtClean="0">
                <a:latin typeface="Times New Roman"/>
                <a:cs typeface="Times New Roman"/>
              </a:rPr>
              <a:t>ova se kila ne može reponirati;česte inkarceracije</a:t>
            </a:r>
            <a:r>
              <a:rPr lang="sr-Latn-CS" sz="2000" i="1" dirty="0" smtClean="0">
                <a:latin typeface="Times New Roman"/>
                <a:cs typeface="Times New Roman"/>
              </a:rPr>
              <a:t>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UMBILIKALNA – urođena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zbog nepotpunog zatvaranja umbilikalnog prstena i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stečena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(kod gojaznih i žena koje su više puta rađale); vrat je uzak, repozicija teška, inkarceracija je česta.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EPIGASTRIČNA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otvorima linee albe.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INCIZIONA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posle dugačkih laparotomijskih rana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3056"/>
            <a:ext cx="255577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97152"/>
            <a:ext cx="240677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HIATUS HERNIJA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3923928" cy="638132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Dijafragma sadrži otvore za prolaz jednjaka, aorte,v. cavae i limfatika.</a:t>
            </a:r>
          </a:p>
          <a:p>
            <a:pPr algn="just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Hiatus hernija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- je najčešća dijafragmalna kila, gde je kilni otvor na mestu gde jednjak prolazi u trbušnu duplju. Kroz ovaj otvor najčešće prolazi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želudac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ev. tanko crevo.</a:t>
            </a:r>
          </a:p>
          <a:p>
            <a:pPr algn="just"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Tri tipa hiatus hernije:</a:t>
            </a:r>
          </a:p>
          <a:p>
            <a:pPr algn="just"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“Sliding” ili klizajuća hernija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prolaps donjeg ezofagealnog sfinktera i dela želuca u g. duplju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Paraezofagealna hernija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prolaps fundusa želuca kroz otvor, a ezofagealni sfinkter ostaje u abdominalnoj duplji.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Kombinovana hiatus hernija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764704"/>
            <a:ext cx="237626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05064"/>
            <a:ext cx="237135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sr-Latn-CS" i="1" dirty="0" smtClean="0">
                <a:latin typeface="Times New Roman" pitchFamily="18" charset="0"/>
                <a:cs typeface="Times New Roman" pitchFamily="18" charset="0"/>
              </a:rPr>
              <a:t>KLINIČKA SLIKA HIJATUS HERNIJE:</a:t>
            </a:r>
            <a:endParaRPr lang="sr-Latn-C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Terapija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Konzervativna: antacidi, ležanje sa visokim uzglavljem, uzimanje manjih obroka.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sužavanje otvora na dijafragmi i fiksiranje želuca u trbušnoj duplji.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DISFAGIJA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GORUŠICA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REGURGITACIJA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SRČANE ARITMIJE</a:t>
            </a:r>
          </a:p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Simptomi se pojačavaju u ležećem položaju i posle obilnog obroka.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Komplikacije (krvarenje i perforacije kile)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Dg: radiografija sa kontrastom, endoskopija.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48880"/>
            <a:ext cx="5112568" cy="40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HIRURŠKA OBOLJENJA ŽELUCA I DUODENUMA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291264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Mišićno – sekretorni organ 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Parietalne ćelije luče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a peptičke ćelije luče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pepsinogen 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 duodenumu se ulivaju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pankreatični enzimi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koji razlažu hranu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žuč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koja emulgira masti.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Peptični ulkus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oštećenje sluzokože izazvano dejstvom gastričnog soka (hipersekrecija želučanog soka, smanjena otpornost organizma)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Duodenalni ulkus češći 4:1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 u epigastrijumu,  nadutost, podrigivanje, mučnina i povraćanje.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Komplikacije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 krvavljenje (melena i hematemeza), perforacija sa ak. abdomenom i stenoza pilorusa/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operativno lečenje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93096"/>
            <a:ext cx="24482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ULKUSNA BOLEST 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5076056" cy="63813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Dg: gastroduodenografija sa barijumom ili gastroskopija sa biopsijom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Danas se smatra da je čir na želucu oboljenje uzrokovano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bakterijskom infekcijom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, a ponekad i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dugotrajnom primenom nesteroidnih protivupalnih lekova (NSAID), kao što su acetilsalicilna kiselina, ibuprofen, diklofenak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itd.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ajčešće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ga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uzrokuje 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bakterija Helicobacter pylori 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(H. pylori). 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548680"/>
            <a:ext cx="4139952" cy="630932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va bakterija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je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uzročnik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skoro svih peptičkih ulkusa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i to 80% želučanih i 90% onih na dvanaestopalačnom crevu. 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400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21088"/>
            <a:ext cx="27363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104456" cy="59046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H. pylori slabi zaštitnu moć sluzokože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što omogućava prodor kiseline kroz sloj ispod nje stvarajući tako ulkus. </a:t>
            </a:r>
            <a:r>
              <a:rPr lang="vi-VN" sz="2000" b="1" i="1" dirty="0" smtClean="0">
                <a:latin typeface="Times New Roman" pitchFamily="18" charset="0"/>
                <a:cs typeface="Times New Roman" pitchFamily="18" charset="0"/>
              </a:rPr>
              <a:t>H. pylori opstaje u želudačnoj kiselini jer izlučuje enzime koji je neutrališu.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Genetska predispozicija je važna u nastanku bolesti, a faktori rizika su pušenje, unos alkohola i kofeina.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H. pylori se otkriva iz krvi, daha i tkiva.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Th: lekovi za smanjivane želučane kiselosti: H2-antagonisti (famotidin, ranitidin, cimetidin) i inhibitori protonske pumpe (omeprazol, pantoprazol). 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Terapija je kombinovana antibioticima, blokatorima lučenja kiseline i lekovima koji deluju  zaštitno na sluzokožu. Trenutno je najpouzdanija tzv. trostruka terapija sa dva antibiotika protiv H. pylori u kombinaciji s lekom koji blokira lučenje kiseline ili s protektivom (npr. azitromicin + amoksicilin + omeprazol). </a:t>
            </a:r>
            <a:endParaRPr lang="sr-Latn-CS" sz="2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TUMORI ŽELUCA</a:t>
            </a:r>
            <a:endParaRPr lang="sr-Latn-C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720079"/>
          </a:xfrm>
        </p:spPr>
        <p:txBody>
          <a:bodyPr/>
          <a:lstStyle/>
          <a:p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BENIGNI TUMORI</a:t>
            </a:r>
            <a:r>
              <a:rPr lang="sr-Latn-CS" dirty="0" smtClean="0"/>
              <a:t>		</a:t>
            </a: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3600400" cy="5145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Polipi,adenomi, leiomyomi, fibromi i lipomi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je hirurško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648071"/>
          </a:xfrm>
        </p:spPr>
        <p:txBody>
          <a:bodyPr>
            <a:normAutofit/>
          </a:bodyPr>
          <a:lstStyle/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MALIGNI TUMORI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1052736"/>
            <a:ext cx="4968551" cy="56166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Karcinom želuca</a:t>
            </a:r>
          </a:p>
          <a:p>
            <a:pPr>
              <a:lnSpc>
                <a:spcPct val="110000"/>
              </a:lnSpc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Prema makroskopskom izgledu razlikujemo 4 tipa: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Polipoidni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Ulcerozni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Ulcerozno-infiltrativni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Infiltrativni ( linitis plastica)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Simptomatologija: gubitak TT, nelagodnost nakon obroka, gubitak apetita, malaksalost i premorenost, anemija, palpacija tumorske mase u epigastrijumu ili Virhovljeve žlezde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Kontrastna gastrografija, gastroskopija, CT i NMR.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Gastrektomija sa limfadenektomijom / BI i BII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GEA kao palijativna operacija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91040"/>
            <a:ext cx="3024336" cy="236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HIRURŠKA OBOLJENJA TANKOG CREVA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ILEUS – zastoj u pasaži crevnog sadržaja i gasova kroz tanko i debelo crevo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MEHANIČKI ILEUSI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DINAMIČKI (FUNKCIONALNI) ILEUSI</a:t>
            </a:r>
          </a:p>
          <a:p>
            <a:pPr marL="457200" indent="-457200">
              <a:buFont typeface="+mj-lt"/>
              <a:buAutoNum type="arabicPeriod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MEHANIČKI ILEUSI mogu biti: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OPTURACIONI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Ileusi usled mehaničke prepreke u lumenu creva (paraziti, žučni kamen, nesvarena hrana, koprolit)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Ileusi usled mehaničke prepreke na unutrašnjem zidu creva (Mb. Chron, benigni i maligni tumori)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Ileusi usled mehaničke prepreke van zida creva (adhezivni ileusi)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STRANGULACIONI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Uzroci: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kile sa uklještenjem/inkarceracijom zida creva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invaginacije creva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limfni nodusi ili tumori), 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volvulusi i torkvacije creva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usled okretanja crevne vijuge oko mezenterijuma creva</a:t>
            </a:r>
          </a:p>
          <a:p>
            <a:pPr marL="457200" indent="-457200">
              <a:buFont typeface="Wingdings" pitchFamily="2" charset="2"/>
              <a:buChar char="v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24744"/>
            <a:ext cx="1653803" cy="19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zoran\Downloads\lipom u duodenu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005064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Volvulus sigme sa gangrenom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KLINIČKA SLIKA MEHANIČKOG ILEUSA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3779912" cy="616530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Patofiziološki: opstrukcija creva izaziva širenje ili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dilataciju creva iznad mesta prepreke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U proširenoj vijuzi nalazi se sadržaj creva i gasovi.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Cirkulacija krvi je poremećena </a:t>
            </a:r>
            <a:r>
              <a:rPr lang="sr-Latn-CS" sz="2000" b="1" i="1" dirty="0" smtClean="0">
                <a:latin typeface="Times New Roman"/>
                <a:cs typeface="Times New Roman"/>
              </a:rPr>
              <a:t>→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gangrena i perforacija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Crevni zid 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istanjen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barijera oslabljena, 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mikroorganizmi lakše prodiru u trbušnu duplju i izazivaju toksični peritonitis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Peristaltički talas pokušava da potisne sadržaj creva što izaziva povremene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bolove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“kolike”.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Zastoj crevnog sadržaja i raspad materija omogućava povećanje količine gasa.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Mučnina, gađenje, povraćanje, štucanje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 rezultat antiperistaltičkih talasa.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620688"/>
            <a:ext cx="5112568" cy="597666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Javlja se elektrolitni disbalans; bolovi na 3-10 min.,odsustvo peristaltike, dehidratacija organizma, oligurija, pad TA, tahiaritmija.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Toksička faza nastupa usled prodora mikroorganizama u trbušnu duplju, a takođe i kao komplikacija edema creva, nekroze i perforacije zida creva.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Zid trbuha distendiran, prisutne su dispnoične tegobe. Koža je hladna orošena znojem, puls ubrzan, auskultatorno glasna peristaltika sa crevnim pretakanjem.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Obavezan rektalni pregled i inspekcija radi ev. postojanja kila.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25144"/>
            <a:ext cx="29158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5973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zavisnosti od etiologije, pneumotoraks se deli na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spontani i traumatski.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Spontani pneumotoraks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prema etiologiji nastanka deli na;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primarni spontani pneumotoraks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koji nastaje </a:t>
            </a:r>
            <a:r>
              <a:rPr lang="vi-VN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 zdravih muškaraca, mlađeg doba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odsustvu prethodne bolesti pluća (zbog rupture subpleuralne bule) i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sekundarni spontani pneumotoraks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koji nastaje kao posledica već postojeće bolesti pluća</a:t>
            </a:r>
          </a:p>
          <a:p>
            <a:endParaRPr lang="sr-Latn-C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464496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Traumatski pneumotoraks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nastaje kao; 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posledica tupih ili penetrantnih povreda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grudnog koša ili 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nakon jatrogenih povreda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(tokom grubih dijagnostičkih i terapijskih postupaka).</a:t>
            </a: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Bilateralni pneumotoraks sa pneumomedijastinumom i supkutanim emfizemom kod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disrupcije desnog bronha</a:t>
            </a:r>
            <a:endParaRPr lang="sr-Latn-C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81128"/>
            <a:ext cx="1801018" cy="19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4581128"/>
            <a:ext cx="2376264" cy="19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  DINAMIČKI (FUNKCIONALNI) ILEUSI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7092280" cy="6309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Karakterišu ih funkcionalni poremećaji bez mehaničke prepreke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Uzrokovani su neurološkim, toksičnim i vaskularnim poremećajima peristaltike creva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PARALITIČKI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kao posledica: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Akutnog peritonitisa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Postoperativne pareze i paralize creva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usled reakcije simpatičkog pleksusa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kičmenog stuba i kontuzije kičmene moždine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Tromboze i embolije mezenterijalnih krvnih sudova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Patofiziološki:poremećaj elektrolita, gubitak tečnosti u lumen creva, zid creva proširen usled zastoja crevnog sadržaja i gasova (trbuh meteorističan i distendiran), obilno povraćanje, mučnina, nema abdominalnih bolova, odsustvo peristaltike</a:t>
            </a:r>
          </a:p>
          <a:p>
            <a:pPr>
              <a:buFont typeface="Wingdings" pitchFamily="2" charset="2"/>
              <a:buChar char="v"/>
            </a:pP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SPASTIČNI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ileus zahvata samo jedan segment. Zid creva je čvrst zadebljan, sa znacima ishemije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 RTG abdomena (hidroaerični nivoi, stepeničasti nivoi), irigografija, kolonoskopija.</a:t>
            </a:r>
          </a:p>
          <a:p>
            <a:pPr>
              <a:buNone/>
            </a:pPr>
            <a:endParaRPr lang="sr-Latn-CS" sz="20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2275" y="3501008"/>
            <a:ext cx="21922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zoran\Downloads\images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8"/>
            <a:ext cx="2808312" cy="20025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536504" cy="61926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Mehanički ileusi leče se operativno, dok se dinamički (funkcionalni) ileusi leče konzervativno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prekidom unosa hrane, NG sukcijom, parenteralnom ishranom, stimulacijom peristaltike prostigminom, davanjem klizmi.</a:t>
            </a:r>
          </a:p>
          <a:p>
            <a:pPr algn="just"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TUMORI TANKOG CREVA</a:t>
            </a:r>
          </a:p>
          <a:p>
            <a:pPr algn="ctr"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Benigni tumori: lipomi i fibromi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Maligni tumori: karcinom i sarkomi</a:t>
            </a: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Otkrivaju se kada ispolje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komplikacije u vidu ileusa, krvarenja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Lečenje: hirurško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AKUTNO ZAPALJENJE CRVULJKA (APPENDICITIS ACUTA)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Crvuljak je rudimentaran kraj cekuma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Sadrži veliku količinu limfnog tkiva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Uzak lumen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Najčešći uzrok akutnog abdomena;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zapaljenje nastaje usled poremećene cirkulacije u kružnim arterijama mezenterioluma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apendiksa zbog ispunjenja lumena fekolitima, stranim telom, taloženjem sluzi, crevnih parazita.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Prolazi kroz 4 stadijuma: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Akutni apendicitis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Apendicitis sa flegmonom i gangrenom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Apendicitis sa razvojem periapendikularnog apscesa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Apendicitis sa razvojem  difuznog peritonitisa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140968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644008" cy="56886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Simptomatologija: u početku nespecifična (bol i nelagodnost u epigastrijumu, mučnina i povraćanje). Nakon 6-12 sati bol se premešta u donji desni kvadrant trbuha, pojačava se pri pokretu.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Lokalizaciju bola određuje i anatomski položaj crvuljka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Osetljivost Douglasovog prostora pri RT i 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Mac Burney-ovoj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tački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Dg: anamneza, klinički pregled, UZ abdomena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Operativna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80928"/>
            <a:ext cx="30963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HIRURŠKA OBOLJENJA KOLONA I REKTUMA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Oblik rama, dužine od 1,2-1,5m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Učestvuje u završnoj fazi varenja; metabolizmu vode i elektrolita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Dijagnostika: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digitorektalni pregled, hemokult test, UZ abdomena, irigografija sa dvojnim kontrastom, kolonoskopija, MSCT pregled abdomena.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3779801" cy="31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TUMORI KOLONA I REKTUMA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283968" cy="65253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BENIGNI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Polipi </a:t>
            </a: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su najčešći (polipi na peteljci i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polipi sa širokom bazom</a:t>
            </a: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sr-Latn-C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Imaju sposobnost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maligne alteracije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Mogu biti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asimptomatski</a:t>
            </a: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, dok veći polipi uzrokuju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smetnje u pasaži ili mogu krvariti. </a:t>
            </a:r>
          </a:p>
          <a:p>
            <a:pPr algn="ctr">
              <a:buNone/>
            </a:pP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MALIGNI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Kolorektalni karcinomi – 3. mestu po učestalosti kod ♂</a:t>
            </a:r>
            <a:r>
              <a:rPr lang="sr-Latn-CS" sz="2200" b="1" i="1" dirty="0" smtClean="0">
                <a:latin typeface="Times New Roman"/>
                <a:cs typeface="Times New Roman"/>
              </a:rPr>
              <a:t>♀ pola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200" b="1" i="1" dirty="0" smtClean="0">
                <a:latin typeface="Times New Roman"/>
                <a:cs typeface="Times New Roman"/>
              </a:rPr>
              <a:t>75% </a:t>
            </a:r>
            <a:r>
              <a:rPr lang="sr-Latn-CS" sz="2200" i="1" dirty="0" smtClean="0">
                <a:latin typeface="Times New Roman"/>
                <a:cs typeface="Times New Roman"/>
              </a:rPr>
              <a:t>svih karcinoma zahvata </a:t>
            </a:r>
            <a:r>
              <a:rPr lang="sr-Latn-CS" sz="2200" b="1" i="1" dirty="0" smtClean="0">
                <a:latin typeface="Times New Roman"/>
                <a:cs typeface="Times New Roman"/>
              </a:rPr>
              <a:t>sigmoidni kolon i rektum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200" b="1" i="1" dirty="0" smtClean="0">
                <a:latin typeface="Times New Roman"/>
                <a:cs typeface="Times New Roman"/>
              </a:rPr>
              <a:t>Predisponirajući faktori: </a:t>
            </a:r>
            <a:r>
              <a:rPr lang="sr-Latn-CS" sz="2200" i="1" dirty="0" smtClean="0">
                <a:latin typeface="Times New Roman"/>
                <a:cs typeface="Times New Roman"/>
              </a:rPr>
              <a:t>genetska predispozicija, ishrana (aditivi, usoljeno i dimljeno meso, hrana sa nedovoljno celuloze), nikotin, alkohol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200" i="1" dirty="0" smtClean="0">
                <a:latin typeface="Times New Roman"/>
                <a:cs typeface="Times New Roman"/>
              </a:rPr>
              <a:t>Širi se direktno, limfogeno i hematogeno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endParaRPr lang="sr-Latn-C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136" y="476672"/>
            <a:ext cx="3347864" cy="6381328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Stadijum proširenosti karcinoma debelog crijeva – Dukes klasifikacija</a:t>
            </a:r>
          </a:p>
          <a:p>
            <a:pPr fontAlgn="base">
              <a:lnSpc>
                <a:spcPct val="120000"/>
              </a:lnSpc>
              <a:buNone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     (stadij A, B, C)</a:t>
            </a:r>
          </a:p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Stadijum A - širenje karcinoma ispod sluznice debelog crijeva,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99% bolesnika preživi 5 godina,</a:t>
            </a:r>
          </a:p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B označava zahvaćenost i drugih slojeva zida crijeva.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85%</a:t>
            </a:r>
          </a:p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C označava zahvaćenost okolnih limfnih čvorova tumorom.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67%</a:t>
            </a:r>
          </a:p>
          <a:p>
            <a:pPr fontAlgn="base">
              <a:lnSpc>
                <a:spcPct val="120000"/>
              </a:lnSpc>
              <a:buFont typeface="Wingdings" pitchFamily="2" charset="2"/>
              <a:buChar char="ü"/>
            </a:pP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>Kod prisutnosti udaljenih metastaza preživljenje je samo </a:t>
            </a:r>
            <a:r>
              <a:rPr lang="sr-Latn-CS" sz="2200" b="1" i="1" dirty="0" smtClean="0">
                <a:latin typeface="Times New Roman" pitchFamily="18" charset="0"/>
                <a:cs typeface="Times New Roman" pitchFamily="18" charset="0"/>
              </a:rPr>
              <a:t>14 %.</a:t>
            </a:r>
            <a: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200" i="1" dirty="0" smtClean="0">
                <a:latin typeface="Times New Roman" pitchFamily="18" charset="0"/>
                <a:cs typeface="Times New Roman" pitchFamily="18" charset="0"/>
              </a:rPr>
            </a:br>
            <a:endParaRPr lang="sr-Latn-C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7784" y="134076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1705540" cy="147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45024"/>
            <a:ext cx="1724050" cy="17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445225"/>
            <a:ext cx="172819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algn="ctr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Krvarenje (okultno ili vidljivo)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Gubitak TT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Naizmenične epizode opstipacije i dijareje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Ileus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Perforacija debelog creva i razvoj ak. abdomena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Operativno lečenje: desna ili leva hemokolektomija, prednja niska resekcija, subtotalna kolektomija,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Hartmann-ova procedura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koja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 podrazumeva izvođenje resekcije kolona i rektuma uz slepo zatvaranje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atrljka rektuma i izvođenje terminalne kolostome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amputacija rektosigmoida po Milles-u.</a:t>
            </a:r>
          </a:p>
          <a:p>
            <a:pPr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 uznapredovalim stadijumima B i C indikovana je i primena hemoterapije.</a:t>
            </a:r>
          </a:p>
          <a:p>
            <a:pPr>
              <a:buNone/>
            </a:pPr>
            <a:endParaRPr lang="sr-Latn-CS" sz="2000" dirty="0" smtClean="0"/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301208"/>
            <a:ext cx="23762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HEMOROIDALNA BOLEST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vaskularne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hiperplazije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ukazuje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preteranu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distenziju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pleksusa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ezintegracijom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slabljenjem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potpornog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tkiva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dovodi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venske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dilatacije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hemoroidima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poremećenom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venskom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drenažom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egeneracija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vezivnog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tkiva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alfunkcija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arteriovenskih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šantova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unutar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hemoroidalnih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pleksusa</a:t>
            </a: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Predisponirajući faktori: povećanje TT, dugo sedenje i stajanje,</a:t>
            </a: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hronična opstipacija.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 unutrašnjih hemoroida: bol, prolaps, krvarenje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 spoljašnjih hemoroida: bol i tromboza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Terapija: dominantno operativna (Milligan-Morgan, THD)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Konzervativna terapija: regulacija stolice, analgetske i AH masti.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89040"/>
            <a:ext cx="2664296" cy="163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1805544" cy="18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872" y="3717032"/>
            <a:ext cx="16676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988840"/>
            <a:ext cx="1656184" cy="15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HIRURŠKA OBOLJENJA JETRE I ŽUČNIH PUTEVA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620689"/>
            <a:ext cx="4317876" cy="1008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Jetra je najveći parenhimatozni organ 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Ispunjava desni hipohondrijum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Brojne metaboličke funkcije</a:t>
            </a:r>
            <a:endParaRPr lang="sr-Latn-C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28800"/>
            <a:ext cx="4499992" cy="5229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Akutni holecistitis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najčešće je posledica opstrukcije vrata žučne kese ili cistikusa kalkulusom.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Jaki bolovi u epigastrijumu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Mučnina i povraćanje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Dg UZ abdomena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Konzervativna (antibiotici i infuzije) ili hitna operativna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empijem ili gangrene sa perforacijom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Hronični holecistitis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Simptomi su manifestni nakon unošenja masne hrane.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Javljaju se bolovi ispod DRL, osećaj pritiska i težine, gasovi i nadutost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498975" cy="1080120"/>
          </a:xfrm>
        </p:spPr>
        <p:txBody>
          <a:bodyPr>
            <a:normAutofit/>
          </a:bodyPr>
          <a:lstStyle/>
          <a:p>
            <a:r>
              <a:rPr lang="sr-Latn-CS" sz="2000" b="0" i="1" dirty="0" smtClean="0">
                <a:latin typeface="Times New Roman" pitchFamily="18" charset="0"/>
                <a:cs typeface="Times New Roman" pitchFamily="18" charset="0"/>
              </a:rPr>
              <a:t>Zbog zastoja žuči, fosfolipaza iz sluznice hidrolizira bilijarni lecitin u toksični lizolecitin koji pokreće upalnu reakciju.</a:t>
            </a:r>
            <a:endParaRPr lang="sr-Latn-C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1916832"/>
            <a:ext cx="4644009" cy="49411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holecistektomija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(otvorena ili laparoskopska)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Porculanska žučna kesa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je komplikacija hroničnog holecistitisa u smislu kalcifikacije zida ž.kese.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Th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Operativna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zbog mogućnosti razvoja Ca žučne kese u 25-50% slučajeva.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21602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4869160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POVREDE JETRE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40188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          OTVORENE</a:t>
            </a:r>
            <a:r>
              <a:rPr lang="sr-Latn-CS" dirty="0" smtClean="0"/>
              <a:t>				</a:t>
            </a:r>
            <a:endParaRPr lang="sr-Latn-C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317876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Nastaju kod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ubodnih i strelnih rana abdomena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Uglavnom su to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udružene povrede trbušnih organa ili istovremene abdominalne i torakalne povrede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Kl. slika: znaci hipovolemijskog šoka, ruptura u dva vremena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Th: Operativna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4705"/>
            <a:ext cx="4041775" cy="576064"/>
          </a:xfrm>
        </p:spPr>
        <p:txBody>
          <a:bodyPr>
            <a:normAutofit/>
          </a:bodyPr>
          <a:lstStyle/>
          <a:p>
            <a:pPr algn="ctr"/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ZATVORENE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319463" cy="51125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Nastaju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dejstvom tupe sile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na desni gornji deo abdomena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Tipovi povrede jetre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Manja ruptura jetre sa neznatnim krvarenjem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Opsežna ruptura sa lezijom velikih krvnih sudova i žučnog voda</a:t>
            </a:r>
          </a:p>
          <a:p>
            <a:pPr marL="457200" indent="-457200">
              <a:buFont typeface="+mj-lt"/>
              <a:buAutoNum type="arabicPeriod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Supkapsularna ruptura jetre  sa intaktnom Glissonovom kapsulom i formiranjem hematoma 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23740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Najčešće bolesti u kojima je moguća pojava sekundarnog spontanog pneumotoraksa: </a:t>
            </a: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C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Astma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Hronična opstruktivna bolest pluća (HOBP)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Cistična fibroza pluća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Bolesti intersticijuma pluća (fibroza pluća, sarkoidoza)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Zapaljenski procesi u plućima (tuberkuloza pluća, AIDS, bakterijske, parazitarne i gljivične infekcije)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Primarni i sekundarni tumori pluća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Ostalo: Marfanov sindrom, histiocitoza, sklerodermija, bolesti kolagena</a:t>
            </a:r>
            <a:endParaRPr lang="sr-Latn-C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JETRENI EHINOKOK (ECHINOCOCCUS HEPATIS)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Parazit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Echinococcus granulosus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dospeva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u jetru kroz crevnu sluzokožu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U jetri se razvija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ehinokokna cista.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Simptomatologija: 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ikterus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zbog pritiska na žučne vodove,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↑T, bolovi ispod DRL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ukoliko se cista inficira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Anafilaksija i peritonitis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rupture ciste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Holangitis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rupture ciste u žučne vodove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 abdomena, CT jetre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Lab (eozinofilija, alergijski testovi)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 hirurško (otvaranje periciste i odstranjenje ehinokoka, resekcija jetre)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599383" cy="277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TUMORI JETRE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BENIGNI – hemangiomi, adenomi i fibromi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MALIGNI 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PRIMARNI (</a:t>
            </a:r>
            <a:r>
              <a:rPr lang="sr-Latn-CS" sz="2000" b="1" i="1" u="sng" dirty="0" smtClean="0">
                <a:latin typeface="Times New Roman" pitchFamily="18" charset="0"/>
                <a:cs typeface="Times New Roman" pitchFamily="18" charset="0"/>
              </a:rPr>
              <a:t>hepatocelularni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i holangiocelularni Ca)</a:t>
            </a:r>
          </a:p>
          <a:p>
            <a:pPr>
              <a:buFont typeface="Wingdings" pitchFamily="2" charset="2"/>
              <a:buChar char="Ø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SEKUNDARNI (METASTATSKI)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Ca kolona, rektuma, pankreasa, dojke, želuca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Th Leva ili desna hepatektomija,segmentektomija, Tx jetre</a:t>
            </a:r>
          </a:p>
          <a:p>
            <a:pPr>
              <a:buNone/>
            </a:pPr>
            <a:r>
              <a:rPr lang="sr-Latn-CS" dirty="0" smtClean="0"/>
              <a:t>                                                       </a:t>
            </a:r>
            <a:endParaRPr lang="sr-Latn-C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92696"/>
            <a:ext cx="2232248" cy="166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374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HIRURŠKA OBOLJENJA PANKREASA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888432" cy="626469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Pankreas – značajna egzokrina (amilaza, lipaza,tripsin) i endokrina žlezda (insulin, glukagon, somatostatin)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Povrede pankreasa mogu nastati kod penetrantnih povreda i kod  tupe traume.</a:t>
            </a:r>
          </a:p>
          <a:p>
            <a:pPr algn="ctr">
              <a:buNone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AKUTNI PANKREATITIS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Autodigestivna bolest – jer nastaje razgradnja vlastitim proteolitičkim enzimima –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tripsinom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Etiološki faktori: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Holelitijaza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Povrede pankreasa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Infekcije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Vaskularni i alergijski uzroci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Lekovi(kortikosteroidi)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476672"/>
            <a:ext cx="3635896" cy="638132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Patoanatomske promene: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edem, hemoragija i nekroza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(po serozama su prisutne belkaste pege od nekroze masnog tkiva)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Kl. slika: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koja iradira u leđa, pojačava se pri ležanju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Mučnina, povraćanje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Tahikardija i znojenje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↑T, ikterus, akutni abdomen, odsutna peristaltika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Lab: ↑amilaza u krvi do 2-3 dana, a u ↑amilaza u urinu do 3-6 dana, ↑Le, glikozurija, ↑bilirubin,↓Ca</a:t>
            </a:r>
          </a:p>
          <a:p>
            <a:pPr algn="just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Th: Analgetici, i.v. nadoknada tečnosti, SSP, transfuzije, NG sonda, antibiotici, Ca – glukonat; hirurška terapija /nekrektomija,ev. holecistektomija.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941168"/>
            <a:ext cx="2097410" cy="15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HRONIČNI PANKREATITIS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572000" cy="6093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Uzroci bolesti: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Alkoholizam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Hiperkalcemija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Hiperlipidemija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Hereditet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Progresivna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fibroza i oštećenje egzokrine i endokrine funkcije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Pankreas je čvrste i tvrde konzistencije, prožet kalcifikatima. Često je prisustvo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konkremenata u pankreatičnim vodovima.</a:t>
            </a:r>
          </a:p>
          <a:p>
            <a:pPr algn="just"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Simptomatologija: intermitentna supraumbilikalna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bol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koja se širi  u leđa,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steatoreja, dijabetes, opstruktivni ikterus.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495800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Dijagnostičke pretrage  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Lab: ↑amilaza i bilirubin, određivanje masti u stolici, OGTT.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RTG – kalcifikacije u pankreasu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ERCP – prikaz pankreatičnih kanala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 i CT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Terapija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Konzervativna: hrana sa malo masti, tbl sa pankreatičnim enzimima, analgetici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Operativna: subtotalna pankreatektomija, pankreatojejunostomija, holedohoduodenostomija, plastika papile Vateri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TUMORI PANKREASA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BENIGNI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odnosno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SEMIMALIGNI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Zollinger –Ellisonov tumor ili gastrinom, insulinom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glukagonom, vipom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MALIGNI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(Ca gušterače)</a:t>
            </a:r>
          </a:p>
          <a:p>
            <a:pPr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Zollinger –Ellisonov tumor ili gastrinom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– tumor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non –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ćelija Langerhansovih ostrvaca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Tumor izlučuje u krv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sekret sličan gastrinu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koji podstiče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jaku želučanu sekreciju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pa nastaju brojne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peptičke ulceracije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Terapija se sastoji u administraciji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visokih doza antagonista H2-receptora (cimetidin i ranitidin). Hirurška terapija se sastoji u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vagotomiji, piloroplastici, enukleaciji tumora, parcijalnoj pankreatektomiji, totalnoj gastrektomiji.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Insulinom – tumor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ćelija Langerhansovih ostrvaca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. Tumor izlučuje prekomernu dozu insulina, pa nastaje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hipoglikemija. Hir. Lečenje: ekstirpacija tumora ili subtotalna pankreatektomija.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59613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Glukagonom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potiče od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ćelija ostrvaca. Glavni simptomi: glositis, stomatitis, nekrotizirajući dermatitis, dijabetes, povišen nivo glukagona u serumu. Dijagnosticira se putem pankreasne angiografije. Hir. lečenje – ekstirpacijom.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Vipom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– ne -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ćelija Langerhansovih ostrvaca. Producira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vazoaktivni intestinalni peptid (VIP). Klinički: obilne vodenaste stolice, hipokalemija, aklorhidrija. Lečenje- hirurško</a:t>
            </a:r>
          </a:p>
          <a:p>
            <a:pPr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Carcinoma pancreatis –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Lokalizovan dominantno u glavi pankreasa;češći kod muškog pola. U 30% slučajeva radi se o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periampularnom karcinomu. To je zajednički naziv za rak glave gušterače, distalnog holedoha,ampule Vateri i primarnog Ca duodenuma. Pojava raka često je udružena sa prekomernim uživanjem nikotina i alkohola, kao i sa hroničnim pankreatitisom. 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Simptomatologija: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 stalna i uporna bol u epigastrijumu sa propagacijom u leđa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Bezbolni ikterus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Dijabetes</a:t>
            </a:r>
          </a:p>
          <a:p>
            <a:pPr>
              <a:buFont typeface="Wingdings" pitchFamily="2" charset="2"/>
              <a:buChar char="ü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Migrirajući tromboflebitis</a:t>
            </a:r>
          </a:p>
          <a:p>
            <a:pPr>
              <a:buFont typeface="Wingdings" pitchFamily="2" charset="2"/>
              <a:buChar char="ü"/>
            </a:pPr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37112"/>
            <a:ext cx="19077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Anoreksija i mršavljenje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Ca korpusa i tela bolovi u epigastrijumu koji se šire prema levom hipohondrijumu i ka levoj lumbalnoj regiji.</a:t>
            </a:r>
          </a:p>
          <a:p>
            <a:pPr>
              <a:buFont typeface="Wingdings" pitchFamily="2" charset="2"/>
              <a:buChar char="v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Dijagnostika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Lab: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↑bilirubina i tumorskih markera CA 19-9,+test na oklutno krvarenje,+citološki pregled duodenalnog sadržaja. 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Kontrastna radiografija – proširenje duodenalnog rama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UZ, CT, ERCP</a:t>
            </a:r>
          </a:p>
          <a:p>
            <a:pPr>
              <a:buFont typeface="Wingdings" pitchFamily="2" charset="2"/>
              <a:buChar char="ü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Lečenje: hirurško (op. po Whipple-u-cefalična duodenopankreatektomija). Kod inoperabilnog Ca – holecistojejunostomija radi rešavanja ikterusa.</a:t>
            </a:r>
          </a:p>
          <a:p>
            <a:pPr>
              <a:buFont typeface="Wingdings" pitchFamily="2" charset="2"/>
              <a:buChar char="ü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AKUTNI ABDOMEN</a:t>
            </a:r>
            <a:endParaRPr lang="sr-Latn-C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63813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Sindrom koji nastaje usled raznih bolesti trbušnih organa ili povreda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Najčešće bolesti trbušnih organa: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perforacija želučanog ili duodenalnog ulkusa, akutni apendicitis, zapaljenje i perforacija divertikuluma creva, ileusi, mezenterijalna tromboza, inkarcerirana hernija, akutni holecistitis i pankreatitis, ekstrauterini graviditet: ruptura tube, torzija ovarijalne ciste, ruptura luteinske ciste.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Glavni simptomi akutnog abdomena: bol, povraćanje i odbrambena zategnutost trbušnog zida (mišićni defans)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BOL-lokalizovana najpre u </a:t>
            </a:r>
            <a:r>
              <a:rPr lang="sr-Latn-CS" sz="2400" b="1" i="1" u="sng" dirty="0" smtClean="0">
                <a:latin typeface="Times New Roman" pitchFamily="18" charset="0"/>
                <a:cs typeface="Times New Roman" pitchFamily="18" charset="0"/>
              </a:rPr>
              <a:t>epigastrijumu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 zbog stimulacije plexux coeliacusa. Druga faza bola kada upala zahvata subserozni sloj, serozu i peritoneum (stimulišu se nervni završeci spinalnih segmenata) koji lokalizuju bol u specifičnom regionu. U trećoj fazi su prisutni difuzni znaci peritonitisa.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POVRAĆANJE –  sa gađenjem i mučninom javlja se kada se razvije toksična komponenta koja podražuje centar za povraćanje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MIŠIĆNI DEFANS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Ostali simptomi: </a:t>
            </a:r>
            <a:r>
              <a:rPr lang="sr-Latn-CS" sz="2400" b="1" i="1" u="sng" dirty="0" smtClean="0">
                <a:latin typeface="Times New Roman" pitchFamily="18" charset="0"/>
                <a:cs typeface="Times New Roman" pitchFamily="18" charset="0"/>
              </a:rPr>
              <a:t>opšte stanje </a:t>
            </a:r>
            <a:r>
              <a:rPr lang="sr-Latn-CS" sz="2400" b="1" i="1" dirty="0" smtClean="0">
                <a:latin typeface="Times New Roman" pitchFamily="18" charset="0"/>
                <a:cs typeface="Times New Roman" pitchFamily="18" charset="0"/>
              </a:rPr>
              <a:t>(facies Hipocratica-upali obrazi, ušiljen nos, halonirane oči, izraz patnje.</a:t>
            </a:r>
          </a:p>
          <a:p>
            <a:pPr>
              <a:lnSpc>
                <a:spcPct val="120000"/>
              </a:lnSpc>
              <a:buNone/>
            </a:pPr>
            <a:endParaRPr lang="sr-Latn-C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205214"/>
            <a:ext cx="1504459" cy="16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29200"/>
            <a:ext cx="15077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487906"/>
            <a:ext cx="2555751" cy="137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445225"/>
            <a:ext cx="219573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Promene pulsa, temperature (Ta i Tr), meteorizam.</a:t>
            </a:r>
          </a:p>
          <a:p>
            <a:pPr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Kod ak. abdomena dominiraju tri pojave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(peritonitis, ileus i intrabdominalno krvarenje)</a:t>
            </a: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SLIKA  AKUTNOG ABDOMENA JE INDIKACIJA ZA HITNU OPERACIJU !!!</a:t>
            </a:r>
          </a:p>
          <a:p>
            <a:endParaRPr lang="sr-Latn-C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45719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4644008" cy="623731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 mogućnosti komunikacije sa spoljašnjom sredinom pneumotoraks može biti </a:t>
            </a: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otvoren i zatvoren.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Otvoreni pneumotoraks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vazduh pri udisaju ulazi u pleuralni prostor a u izdisaju izlazi kroz istu ranu u slobodan prostor. Tokom udaha stvara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se negativni </a:t>
            </a:r>
            <a:r>
              <a:rPr lang="sr-Latn-C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intrapleuralni pritisak i vazduh ulazi u pleuralni prostor, ne kroz traheju nego kroz defekt na grudnom zidu, jer je put kroz defekt znatno kraći u odnosu na traheju, što stvara manji otpor toku vazduha; (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kada je veličina defekta veća od 0,75 puta u odnosu na veličinu traheje vazduh preferencijalno ulazi kroz defekt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sr-Latn-C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sr-Latn-CS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404664"/>
            <a:ext cx="4203576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 smtClean="0"/>
          </a:p>
          <a:p>
            <a:pPr>
              <a:buNone/>
            </a:pPr>
            <a:endParaRPr lang="sr-Latn-C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2880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3275856" cy="561662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Ovaj poremećaj ima za posledicu neadekvatnu oksigenaciju i ventilaciju pluća kao i progresivno nakupljanje vazduha u pleuralnom prostoru. Ovaj oblik pneumotoraksa može postati i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tenzioni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 ako se stvori “grudni kapak”, koji se ponaša kao </a:t>
            </a:r>
            <a:r>
              <a:rPr lang="sr-Latn-CS" sz="2000" b="1" i="1" dirty="0" smtClean="0">
                <a:latin typeface="Times New Roman" pitchFamily="18" charset="0"/>
                <a:cs typeface="Times New Roman" pitchFamily="18" charset="0"/>
              </a:rPr>
              <a:t>jednosmjerni ventil </a:t>
            </a:r>
            <a:r>
              <a:rPr lang="sr-Latn-CS" sz="2000" i="1" dirty="0" smtClean="0">
                <a:latin typeface="Times New Roman" pitchFamily="18" charset="0"/>
                <a:cs typeface="Times New Roman" pitchFamily="18" charset="0"/>
              </a:rPr>
              <a:t>i koji dozvoljava ulazak vazduha u pleuralni prostor, ali ne i njegov izlazak u spoljnu sredinu.</a:t>
            </a:r>
          </a:p>
          <a:p>
            <a:endParaRPr lang="sr-Latn-C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54006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88640"/>
          </a:xfrm>
        </p:spPr>
        <p:txBody>
          <a:bodyPr>
            <a:normAutofit fontScale="90000"/>
          </a:bodyPr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5076056" cy="65973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Tenzioni (ventilni ili hipertenzivni) 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pneumotoraks najčešće nastaje kao posledica </a:t>
            </a: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progresivnog nakupljanja vazduha 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pleuralnom prostoru koje ima za posledicu veliko povećanje intrapleuralnog pritiska. On je obično </a:t>
            </a: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posledica laceracije plućnog parenhima koja dozvoljava prolaz vazduha u pleuralni prostor, samo u jednom smeru, tj. ne dozvoljava njegov izlazak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 čemu se u pleuralnom prostoru zadržava sve veća količina vazduha (neka vrsta </a:t>
            </a: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jednosmernog ventilnog mehanizma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Pritisak vazduha stalno raste, kolabirano plućno tkivo se potiskuje prema hilusu, pomeraju se srce i krvni sudovi prema zdravoj strani.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Tenzioni pneumotoraks najčešće je komplikacija </a:t>
            </a: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nakon pucanja emfizematozne bule, tuberkulozne kaverne, plućnog apscesa ili ciste, perforacije jednjaka, kod spontanog i traumatskog pneumotoraksa i kod bolesnika na mehaničkoj ventilaciji.</a:t>
            </a:r>
          </a:p>
          <a:p>
            <a:pPr algn="just">
              <a:buFont typeface="Wingdings" pitchFamily="2" charset="2"/>
              <a:buChar char="ü"/>
            </a:pP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Učestalost javljanja je </a:t>
            </a: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veća od 25% 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 bolesnika na </a:t>
            </a:r>
            <a:r>
              <a:rPr lang="sr-Latn-C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mehaničkoj ventilaciji</a:t>
            </a:r>
            <a:r>
              <a:rPr lang="sr-Latn-C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 rizikom rasta kod dužeg trajanja ventilacije. </a:t>
            </a:r>
          </a:p>
          <a:p>
            <a:endParaRPr lang="sr-Latn-CS" sz="16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456384" cy="33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33664"/>
            <a:ext cx="33843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6667</TotalTime>
  <Words>5789</Words>
  <Application>Microsoft Office PowerPoint</Application>
  <PresentationFormat>On-screen Show (4:3)</PresentationFormat>
  <Paragraphs>623</Paragraphs>
  <Slides>68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VISOKA MEDICINSKA ŠKOLA STRUKOVNIH STUDIJA ĆUPRIJA</vt:lpstr>
      <vt:lpstr>Anatomske karakteristike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Tretman:  </vt:lpstr>
      <vt:lpstr>TUMORI PLUĆA</vt:lpstr>
      <vt:lpstr>PREDISPOZICIJE</vt:lpstr>
      <vt:lpstr>SIMPTOMATOLOGIJA</vt:lpstr>
      <vt:lpstr>Slide 18</vt:lpstr>
      <vt:lpstr>Slide 19</vt:lpstr>
      <vt:lpstr>Slide 20</vt:lpstr>
      <vt:lpstr>Slide 21</vt:lpstr>
      <vt:lpstr>Slide 22</vt:lpstr>
      <vt:lpstr>OSNOVE KARDIOHIRURGIJE</vt:lpstr>
      <vt:lpstr>Slide 24</vt:lpstr>
      <vt:lpstr>Slide 25</vt:lpstr>
      <vt:lpstr>Slide 26</vt:lpstr>
      <vt:lpstr>Slide 27</vt:lpstr>
      <vt:lpstr>Slide 28</vt:lpstr>
      <vt:lpstr>JEDNJAK</vt:lpstr>
      <vt:lpstr>SIMPTOMI OBOLJENJA JEDNJAKA                          DIJAGNOSTIKA</vt:lpstr>
      <vt:lpstr>STRANA TELA U JEDNJAKU</vt:lpstr>
      <vt:lpstr>STRIKTURA JEDNJAKA</vt:lpstr>
      <vt:lpstr>Slide 33</vt:lpstr>
      <vt:lpstr>Slide 34</vt:lpstr>
      <vt:lpstr>PERFORACIJE JEDNJAKA</vt:lpstr>
      <vt:lpstr>Slide 36</vt:lpstr>
      <vt:lpstr>ABDOMINALNA HIRURGIJA</vt:lpstr>
      <vt:lpstr>POVREDE TRBUŠNOG ZIDA</vt:lpstr>
      <vt:lpstr>KILE TRBUŠNOG ZIDA</vt:lpstr>
      <vt:lpstr>HERNIE</vt:lpstr>
      <vt:lpstr>HIATUS HERNIJA</vt:lpstr>
      <vt:lpstr>KLINIČKA SLIKA HIJATUS HERNIJE:</vt:lpstr>
      <vt:lpstr>HIRURŠKA OBOLJENJA ŽELUCA I DUODENUMA</vt:lpstr>
      <vt:lpstr>ULKUSNA BOLEST </vt:lpstr>
      <vt:lpstr>Slide 45</vt:lpstr>
      <vt:lpstr>TUMORI ŽELUCA</vt:lpstr>
      <vt:lpstr>HIRURŠKA OBOLJENJA TANKOG CREVA</vt:lpstr>
      <vt:lpstr>Volvulus sigme sa gangrenom</vt:lpstr>
      <vt:lpstr>KLINIČKA SLIKA MEHANIČKOG ILEUSA</vt:lpstr>
      <vt:lpstr>   DINAMIČKI (FUNKCIONALNI) ILEUSI</vt:lpstr>
      <vt:lpstr>Slide 51</vt:lpstr>
      <vt:lpstr>AKUTNO ZAPALJENJE CRVULJKA (APPENDICITIS ACUTA)</vt:lpstr>
      <vt:lpstr>Slide 53</vt:lpstr>
      <vt:lpstr>HIRURŠKA OBOLJENJA KOLONA I REKTUMA</vt:lpstr>
      <vt:lpstr>TUMORI KOLONA I REKTUMA</vt:lpstr>
      <vt:lpstr>Slide 56</vt:lpstr>
      <vt:lpstr>HEMOROIDALNA BOLEST</vt:lpstr>
      <vt:lpstr>HIRURŠKA OBOLJENJA JETRE I ŽUČNIH PUTEVA</vt:lpstr>
      <vt:lpstr>POVREDE JETRE</vt:lpstr>
      <vt:lpstr>JETRENI EHINOKOK (ECHINOCOCCUS HEPATIS)</vt:lpstr>
      <vt:lpstr>TUMORI JETRE</vt:lpstr>
      <vt:lpstr>HIRURŠKA OBOLJENJA PANKREASA</vt:lpstr>
      <vt:lpstr>HRONIČNI PANKREATITIS</vt:lpstr>
      <vt:lpstr>TUMORI PANKREASA</vt:lpstr>
      <vt:lpstr>Slide 65</vt:lpstr>
      <vt:lpstr>Slide 66</vt:lpstr>
      <vt:lpstr>AKUTNI ABDOMEN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MEDICINSKA ŠKOLA STRUKOVNIH STUDIJA ĆUPRIJA</dc:title>
  <dc:creator>zoran</dc:creator>
  <cp:lastModifiedBy>zoran</cp:lastModifiedBy>
  <cp:revision>154</cp:revision>
  <dcterms:created xsi:type="dcterms:W3CDTF">2015-11-07T12:11:21Z</dcterms:created>
  <dcterms:modified xsi:type="dcterms:W3CDTF">2016-01-05T20:33:59Z</dcterms:modified>
</cp:coreProperties>
</file>