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85" r:id="rId3"/>
    <p:sldId id="257" r:id="rId4"/>
    <p:sldId id="259" r:id="rId5"/>
    <p:sldId id="260" r:id="rId6"/>
    <p:sldId id="258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6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2F44D-07A9-477E-8FC9-4AD25E2A5CB8}" type="datetimeFigureOut">
              <a:rPr lang="sr-Latn-CS" smtClean="0"/>
              <a:pPr/>
              <a:t>15.10.2015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B9184-701A-4ADC-83B1-FC9224617E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B9184-701A-4ADC-83B1-FC9224617EB3}" type="slidenum">
              <a:rPr lang="sr-Latn-CS" smtClean="0"/>
              <a:pPr/>
              <a:t>1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0E21-3B82-411F-A94A-C86808584DCC}" type="datetimeFigureOut">
              <a:rPr lang="sr-Latn-CS" smtClean="0"/>
              <a:pPr/>
              <a:t>15.10.2015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DE99-8294-4E56-BDBC-1772F3E892C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0E21-3B82-411F-A94A-C86808584DCC}" type="datetimeFigureOut">
              <a:rPr lang="sr-Latn-CS" smtClean="0"/>
              <a:pPr/>
              <a:t>15.10.2015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DE99-8294-4E56-BDBC-1772F3E892C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0E21-3B82-411F-A94A-C86808584DCC}" type="datetimeFigureOut">
              <a:rPr lang="sr-Latn-CS" smtClean="0"/>
              <a:pPr/>
              <a:t>15.10.2015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DE99-8294-4E56-BDBC-1772F3E892C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0E21-3B82-411F-A94A-C86808584DCC}" type="datetimeFigureOut">
              <a:rPr lang="sr-Latn-CS" smtClean="0"/>
              <a:pPr/>
              <a:t>15.10.2015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DE99-8294-4E56-BDBC-1772F3E892C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0E21-3B82-411F-A94A-C86808584DCC}" type="datetimeFigureOut">
              <a:rPr lang="sr-Latn-CS" smtClean="0"/>
              <a:pPr/>
              <a:t>15.10.2015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DE99-8294-4E56-BDBC-1772F3E892C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0E21-3B82-411F-A94A-C86808584DCC}" type="datetimeFigureOut">
              <a:rPr lang="sr-Latn-CS" smtClean="0"/>
              <a:pPr/>
              <a:t>15.10.2015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DE99-8294-4E56-BDBC-1772F3E892C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0E21-3B82-411F-A94A-C86808584DCC}" type="datetimeFigureOut">
              <a:rPr lang="sr-Latn-CS" smtClean="0"/>
              <a:pPr/>
              <a:t>15.10.2015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DE99-8294-4E56-BDBC-1772F3E892C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0E21-3B82-411F-A94A-C86808584DCC}" type="datetimeFigureOut">
              <a:rPr lang="sr-Latn-CS" smtClean="0"/>
              <a:pPr/>
              <a:t>15.10.2015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DE99-8294-4E56-BDBC-1772F3E892C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0E21-3B82-411F-A94A-C86808584DCC}" type="datetimeFigureOut">
              <a:rPr lang="sr-Latn-CS" smtClean="0"/>
              <a:pPr/>
              <a:t>15.10.2015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DE99-8294-4E56-BDBC-1772F3E892C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0E21-3B82-411F-A94A-C86808584DCC}" type="datetimeFigureOut">
              <a:rPr lang="sr-Latn-CS" smtClean="0"/>
              <a:pPr/>
              <a:t>15.10.2015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DE99-8294-4E56-BDBC-1772F3E892C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0E21-3B82-411F-A94A-C86808584DCC}" type="datetimeFigureOut">
              <a:rPr lang="sr-Latn-CS" smtClean="0"/>
              <a:pPr/>
              <a:t>15.10.2015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DE99-8294-4E56-BDBC-1772F3E892C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0E21-3B82-411F-A94A-C86808584DCC}" type="datetimeFigureOut">
              <a:rPr lang="sr-Latn-CS" smtClean="0"/>
              <a:pPr/>
              <a:t>15.10.2015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9DE99-8294-4E56-BDBC-1772F3E892C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728191"/>
          </a:xfrm>
        </p:spPr>
        <p:txBody>
          <a:bodyPr>
            <a:normAutofit/>
          </a:bodyPr>
          <a:lstStyle/>
          <a:p>
            <a:pPr algn="ctr"/>
            <a:r>
              <a:rPr lang="sr-Latn-CS" sz="3600" b="1" i="1" dirty="0" smtClean="0">
                <a:latin typeface="Times New Roman" pitchFamily="18" charset="0"/>
                <a:cs typeface="Times New Roman" pitchFamily="18" charset="0"/>
              </a:rPr>
              <a:t>VISOKA MEDICINSKA ŠKOLA STRUKOVNIH STUDIJA ĆUPRIJA</a:t>
            </a:r>
            <a:endParaRPr lang="sr-Latn-C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488832" cy="4581128"/>
          </a:xfrm>
        </p:spPr>
        <p:txBody>
          <a:bodyPr>
            <a:noAutofit/>
          </a:bodyPr>
          <a:lstStyle/>
          <a:p>
            <a:pPr algn="ctr"/>
            <a:r>
              <a:rPr lang="sr-Latn-C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HIRURGIJA SA TRAUMATOLOGIJOM</a:t>
            </a:r>
          </a:p>
          <a:p>
            <a:pPr algn="ctr"/>
            <a:r>
              <a:rPr lang="sr-Latn-C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UVOD U HIRURGIJU</a:t>
            </a:r>
          </a:p>
          <a:p>
            <a:pPr algn="ctr"/>
            <a:endParaRPr lang="sr-Latn-C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C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sr-Latn-C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dr sc. med. Zoran Bjelanović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DEZINFICIJENSI</a:t>
            </a:r>
            <a:endParaRPr lang="sr-Latn-C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Povidon jod (vodeni rastvor polivinilpirolidon-jod kompleksa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 široko korišćen zbog male toksičnosti i nenadražajnih osobina                                   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                       povidon jod rastvor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                       povidon jod pena (povidon jod rastvor + tečni sapun )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Rivanol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blago dezinfekciono sredstvo; koristi se kod previjanja opekotina i ispiranja telesnih šupljina.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Triklozan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je jedan od najkorišćenijih antiseptika na svetu. Spada u grupu hloriranih fenolnih jedinjenja a ima i lagani miris na fenol. Moćan je antiseptik sa širokim spektrom delovanja, a deluje i na gljivice. 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Rezorcinol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(rezorcin) antiseptik je koji spada u grupu fenolnih antiseptika.</a:t>
            </a:r>
            <a:r>
              <a:rPr lang="vi-VN" sz="2000" dirty="0" smtClean="0"/>
              <a:t>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Takođe, koristi se u raznim mastima i kremama u koncentraciji od 5 do 10% za lečenje hroničnih kožnih bolesti kao što su psorijaza i dermatitis.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Ostala hemijska jedinjenja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STERILIZACIJA </a:t>
            </a:r>
            <a:b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Asepsa je postupak uništavanja ili potpunog odstranjivanja svih mikroorganizama i spora sa predmeta, instrumenata i materijala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/živa tkiva ne mogu se učiniti sterilnim/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889248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Sterilizacija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Hemijska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Fizička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Toplota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Jonizujuće zračenje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Ultrazvuk</a:t>
            </a: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           Vlažna                     Suva                                    X zraci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Vodena para(autoklav)    Vazduh (suvi sterilizator)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zraci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Voda (kuvanje)                 Plamen (spaljivanje)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UV zraci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9143997" y="1556792"/>
            <a:ext cx="45719" cy="4569371"/>
          </a:xfrm>
        </p:spPr>
        <p:txBody>
          <a:bodyPr/>
          <a:lstStyle/>
          <a:p>
            <a:endParaRPr lang="sr-Latn-C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79712" y="1916832"/>
            <a:ext cx="144016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60032" y="1916832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563888" y="2348880"/>
            <a:ext cx="20162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12160" y="24208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16216" y="2348880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763688" y="3140968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419872" y="3140968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940152" y="3140968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724128" y="3140968"/>
            <a:ext cx="50405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580112" y="3140968"/>
            <a:ext cx="57606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286001" cy="1080120"/>
          </a:xfrm>
        </p:spPr>
        <p:txBody>
          <a:bodyPr>
            <a:normAutofit/>
          </a:bodyPr>
          <a:lstStyle/>
          <a:p>
            <a:pPr algn="ctr"/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FIZIČKA STERILIZACIJA </a:t>
            </a:r>
            <a:r>
              <a:rPr lang="sr-Latn-CS" i="1" u="sng" dirty="0" smtClean="0">
                <a:latin typeface="Times New Roman" pitchFamily="18" charset="0"/>
                <a:cs typeface="Times New Roman" pitchFamily="18" charset="0"/>
              </a:rPr>
              <a:t>STERILIZACIJA VLAŽNOM TOPLOTOM</a:t>
            </a:r>
            <a:endParaRPr lang="sr-Latn-CS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06688" cy="50182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Za sve vrste materijala koji podnose visoke temperature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Izvodi se u 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autoklavima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–spec. čelik (unutrašnji i spoljni omotač)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Parametri: 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T°  121 ° C – guma,plastika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134 ° C – tekstil, metal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    5-20 min.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Pritisak vodene pare  (p) 750mm Hg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Sterilizacija kuvanjem- vanredni uslovi -30min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34575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24744"/>
          </a:xfrm>
        </p:spPr>
        <p:txBody>
          <a:bodyPr/>
          <a:lstStyle/>
          <a:p>
            <a:pPr algn="ctr"/>
            <a:r>
              <a:rPr lang="sr-Latn-CS" i="1" u="sng" dirty="0" smtClean="0">
                <a:latin typeface="Times New Roman" pitchFamily="18" charset="0"/>
                <a:cs typeface="Times New Roman" pitchFamily="18" charset="0"/>
              </a:rPr>
              <a:t>STERILIZACIJA SUVOM TOPLOTOM</a:t>
            </a:r>
            <a:endParaRPr lang="sr-Latn-CS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312368" cy="50182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Sterilizacija u 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suvom sterilizatoru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sprovodi se na temp. od 160-180 ° C koja se održava termostatom kroz 60 min. Pogodna za staklene i metalne predmete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Sterilizator 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sa pokretnom trakom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koja ide ispod grejača sa IC zracima (180 ° C, 7,5 min).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Spaljivanjem (&gt;400 ° C)- mogu se sterilisati samo predmeti otporni na temp., češće se sprovodi u laboratorijama.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4244280" cy="59046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STERILIZACIJA JONIZUJUĆIM ZRAČENJEM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rendgenskim,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zračenjem sprovodi se u industrijskim uslovima za sterilizaciju predmeta za masovnu proizvodnju (plastika, guma). UV zračenje koristi se za veće površine (zidovi, podovi, stolovi). Plazma sterilizatori - koriste visokofrekventne elektro-magnentne talase pri čemu se vodonik- peroksid raspada u slobodne radikale koji deluju mikrobicidno. </a:t>
            </a:r>
          </a:p>
          <a:p>
            <a:pPr>
              <a:lnSpc>
                <a:spcPct val="120000"/>
              </a:lnSpc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STERILIZACIJA ULTRAZVUKOM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retko se koristi zbog otežane kontrole sterilizacije.</a:t>
            </a:r>
            <a:endParaRPr lang="sr-Latn-CS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HEMIJSKA STERILIZACIJA</a:t>
            </a:r>
          </a:p>
          <a:p>
            <a:pPr>
              <a:lnSpc>
                <a:spcPct val="120000"/>
              </a:lnSpc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Jaka dezinfekciona sredstva i hemikalije koja mogu uništiti sve mikroorganizme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Za instrumente sa osetljivom i  složenom strukturom (endoskopi, optički instrumenti), ali i za gumu i plastiku koji ne podnose visoke temp.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Etilen-oksid gas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Formaldehid (pare i tečnosti)</a:t>
            </a:r>
          </a:p>
          <a:p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KONTROLA STERILIZACIJE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Kontrola procesa sterilizacije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testovi koji se vrše pre i za vreme sterilizacije i utvrđuje se da li su ispunjeni uslovi za uspešnu sterilizaciju – putem hemijskih indikatora.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Kontrola uspešnosti sterilizacije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sprovodi se fizičkim, hemijskim i biološkim metodama.</a:t>
            </a:r>
          </a:p>
          <a:p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Fizički monitoring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vreme, temperatura, pritisak i vlaga. Savremeni sterilizatori poseduju printer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/>
          <a:p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Hemijski monitoring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pomoću hemijskih indikatora (test trake čija se boja menja kada se postigne odgovarajuća temperatura.</a:t>
            </a:r>
          </a:p>
          <a:p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Biološka kontrola sterilizacije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sastoji se u eksperimentalnom unošenju živih mikroorganizama i njihovih spora u petrijevim šoljama. Nakon procesa gleda se da li su preživeli. Sa predmeta se nakon sterilizacije mogu uzimati i brisevi koji se zasejavaju na podlogama. /povremeno/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PRIMENA STERILIZACIJE U HIRURGIJI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Sterilizacija metalnih instrumenata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 suvom sterilizatoru ili autoklavu. Sterilizaciji prethodi pranje i sušenje. Instrumenti se pakuju u doboše (za autoklav) ili kasete (suvi sterilizator). Instrumenti koji se ne koriste mogu da se upotrebe u narednih 48 sati.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Sterilizacija tkanina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komprese, hirurški mantili, čaršavi, zavojni materijali ( gaze, zavoji, tupferi ) vrši se u autoklavu.</a:t>
            </a: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Sterilizacija instrumenata i uređaja osetljivih na visoku temperaturu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optički instrumenti, endoskopi, instrumenti sa elektronskim komponentama, predmeti sa osetljivom gumom i plastikom – hemijska sterilizacija.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374483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1728192" cy="187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HIRURŠKE INTERVENCIJE</a:t>
            </a:r>
            <a:b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(OPERATIVNI ZAHVATI, OPERACIJE)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96753"/>
            <a:ext cx="4317876" cy="792088"/>
          </a:xfrm>
        </p:spPr>
        <p:txBody>
          <a:bodyPr>
            <a:normAutofit fontScale="92500"/>
          </a:bodyPr>
          <a:lstStyle/>
          <a:p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INDIKACIJE	</a:t>
            </a:r>
            <a:r>
              <a:rPr lang="sr-Latn-CS" b="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Latn-CS" b="0" i="1" u="sng" dirty="0" smtClean="0">
                <a:latin typeface="Times New Roman" pitchFamily="18" charset="0"/>
                <a:cs typeface="Times New Roman" pitchFamily="18" charset="0"/>
              </a:rPr>
              <a:t>potreba za hirurškim lečenjem bolesti i povreda</a:t>
            </a:r>
            <a:endParaRPr lang="sr-Latn-CS" b="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826768" cy="4683125"/>
          </a:xfrm>
        </p:spPr>
        <p:txBody>
          <a:bodyPr/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Apsolutna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kada je operacija jedini mogući način lečenja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Apsolutna –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vitalna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ako samo hitna operacija spašava život pacijenta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Relativna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kada je operativni zahvat opravdan, ali nije hitan,s tim da i konzervativne mere imaju izgled na uspeh. </a:t>
            </a:r>
          </a:p>
          <a:p>
            <a:endParaRPr lang="sr-Latn-C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247455" cy="792088"/>
          </a:xfrm>
        </p:spPr>
        <p:txBody>
          <a:bodyPr>
            <a:normAutofit fontScale="92500"/>
          </a:bodyPr>
          <a:lstStyle/>
          <a:p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KONTRAINDIKACIJE </a:t>
            </a:r>
            <a:r>
              <a:rPr lang="sr-Latn-CS" b="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CS" b="0" i="1" u="sng" dirty="0" smtClean="0">
                <a:latin typeface="Times New Roman" pitchFamily="18" charset="0"/>
                <a:cs typeface="Times New Roman" pitchFamily="18" charset="0"/>
              </a:rPr>
              <a:t>okolnosti kada su operacije nepoželjne </a:t>
            </a:r>
            <a:endParaRPr lang="sr-Latn-CS" b="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869160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Apsolutna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op. zahvat se ne sme sprovesti jer je sigurno da neće imati povoljan ishod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Relativna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to su ona stanja ili okolnosti koje otežavaju izvođenje operacije i povećavaju rizik od nepovoljnog ishoda operacije. /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procena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653136"/>
            <a:ext cx="298782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VRSTE OPERATIVNIH ZAHVATA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81"/>
            <a:ext cx="4040188" cy="432047"/>
          </a:xfrm>
        </p:spPr>
        <p:txBody>
          <a:bodyPr>
            <a:norm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Prema stepenu hitnosti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124744"/>
            <a:ext cx="4101852" cy="5544616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HITNA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apsolutna indikacija za operacijom, a odlaganje dovodi do ugrožavanja zdravlja (krvarenje, ileus, tromboembolije, perforacije šupljih organa)</a:t>
            </a: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ELEKTIVNA (PLANIRANA)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izvodi se zbog bolesti ili povrede koja ne ugrožava život neposredno, ali je hirurško lečenje potrebno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548681"/>
            <a:ext cx="4041775" cy="432047"/>
          </a:xfrm>
        </p:spPr>
        <p:txBody>
          <a:bodyPr>
            <a:norm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Prema opsežnosti i rezultatu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3" y="980728"/>
            <a:ext cx="4186808" cy="5877272"/>
          </a:xfrm>
        </p:spPr>
        <p:txBody>
          <a:bodyPr>
            <a:no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RADIKALNI 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su opsežni zahvati koji uklanjaju u potpunosti patološki supstrat; do potpunog izlečenja ili značajnog popravljanja stanja (histerektomija, op. Whiple, pelvična egzenteracija, totalna gastrektomija sa limfadenektomijom)</a:t>
            </a: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PALIJATIVNI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dovode do ublažavanja tegoba (GI by – pass intervencije, izvođenje kolostoma kod inop. Ca debelog creva)</a:t>
            </a: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EKSPLORATIVNI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utvrdjivanje lokalnog nalaza, ali se dalji postupak  ne sprovodi (raširenost i uznapredovalost osnovnog procesa)</a:t>
            </a:r>
          </a:p>
          <a:p>
            <a:endParaRPr lang="sr-Latn-C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653136"/>
            <a:ext cx="2791793" cy="20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OSNOVNI PRINCIPI OPERATIVNIH ZAHVATA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464496" cy="6021288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Aseptični postupak 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Hirurško pranje ruku u prostoriji pored op. sale.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Skidanje svih predmeta sa ruku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Ruke moraju biti negovane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Pranje ruku sapunom ili četkom sa dezinficijensom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Brisanje ruku kompresom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Hir. pranje – dezinfekcionim sredstvom (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Dezderman, Monorapid, Manopronto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Priprema operativnog polja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Vrši se gazom natopljenom u dezinf. sredstvo od sredine ka periferiji op. polja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Povidon jod pena, a zatim i rastvor.</a:t>
            </a:r>
          </a:p>
          <a:p>
            <a:endParaRPr lang="sr-Latn-CS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316288" cy="5688632"/>
          </a:xfrm>
        </p:spPr>
        <p:txBody>
          <a:bodyPr>
            <a:norm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Obratiti pažnju da se dezinf. sredstvo ne podlije ispod pacijenta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Op. polje garnira se sterilnim kompresama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Hemostaza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Zaustavljanje krvarenja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Važno je da op. polje bude čisto i pregledno, da se ne stvara hematom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Elektrokoagulacija, ligature, šav ligature, tamponada, starsil, surgicel, klipsevi, protamin i dr.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Zatvaranje rane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Vrši se u slojevima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Neresorptivni i resorptivni konci</a:t>
            </a:r>
          </a:p>
          <a:p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916832"/>
            <a:ext cx="207020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91264" cy="4464496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q"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UPOZNAVANJE SA TERMINIMA, DEFINICIJAMA I OSNOVAMA HIRURGIJE</a:t>
            </a:r>
          </a:p>
          <a:p>
            <a:pPr algn="ctr">
              <a:buFont typeface="Wingdings" pitchFamily="2" charset="2"/>
              <a:buChar char="q"/>
            </a:pPr>
            <a:endParaRPr lang="sr-Latn-C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UPOZNAVANJE SA NAJZNAČAJNIJIM I NAJČEŠĆIM HIRURŠKIM OBOLJENJIMA I TRAUMOM</a:t>
            </a:r>
          </a:p>
          <a:p>
            <a:pPr algn="ctr">
              <a:buFont typeface="Wingdings" pitchFamily="2" charset="2"/>
              <a:buChar char="q"/>
            </a:pPr>
            <a:endParaRPr lang="sr-Latn-C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USVAJANJE OSNOVNIH HIRURŠKIH PRINCIPA</a:t>
            </a:r>
          </a:p>
          <a:p>
            <a:pPr algn="ctr">
              <a:buFont typeface="Wingdings" pitchFamily="2" charset="2"/>
              <a:buChar char="q"/>
            </a:pPr>
            <a:endParaRPr lang="sr-Latn-C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KORIŠĆENJE HIRURŠKO – ANATOMSKIH ZNANJA U RADIOLOGIJI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V="1">
            <a:off x="2483768" y="6857999"/>
            <a:ext cx="4536504" cy="45719"/>
          </a:xfrm>
        </p:spPr>
        <p:txBody>
          <a:bodyPr>
            <a:normAutofit fontScale="25000" lnSpcReduction="20000"/>
          </a:bodyPr>
          <a:lstStyle/>
          <a:p>
            <a:endParaRPr lang="sr-Latn-C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OSNOVNI PRINCIPI OPERATIVNIH ZAHVATA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464496" cy="6021288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Drenaža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postupak odvodjenja patološkog sadržaja iz rane ili nekog drugog anatomskog prostora.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Drenovi (cevasti, rebrasti, pen rose)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Nakupljanje sadržaja u telesnoj duplji ili rani ima za posledicu stvaranje kolekcije koja može pogodovati: 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Razvoju mikroorganizama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Iritacije okolnog tkiva i nekroze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(urin,crevni sadržaj, žuč, pankreasni sok)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Do stvaranja pritiska na okolne strukture.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Dren se postavlja na najniže mesto, više šupljina spojiti u jednu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Dren se odstranjuje kada je drenaža prestala ili je manja od 25 ml /24 sata</a:t>
            </a: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316288" cy="5688632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Pasivna drenaža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Aktivna drenaža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pomoću aspiratora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Otvorena drenaža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sa gazom ili plastičnom stoma kesom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Zatvorena drenaža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–otporna na infekciju 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3851473" cy="328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OSNOVNI HIRURŠKI INSTRUMENTI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3995936" cy="6237312"/>
          </a:xfrm>
        </p:spPr>
        <p:txBody>
          <a:bodyPr>
            <a:normAutofit/>
          </a:bodyPr>
          <a:lstStyle/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Pincete   - anatomske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         - hirurške sa kukicom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Skalpel (hirurški nož) držač sa različitim nožićima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Iglodržač za hvatanje igle i šivenje tkiva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Igle za šivenje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Makaze za preparaciju,sečenje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Retraktori i kuke za razmicanje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(samostalni i pridržavajući)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Hvataljke po Peanu i Koheru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Dleto, čekić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Kirete</a:t>
            </a:r>
            <a:endParaRPr lang="sr-Latn-C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26642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12776"/>
            <a:ext cx="2520280" cy="146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80928"/>
            <a:ext cx="2815760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3650" y="2924944"/>
            <a:ext cx="27403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645024"/>
            <a:ext cx="1823156" cy="63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645024"/>
            <a:ext cx="22322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5229200"/>
            <a:ext cx="2520305" cy="52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5301208"/>
            <a:ext cx="2232248" cy="52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1124744"/>
            <a:ext cx="2808312" cy="62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764704"/>
            <a:ext cx="2736304" cy="5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4365104"/>
            <a:ext cx="18722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4437112"/>
            <a:ext cx="1763688" cy="72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52120" y="4365104"/>
            <a:ext cx="1538288" cy="8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800" y="5949280"/>
            <a:ext cx="2736304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28184" y="5229200"/>
            <a:ext cx="2928516" cy="164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PRIPREMA BOLESNIKA ZA OPERACIJU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27984" cy="561662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OPŠTA PREOPERATIVNA PRIPREMA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Klinički pregledi koji utvrđuju zdravstveno stanje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Od pripreme zavisi uspešnost operacije i ev. pojava komplikacija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Sprovodi se i u hitnim operacijama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PROCENA OPŠTEG STANJA odnosi se na dijagnozu pratećih bolesti, procenu funkcije vitalnih organa i korigovanje poremećaja do kojih je došlo usled hirurškog oboljenja. (anamneza, fizikalni pregled, lab. nalazi i radiološki pregledi)</a:t>
            </a:r>
          </a:p>
          <a:p>
            <a:pPr>
              <a:lnSpc>
                <a:spcPct val="110000"/>
              </a:lnSpc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764704"/>
            <a:ext cx="4860032" cy="609329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   PREOPERATIVNA PRIPREMA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RTG s/p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EKG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Lab. nalazi (KKS,biohemizam, urin)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Pregled i saglasnost interniste, anesteziologa oko operacije u OET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KG i Rh faktor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Ev. konsultacije odgovarajućih specijalista oko korekcije nekih stanja ili poremećene funkcije organa (HTA, srčana insuficijencija</a:t>
            </a:r>
            <a:r>
              <a:rPr lang="sr-Latn-CS" sz="2000" i="1" dirty="0" smtClean="0">
                <a:latin typeface="Times New Roman"/>
                <a:cs typeface="Times New Roman"/>
              </a:rPr>
              <a:t>→kontraktilnost,EF, stanje nakon AIM(6m.), DM; glikemija &lt; 12 mmol/L, kod HOBP dati odgovarajuću terapiju, nivo T3 i T4 hormona dovesti u referentne vrednosti; svi elektrolitski i acidobazni poremećaji se moraju korigovati.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/>
                <a:cs typeface="Times New Roman"/>
              </a:rPr>
              <a:t>Upoznavanje sa rizikom , komplikacijama i benefitima od operacije /pristanak/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sr-Latn-CS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176464" cy="1080120"/>
          </a:xfrm>
        </p:spPr>
        <p:txBody>
          <a:bodyPr>
            <a:normAutofit/>
          </a:bodyPr>
          <a:lstStyle/>
          <a:p>
            <a:pPr algn="l"/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NEPOSREDNA PREOPERATIVNA </a:t>
            </a:r>
            <a:b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PRIPREMA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608512"/>
          </a:xfrm>
        </p:spPr>
        <p:txBody>
          <a:bodyPr>
            <a:norm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Sprovodi se dan pre i na dan operacije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Kupanje, brijanje i dezinfekcija op. polja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Prestanak uzimanja hrane 6 sati pre operacije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Premedikacija –anesteziolog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Obezbeđivanje krvi za transfuziju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Plasiranje NG sonde pre op. zahvata na GI traktu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Davanje klizme pre op. na kolonu</a:t>
            </a: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 NEGA BOLESNIKA POSLE OPERACIJE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 FAZA (POSTANESTETIČKA FAZA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 – nakon operacije i anestezije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II FAZA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nakon potpunog oporavka od anestezije</a:t>
            </a: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 FAZA Pacijent se smešta u sobi za oporavak do potpunog buđenja i vraćanja svesti (monitoring vitalnih parametara TA , puls, respiracije, EKG, povremeno se meri CVP)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Pacijenti zauzimaju bočni položaj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Kontrola diureze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Pacijenti se prebacuju u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JIN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ili bolesničku sobu na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Klinici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II FAZA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Kontrola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plućne funkcije (smanjen vitalni kapacitet i funkcionalni rezidualni volumen). Oslabljenom disanju doprinose i: bolovi, debljina, distenzija abdomena/ rana mobilizacija, vežbe dubokog disanja, iskašljavanje/</a:t>
            </a:r>
          </a:p>
          <a:p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Posle OET zabrana unosa hrane i pića narednih 6-8 sati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Kod nekih operacija u trbuhu ishrana per os uvodi se tek nakon 2-4 dana/parenteralna ishrana.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Postupak obezboljavanja (operacije u trbušnoj i grudnoj duplji i koštano-zglobnom sistemu)/ hirurg i anesteziolog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OPREZ!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Neki analgetici mogu izazvati sistemske poremećaje (hipotenzija, depresija disanja, mučnina)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KOMPLIKACIJE OPERATIVNIH ZAHVATA</a:t>
            </a:r>
            <a:b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/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rezultat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osnovnog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oboljenja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operativne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procedure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drugih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faktora</a:t>
            </a:r>
            <a:endParaRPr lang="sr-Latn-C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4536504" cy="1224136"/>
          </a:xfrm>
        </p:spPr>
        <p:txBody>
          <a:bodyPr>
            <a:normAutofit fontScale="92500" lnSpcReduction="20000"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Prema vremenu nastanka:</a:t>
            </a:r>
          </a:p>
          <a:p>
            <a:pPr algn="ctr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Neposredne</a:t>
            </a:r>
            <a:r>
              <a:rPr lang="sr-Latn-CS" sz="2000" b="0" i="1" dirty="0" smtClean="0">
                <a:latin typeface="Times New Roman" pitchFamily="18" charset="0"/>
                <a:cs typeface="Times New Roman" pitchFamily="18" charset="0"/>
              </a:rPr>
              <a:t> do 7.dana </a:t>
            </a:r>
          </a:p>
          <a:p>
            <a:pPr algn="ctr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Rane</a:t>
            </a:r>
            <a:r>
              <a:rPr lang="sr-Latn-CS" sz="2000" b="0" i="1" dirty="0" smtClean="0">
                <a:latin typeface="Times New Roman" pitchFamily="18" charset="0"/>
                <a:cs typeface="Times New Roman" pitchFamily="18" charset="0"/>
              </a:rPr>
              <a:t> do 3. nedelje</a:t>
            </a:r>
          </a:p>
          <a:p>
            <a:pPr algn="ctr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Kasne</a:t>
            </a:r>
            <a:r>
              <a:rPr lang="sr-Latn-CS" sz="2000" b="0" i="1" dirty="0" smtClean="0">
                <a:latin typeface="Times New Roman" pitchFamily="18" charset="0"/>
                <a:cs typeface="Times New Roman" pitchFamily="18" charset="0"/>
              </a:rPr>
              <a:t> posle 3. nedelje</a:t>
            </a:r>
            <a:endParaRPr lang="sr-Latn-CS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060848"/>
            <a:ext cx="4392488" cy="47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SISTEMSKE KOMPLIKACIJE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↑ Temp. (do 38°C u prvih 48 časova-smatraju se fiziološkim-resorptivnim)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↑ Temp. (iznad 38°C , duže od 48 časova – zahteva ispitivanje i lečenje).</a:t>
            </a: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Mnoge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pridružene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bolesti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dijabetes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hipertireoza,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hipertenzija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okluzivna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vaskularna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bolest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hronična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opstruktivna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bolest pluća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 se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posle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većih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operativnih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procedura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drastično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pogoršati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692696"/>
            <a:ext cx="4041775" cy="1224136"/>
          </a:xfrm>
        </p:spPr>
        <p:txBody>
          <a:bodyPr>
            <a:norm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Prema mestu nastanka:</a:t>
            </a:r>
          </a:p>
          <a:p>
            <a:pPr algn="ctr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Sistemske</a:t>
            </a:r>
          </a:p>
          <a:p>
            <a:pPr algn="ctr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Lokalne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3" y="1340768"/>
            <a:ext cx="4464496" cy="551723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9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r-Latn-CS" sz="3200" b="1" i="1" dirty="0" smtClean="0">
                <a:latin typeface="Times New Roman" pitchFamily="18" charset="0"/>
                <a:cs typeface="Times New Roman" pitchFamily="18" charset="0"/>
              </a:rPr>
              <a:t>Uzroci pojave postoperativnih komplikacija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 su smanjena otpornost organizma, operativna trauma, anestezija, poremećaj funkcija važnih organa, a nekada i loš ishod operacije</a:t>
            </a:r>
          </a:p>
          <a:p>
            <a:pPr>
              <a:lnSpc>
                <a:spcPct val="120000"/>
              </a:lnSpc>
              <a:buNone/>
            </a:pPr>
            <a:endParaRPr lang="sr-Latn-C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r-Latn-CS" sz="3200" b="1" i="1" dirty="0" smtClean="0">
                <a:latin typeface="Times New Roman" pitchFamily="18" charset="0"/>
                <a:cs typeface="Times New Roman" pitchFamily="18" charset="0"/>
              </a:rPr>
              <a:t>Uzroci: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3200" b="1" i="1" dirty="0" smtClean="0">
                <a:latin typeface="Times New Roman" pitchFamily="18" charset="0"/>
                <a:cs typeface="Times New Roman" pitchFamily="18" charset="0"/>
              </a:rPr>
              <a:t> reakcija na transfuziju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3200" b="1" i="1" dirty="0" smtClean="0">
                <a:latin typeface="Times New Roman" pitchFamily="18" charset="0"/>
                <a:cs typeface="Times New Roman" pitchFamily="18" charset="0"/>
              </a:rPr>
              <a:t> atelektaza, pneumonija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3200" b="1" i="1" dirty="0" smtClean="0">
                <a:latin typeface="Times New Roman" pitchFamily="18" charset="0"/>
                <a:cs typeface="Times New Roman" pitchFamily="18" charset="0"/>
              </a:rPr>
              <a:t> urinarna infekcija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3200" b="1" i="1" dirty="0" smtClean="0">
                <a:latin typeface="Times New Roman" pitchFamily="18" charset="0"/>
                <a:cs typeface="Times New Roman" pitchFamily="18" charset="0"/>
              </a:rPr>
              <a:t> infekcija operativne rane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3200" b="1" i="1" dirty="0" smtClean="0">
                <a:latin typeface="Times New Roman" pitchFamily="18" charset="0"/>
                <a:cs typeface="Times New Roman" pitchFamily="18" charset="0"/>
              </a:rPr>
              <a:t> apsces u maloj karlici,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3200" b="1" i="1" dirty="0" smtClean="0">
                <a:latin typeface="Times New Roman" pitchFamily="18" charset="0"/>
                <a:cs typeface="Times New Roman" pitchFamily="18" charset="0"/>
              </a:rPr>
              <a:t> subfrenični apsces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3200" b="1" i="1" dirty="0" smtClean="0">
                <a:latin typeface="Times New Roman" pitchFamily="18" charset="0"/>
                <a:cs typeface="Times New Roman" pitchFamily="18" charset="0"/>
              </a:rPr>
              <a:t> tromboflebitis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r"/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LOKALNE KOMPLIKACIJE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464496" cy="64533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endParaRPr lang="sr-Latn-CS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SPECIFIČNE: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RESPIRATORNE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akutna respiratorna insuficijencija, atelektaza, edem pluća,PTE, pneumonija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KARDIOVASKULARNE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poremećaji ritma, srčana insuficijencija,  AIM, TDV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ENDOKRINE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hipo i hipertireoza, hipo i hiperglikemija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CNS KOMPLIKACIJE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- glavobolja, vrtoglavice, depresije, psihoze, CVI incidenti 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UROGENITALNE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urinarna infekcija, urosepsa, retencija urina, ABI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ABDOMINALNE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Pareza creva, ileus, dilatacija želuca, dehiscencija op. rane, hematoperitoneum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ŠOK, 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SEPSA/ 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DEKUBITUSI</a:t>
            </a: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244280" cy="5733256"/>
          </a:xfrm>
        </p:spPr>
        <p:txBody>
          <a:bodyPr>
            <a:normAutofit lnSpcReduction="10000"/>
          </a:bodyPr>
          <a:lstStyle/>
          <a:p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HEMATOM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- kao posledica neadekvatne hemostaze, spadanja ligature, nepreciznog ušivanja/eksploracija,revizija</a:t>
            </a:r>
            <a:endParaRPr lang="sr-Latn-CS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SEROM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izlivanje bistre belo-žućkaste tečnosti kroz ranu usled inflamatornog odgovora i povećanja vask. propustljivosti/previjanje,ev punkciona evakuacija i drenaža</a:t>
            </a:r>
          </a:p>
          <a:p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HEMATOM i SEROM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- mogu se inficirati/ drenaža i antibiotici</a:t>
            </a:r>
          </a:p>
          <a:p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LIMFOCELA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nakupljanje limfe/previjanje</a:t>
            </a:r>
            <a:endParaRPr lang="sr-Latn-CS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DEHISCENCIJA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delimični ili potpuni prekid kontinuiteta (disrupciju) jednog ili svih slojeva op. rane. Faktori rizika za dehiscenciju su brojni:</a:t>
            </a:r>
            <a:endParaRPr lang="sr-Latn-CS" sz="2000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4464496" cy="5832648"/>
          </a:xfrm>
        </p:spPr>
        <p:txBody>
          <a:bodyPr>
            <a:normAutofit/>
          </a:bodyPr>
          <a:lstStyle/>
          <a:p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Sistemski faktori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 Diabetes mellitus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Maligniteti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Pothranjenost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Imunosupresivi, kortikosteroidi, citostatici</a:t>
            </a:r>
          </a:p>
          <a:p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Lokalni faktori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Povećanje intrabdominalnog pritiska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Neadekvatna tehnika pri zatvaranju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Infekcija rane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Neadekvatna drenaža</a:t>
            </a:r>
          </a:p>
          <a:p>
            <a:pPr>
              <a:buNone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Dehiscencija svih slojeva na trb. zidu </a:t>
            </a:r>
            <a:r>
              <a:rPr lang="sr-Latn-CS" sz="2000" i="1" dirty="0" smtClean="0">
                <a:latin typeface="Times New Roman"/>
                <a:cs typeface="Times New Roman"/>
              </a:rPr>
              <a:t>→ evisceracija (protruzija </a:t>
            </a:r>
            <a:r>
              <a:rPr lang="sr-Latn-CS" sz="2000" i="1" dirty="0" smtClean="0">
                <a:latin typeface="Times New Roman"/>
                <a:cs typeface="Times New Roman"/>
              </a:rPr>
              <a:t>abdominalnih </a:t>
            </a:r>
            <a:r>
              <a:rPr lang="sr-Latn-CS" sz="2000" i="1" dirty="0" smtClean="0">
                <a:latin typeface="Times New Roman"/>
                <a:cs typeface="Times New Roman"/>
              </a:rPr>
              <a:t>organa van duplje/hitna </a:t>
            </a:r>
            <a:r>
              <a:rPr lang="sr-Latn-CS" sz="2000" i="1" dirty="0" smtClean="0">
                <a:latin typeface="Times New Roman"/>
                <a:cs typeface="Times New Roman"/>
              </a:rPr>
              <a:t>resutura</a:t>
            </a:r>
            <a:r>
              <a:rPr lang="sr-Latn-CS" sz="2000" i="1" dirty="0" smtClean="0">
                <a:latin typeface="Times New Roman"/>
                <a:cs typeface="Times New Roman"/>
              </a:rPr>
              <a:t>)!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244280" cy="5616624"/>
          </a:xfrm>
        </p:spPr>
        <p:txBody>
          <a:bodyPr>
            <a:normAutofit/>
          </a:bodyPr>
          <a:lstStyle/>
          <a:p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INFEKCIJA OPERATIVNE RANE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infekcije nastale u toku 30 dana od operacije, odnosno u toku godine dana od ugrađene proteze ili implantata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površinska inciziona infekcija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duboka inciziona infekcija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infekcija organa i međuorganskih prostora</a:t>
            </a: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zoran\Desktop\slike hirurgija II\Vlažna_gangr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33056"/>
            <a:ext cx="3456384" cy="27131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Dijagnoza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infekcije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hirurške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rane</a:t>
            </a:r>
            <a:endParaRPr lang="sr-Latn-C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Dijagnoza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infekcije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hirurške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rane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postavlja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na osnovu: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C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Klinički nalazi: 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bol, osetljivost, otok, crvenilo, toplota ili ↑T.</a:t>
            </a:r>
          </a:p>
          <a:p>
            <a:pPr>
              <a:buNone/>
            </a:pP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Biohemijski nalazi: ↑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Le,↑Se, CRP, fibrinogen</a:t>
            </a:r>
          </a:p>
          <a:p>
            <a:pPr>
              <a:buNone/>
            </a:pP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Mikrobiološki nalazi: 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pozitivan bris</a:t>
            </a:r>
          </a:p>
          <a:p>
            <a:pPr>
              <a:buNone/>
            </a:pPr>
            <a:endParaRPr lang="sr-Latn-C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pravilno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lečenje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neophodno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izolovati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uzročnika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infekcije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ispitati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njegovu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osetljivosti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antibiotike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/biogram i antibiogram/.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analizu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uzima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bris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rane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iscedak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rane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iscedak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trbušne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šupljine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ponekad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uzorak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tkiva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bolesnik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povišenu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temperaturu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groznicu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postoji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sumnja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došlo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sepse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uzima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krv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hemokulturu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C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Ponekad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potrebno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toku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lečenja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ponavljati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mikrobiološki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pregled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antibiogramom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jer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se u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toku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lečenja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razviti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otpornost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antibiotike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sr-Latn-C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72208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     Najčešći 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uzročnici infekcija operativnog mesta: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4173860" cy="1224135"/>
          </a:xfrm>
        </p:spPr>
        <p:txBody>
          <a:bodyPr>
            <a:norm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Staphylococcus aureus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Koagulaza negativni stafilokok </a:t>
            </a:r>
            <a:r>
              <a:rPr lang="sr-Latn-CS" sz="2000" b="0" i="1" dirty="0" smtClean="0">
                <a:latin typeface="Times New Roman" pitchFamily="18" charset="0"/>
                <a:cs typeface="Times New Roman" pitchFamily="18" charset="0"/>
              </a:rPr>
              <a:t>– kod čistih operativnih mesta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916832"/>
            <a:ext cx="4248472" cy="4941167"/>
          </a:xfrm>
        </p:spPr>
        <p:txBody>
          <a:bodyPr>
            <a:normAutofit/>
          </a:bodyPr>
          <a:lstStyle/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Mnoge bakterije koje često uzrokuju različite infekcije postale su multirezistentne (stafilokok, pseudomonas, enterokok, streptokok, klebsela).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sr-Latn-C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Pojava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multirezistencije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naročito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izražena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jedinicama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intenzivne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hirurške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nege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gde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redovno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primenjuju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različiti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antibiotici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tretmanu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pacijenata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posle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operacija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T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superbakterije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najsmrtonosnije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620688"/>
            <a:ext cx="4644008" cy="2304256"/>
          </a:xfrm>
        </p:spPr>
        <p:txBody>
          <a:bodyPr>
            <a:no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Escherichia coli, Enterococcus spp.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Pseudomonas aeruginosa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Enterobacter spp.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Serratia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marcences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Clostridium sp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Acinetobacter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sp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p.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1960" y="2924944"/>
            <a:ext cx="4752527" cy="3672407"/>
          </a:xfrm>
        </p:spPr>
        <p:txBody>
          <a:bodyPr>
            <a:no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infekcije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rane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doći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bakterijama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nalaze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samom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bolesniku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endogene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infekcije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bakterijama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okoline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egzogene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infekcije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21088"/>
            <a:ext cx="2016224" cy="26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H="1">
            <a:off x="8100392" y="3861048"/>
            <a:ext cx="144016" cy="93610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144016"/>
          </a:xfrm>
        </p:spPr>
        <p:txBody>
          <a:bodyPr>
            <a:normAutofit fontScale="90000"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Hirurgija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(grč. cheirourgia – ruka i rad)-proučavanjem i lečenjem bolesti koje se moraju lečiti radom hirurga i instrumenata.</a:t>
            </a:r>
            <a:b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ISTORIJAT HIRURGIJE</a:t>
            </a:r>
            <a:r>
              <a:rPr lang="sr-Latn-CS" sz="2400" b="1" i="1" dirty="0" smtClean="0"/>
              <a:t/>
            </a:r>
            <a:br>
              <a:rPr lang="sr-Latn-CS" sz="2400" b="1" i="1" dirty="0" smtClean="0"/>
            </a:b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5436096" cy="55172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Stari vek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Vavilon /1750 . p.n.e. –Hamurabijev zakonik</a:t>
            </a:r>
            <a:r>
              <a:rPr lang="pl-PL" sz="2000" dirty="0" smtClean="0"/>
              <a:t>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 u kome su predviđene nagrade i kazne za hirurge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Egipat /2000-3000. p.n.e. –lečenje preloma sa udlagama, cirkumcizije, trepanacije,amputacije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Indija /Susruta 1200.p.n.e.-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sadrži 184 poglavlja sa prikazom anatomije i opis 1120 bolesti; rekonstrukcije nosa, incizije apscesa</a:t>
            </a: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Grčka/ Hipocrat 460-370. p.n.e.- imobilizacija i ekstenzija,repozicija luksacija, lečenje rana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Aleksandrijska škola, Vizantija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268760"/>
            <a:ext cx="3851920" cy="53285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Srednji vek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Arapska medicina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Italija, Francuska (papa Sikst IV odobrio disekcije)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XVI i XVII hirurgija se uključuje u programe med.škola (1731. Paris Hirurška akademija)</a:t>
            </a: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Savremena hirurgija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Anestezija sredina XIX veka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Antiseptični rad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Antibiotska terapija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Tehnički i tehnološki napredak</a:t>
            </a: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1187624" cy="117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166974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705871"/>
            <a:ext cx="1053707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34888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FAKTORI RIZIKA ZA NASTANAK INFEKCIJE OPERATIVNOG MESTA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PACIJENT</a:t>
            </a:r>
          </a:p>
          <a:p>
            <a:pPr algn="ctr"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STAROST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MALNUTRICIJA (POTHRANJENOST)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DIABETES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GOJAZNOST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PUŠENJE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POSTOJEĆA INFEKCIJA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DUŽINA PREOPERATIVNE HOSPITALIZACIJE</a:t>
            </a:r>
          </a:p>
          <a:p>
            <a:pPr>
              <a:buNone/>
            </a:pPr>
            <a:endParaRPr lang="sr-Latn-C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OPERACIJA</a:t>
            </a:r>
          </a:p>
          <a:p>
            <a:pPr algn="ctr"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HIRURŠKO PRANJE RUKU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PREOP. PRIPREMA KOŽE OP. POLJA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DUŽINA OPERACIJE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ANTIMIKROBNA PROFILAKSA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VENTILACIJA U OP.SALI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STRANI  MATERIJAL U OP. POLJU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HIRURŠKA TEHNIKA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TKIVNA TRAUMA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HEMOSTAZA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DRENAŽA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LITERATURA: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Vojinović M: Hirurgija sa ortopedijom, Visoka zdravstveno-sanitarna škola strukovnih studija “Visan”, Beograd 2014.</a:t>
            </a:r>
          </a:p>
          <a:p>
            <a:pPr marL="457200" indent="-457200"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Stevović D: Hirurgija za studente i lekare, Savremena administracija, Beograd 2002.</a:t>
            </a:r>
          </a:p>
          <a:p>
            <a:pPr marL="457200" indent="-457200"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Dragović M, Gerzić Z: Hirurgija: Osnovi hirurgije- opšti i specijalni deo, Medicinska knjiga, Beograd 1998.</a:t>
            </a:r>
          </a:p>
          <a:p>
            <a:pPr marL="457200" indent="-457200"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Dragović M, Todorić M: Urgentna i ratna hirurgija, Velarta, Beograd 1998.</a:t>
            </a:r>
          </a:p>
          <a:p>
            <a:pPr marL="457200" indent="-457200"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Višnjić M; Hirurgija, Prosveta, Niš, 2005.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VAŽNIJI DATUMI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316288" cy="5877272"/>
          </a:xfrm>
        </p:spPr>
        <p:txBody>
          <a:bodyPr>
            <a:normAutofit lnSpcReduction="10000"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1540. Engleska – udruženje berbera i hirurga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1818. Transfuzija krvi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1885. Prva apendektomija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1895. X-zraci u medicini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1905. Transplantacija  (Tx) rožnjače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1928. – otkriće penicilina (Fleming)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1950. Tx bubrega Dr. Richard Lawler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495800" cy="5877272"/>
          </a:xfrm>
        </p:spPr>
        <p:txBody>
          <a:bodyPr>
            <a:normAutofit lnSpcReduction="10000"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1953. operacija na srcu sa ekstrakorporalnom cirkulacijom.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1966.Tx pankreasa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Kelly,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Richard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Lillehei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1967. Tx jetre T. Starzl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1967. C. Barnard Tx srca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1975. laparoskopska hirurgija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1999.Tx šake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2010. Tx lica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564904"/>
            <a:ext cx="1080120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924944"/>
            <a:ext cx="10801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077072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988840"/>
            <a:ext cx="10081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zoran\Desktop\hirurgija slike i literatura\TDIS-First-kidney-transplant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581128"/>
            <a:ext cx="1224136" cy="1361282"/>
          </a:xfrm>
          <a:prstGeom prst="rect">
            <a:avLst/>
          </a:prstGeom>
          <a:noFill/>
        </p:spPr>
      </p:pic>
      <p:pic>
        <p:nvPicPr>
          <p:cNvPr id="5" name="Picture 2" descr="C:\Users\zoran\Desktop\slike hirurgija II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941168"/>
            <a:ext cx="2376264" cy="176954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SPECIFIČNOSTI HIRURŠKIH USTANOVA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4705"/>
            <a:ext cx="8147248" cy="18001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Zajedničke jedinice</a:t>
            </a:r>
          </a:p>
          <a:p>
            <a:pPr algn="ctr"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Ambulante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Prijemna odeljenja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Bolesničke sobe</a:t>
            </a: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492896"/>
            <a:ext cx="8363272" cy="41764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Specifične jedinice</a:t>
            </a:r>
          </a:p>
          <a:p>
            <a:pPr algn="ctr"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Previjališta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 u blizini bol. soba, 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aseptična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septična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; vremenska odvojenost sa dezinfekcijom) 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- osvetljenje</a:t>
            </a:r>
            <a:b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sto za previjanje</a:t>
            </a:r>
            <a:b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instrumenti i materijal za previjanje</a:t>
            </a:r>
            <a:b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tekuća voda</a:t>
            </a:r>
          </a:p>
          <a:p>
            <a:endParaRPr lang="sr-Latn-CS" dirty="0"/>
          </a:p>
        </p:txBody>
      </p:sp>
      <p:pic>
        <p:nvPicPr>
          <p:cNvPr id="1028" name="Picture 4" descr="C:\Users\zoran\Pictures\20151003_230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54136" y="0"/>
            <a:ext cx="6120000" cy="3672000"/>
          </a:xfrm>
          <a:prstGeom prst="rect">
            <a:avLst/>
          </a:prstGeom>
          <a:noFill/>
        </p:spPr>
      </p:pic>
      <p:pic>
        <p:nvPicPr>
          <p:cNvPr id="6" name="Picture 5" descr="C:\Users\zoran\Pictures\20151003_230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320480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3429000"/>
          </a:xfrm>
        </p:spPr>
        <p:txBody>
          <a:bodyPr>
            <a:normAutofit fontScale="90000"/>
          </a:bodyPr>
          <a:lstStyle/>
          <a:p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200" i="1" u="sng" dirty="0" smtClean="0">
                <a:latin typeface="Times New Roman" pitchFamily="18" charset="0"/>
                <a:cs typeface="Times New Roman" pitchFamily="18" charset="0"/>
              </a:rPr>
              <a:t>Operacioni blok</a:t>
            </a: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200" i="1" u="sng" dirty="0" smtClean="0">
                <a:latin typeface="Times New Roman" pitchFamily="18" charset="0"/>
                <a:cs typeface="Times New Roman" pitchFamily="18" charset="0"/>
              </a:rPr>
              <a:t>Jedinica intenzivne nege</a:t>
            </a: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CS" sz="2200" b="0" i="1" dirty="0" smtClean="0">
                <a:latin typeface="Times New Roman" pitchFamily="18" charset="0"/>
                <a:cs typeface="Times New Roman" pitchFamily="18" charset="0"/>
              </a:rPr>
              <a:t>- pacijenti sa poremećajem vitalnih funkcija (kontinuirana nega i nadzor)</a:t>
            </a:r>
            <a:r>
              <a:rPr lang="sr-Latn-CS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b="0" i="1" dirty="0" smtClean="0">
                <a:latin typeface="Times New Roman" pitchFamily="18" charset="0"/>
                <a:cs typeface="Times New Roman" pitchFamily="18" charset="0"/>
              </a:rPr>
            </a:br>
            <a:endParaRPr lang="sr-Latn-CS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56792"/>
            <a:ext cx="4572000" cy="5301208"/>
          </a:xfrm>
        </p:spPr>
        <p:txBody>
          <a:bodyPr/>
          <a:lstStyle/>
          <a:p>
            <a:pPr algn="ctr"/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OPERACIONI BLOK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NESTERILNI DEO (ulaz i svlačionica)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STERILNI DEO (hodnik,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operaciona sala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 prostorija za postoperativni oporavak pacijenata)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POMOĆNE PROSTORIJE za premedikaciju, sterilizaciju, za presvlačenje osoblja, za medicinski otpad, odmor osoblja, prostorije za skladištenje materijala.</a:t>
            </a:r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644008" y="3140968"/>
            <a:ext cx="4320480" cy="3717032"/>
            <a:chOff x="0" y="0"/>
            <a:chExt cx="2301" cy="1513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301" cy="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431" y="754"/>
              <a:ext cx="181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OPERACIONA SALA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24847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929623"/>
            <a:ext cx="2736304" cy="192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 descr="IMG_01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01209"/>
            <a:ext cx="183569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sr-Latn-CS" sz="2800" b="1" i="1" dirty="0" smtClean="0">
                <a:latin typeface="Times New Roman" pitchFamily="18" charset="0"/>
                <a:cs typeface="Times New Roman" pitchFamily="18" charset="0"/>
              </a:rPr>
              <a:t>ANTISEPSA I ASEPSA</a:t>
            </a:r>
            <a:endParaRPr lang="sr-Latn-C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6048672" cy="5400600"/>
          </a:xfrm>
        </p:spPr>
        <p:txBody>
          <a:bodyPr>
            <a:normAutofit fontScale="92500" lnSpcReduction="10000"/>
          </a:bodyPr>
          <a:lstStyle/>
          <a:p>
            <a:r>
              <a:rPr lang="sr-Latn-CS" sz="2200" b="1" i="1" dirty="0" smtClean="0">
                <a:latin typeface="Times New Roman" pitchFamily="18" charset="0"/>
                <a:cs typeface="Times New Roman" pitchFamily="18" charset="0"/>
              </a:rPr>
              <a:t>Luj Paster;</a:t>
            </a: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Latn-CS" sz="2200" b="1" i="1" u="sng" dirty="0" smtClean="0">
                <a:latin typeface="Times New Roman" pitchFamily="18" charset="0"/>
                <a:cs typeface="Times New Roman" pitchFamily="18" charset="0"/>
              </a:rPr>
              <a:t>Joseph Lister</a:t>
            </a:r>
            <a:r>
              <a:rPr lang="sr-Latn-C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>(1827.—1912.) započeo tretiranje op. rana nakon amputacije sa karbolnom kiselinom (fenolom), pranje ruku u 5% karbolnoj kiselini i prskanje operativnog polja</a:t>
            </a:r>
          </a:p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Antisepsa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skup mera koje se primenjuju u cilju smanjenja patogenih i nepatogenih mikroorganizama sa predmeta i instrumenata koji dolaze u kontakt sa ranom, kožom i sluzokožom.</a:t>
            </a:r>
          </a:p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Asepsa </a:t>
            </a:r>
            <a:r>
              <a:rPr lang="sr-Latn-CS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skup mera i postupaka kojim se odstranjuju uzročnici kontaminacije koji mogu dovesti do oboljenja i kojima se vrši prevencija kontakta sa mikroorganizmima.</a:t>
            </a:r>
          </a:p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Dezinfekcija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postupak kojim se mogu uništiti svi oblici mikroorganizama osim bakterijskih spora.</a:t>
            </a:r>
          </a:p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Antiseptici i dezinficijensi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- su preparati istog dejstva jer deluju u smislu uklanjanja bakterija sa kože i predmeta /antiseptici imaju bakteriostatsko dejstvo, a dezinficijensi baktericidno /</a:t>
            </a:r>
            <a:endParaRPr lang="sr-Latn-C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6215" y="6381328"/>
            <a:ext cx="2627785" cy="476672"/>
          </a:xfrm>
        </p:spPr>
        <p:txBody>
          <a:bodyPr>
            <a:normAutofit fontScale="92500" lnSpcReduction="10000"/>
          </a:bodyPr>
          <a:lstStyle/>
          <a:p>
            <a:endParaRPr lang="sr-Latn-CS" dirty="0"/>
          </a:p>
        </p:txBody>
      </p:sp>
      <p:pic>
        <p:nvPicPr>
          <p:cNvPr id="9218" name="Picture 2" descr="C:\Users\zoran\Desktop\hirurgija slike i literatura\Joseph_Li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284984"/>
            <a:ext cx="2088232" cy="2232248"/>
          </a:xfrm>
          <a:prstGeom prst="rect">
            <a:avLst/>
          </a:prstGeom>
          <a:noFill/>
        </p:spPr>
      </p:pic>
      <p:pic>
        <p:nvPicPr>
          <p:cNvPr id="2050" name="Picture 2" descr="C:\Users\zoran\Pictures\2015-10-13 slike 2-3\slike 2-3 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08720"/>
            <a:ext cx="2016224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l"/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DELOTVORNOST DEZINFICIJENASA- zavisi od sledećih faktora: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8352928" cy="4536504"/>
          </a:xfrm>
        </p:spPr>
        <p:txBody>
          <a:bodyPr>
            <a:no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Broj mikroorganizama ↓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preduslov svake dezinfekcije temeljno mehaničko čišćenje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Koncentracija dezinficijensa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↑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Trajanje dezinfekcije ↑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Fizički i hemijski činioci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(T, pH medija na koji deluje, tvrdoće vode u kojoj se rastvara)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Nedostatak antiseptika je nedovoljna selektivnost. On , naime, oštećuje i živo tkivo, a ne samo mikroorganizam. Zato se oni koriste eksterno (stavljaju se na kožu, sluznicu, okolinu rana) gde je resorpcija mala. 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Deluju na više načina:</a:t>
            </a:r>
            <a:b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remete osmotsku ravnotežu (koncentrisani rastvori soli i šećera),</a:t>
            </a:r>
            <a:b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adsorbuju mikroorganizme na sebe,</a:t>
            </a:r>
            <a:b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koagulacija belančevina (soli teških metala),</a:t>
            </a:r>
            <a:b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oksidacija mikroorganizama (peroksidi, preparati hlora),</a:t>
            </a:r>
            <a:b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redukcijom mikroorganizama (rezorcinol),</a:t>
            </a:r>
            <a:b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površinskom aktivnošću (sapuni, invertni sapuni),</a:t>
            </a:r>
            <a:b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specifično toksičnim delovanjem na protoplazmu (alkoholi, fenoli).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525344"/>
            <a:ext cx="4038600" cy="72006"/>
          </a:xfrm>
        </p:spPr>
        <p:txBody>
          <a:bodyPr>
            <a:normAutofit fontScale="25000" lnSpcReduction="20000"/>
          </a:bodyPr>
          <a:lstStyle/>
          <a:p>
            <a:endParaRPr lang="sr-Latn-C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DEZINFICIJENSI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lnSpcReduction="10000"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Medicinski alkohol – etanol (60-70%)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 oštećuje bakterije, razara ćelijski zid bakterija čime ih isušuje i fiksira na koži. Ne deluje na viruse, niti ubija spore. Zbog toga se sa njim ne mogu sterilisati hirurški instrumenti i špricevi. Koristi se isključivo na neoštećenoj koži!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Medicinski benzin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rastvarač masti, za uklanjanje nečistoća na koži /iritantan/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Borna kiselina (H</a:t>
            </a:r>
            <a:r>
              <a:rPr lang="sr-Latn-CS" sz="2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sr-Latn-CS" sz="2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Rastvor borne kiseline 3% koristi se za obloge kod ulceracija, erizipela i opekotina. Smatra se da deluje na gljivična oboljenja kože i sluznice. 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Kalijum permanganat (“hipermangan”, KMnO</a:t>
            </a:r>
            <a:r>
              <a:rPr lang="sr-Latn-CS" sz="20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koristi se kao razblaženi rastvor (1%) za ispiranje rana i kao dezinfekcioni oblozi.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Vodonik peroksid 3% (“hidrogen”, H</a:t>
            </a:r>
            <a:r>
              <a:rPr lang="sr-Latn-C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C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koristi se za ispiranje tkiva pri čemu oslobađa kiseonik u vidu pene. Deluje oksidaciono, oslobađanjem reaktivnog atoma kiseonika</a:t>
            </a:r>
            <a:r>
              <a:rPr lang="sr-Latn-CS" sz="2000" i="1" dirty="0" smtClean="0">
                <a:latin typeface="Times New Roman"/>
                <a:cs typeface="Times New Roman"/>
              </a:rPr>
              <a:t>→denaturacija proteina mikrorganizama.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Hlorheksidin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je antiseptik koji se naveliko koristi za čišćenje kože i sluznice od raznih mikroba (bakterija, virusa i gljivica). 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Jodna tinktura (rastvor joda u alkoholu 7-10% rastvor)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može se primenjivati na neoštećenoj koži</a:t>
            </a:r>
            <a:b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5033</TotalTime>
  <Words>2658</Words>
  <Application>Microsoft Office PowerPoint</Application>
  <PresentationFormat>On-screen Show (4:3)</PresentationFormat>
  <Paragraphs>389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VISOKA MEDICINSKA ŠKOLA STRUKOVNIH STUDIJA ĆUPRIJA</vt:lpstr>
      <vt:lpstr>Slide 2</vt:lpstr>
      <vt:lpstr>Hirurgija (grč. cheirourgia – ruka i rad)-proučavanjem i lečenjem bolesti koje se moraju lečiti radom hirurga i instrumenata.  ISTORIJAT HIRURGIJE </vt:lpstr>
      <vt:lpstr>VAŽNIJI DATUMI</vt:lpstr>
      <vt:lpstr>SPECIFIČNOSTI HIRURŠKIH USTANOVA</vt:lpstr>
      <vt:lpstr> Operacioni blok  Jedinica intenzivne nege  - pacijenti sa poremećajem vitalnih funkcija (kontinuirana nega i nadzor)      </vt:lpstr>
      <vt:lpstr>ANTISEPSA I ASEPSA</vt:lpstr>
      <vt:lpstr>DELOTVORNOST DEZINFICIJENASA- zavisi od sledećih faktora:</vt:lpstr>
      <vt:lpstr>DEZINFICIJENSI</vt:lpstr>
      <vt:lpstr>DEZINFICIJENSI</vt:lpstr>
      <vt:lpstr>STERILIZACIJA  Asepsa je postupak uništavanja ili potpunog odstranjivanja svih mikroorganizama i spora sa predmeta, instrumenata i materijala /živa tkiva ne mogu se učiniti sterilnim/</vt:lpstr>
      <vt:lpstr>FIZIČKA STERILIZACIJA STERILIZACIJA VLAŽNOM TOPLOTOM</vt:lpstr>
      <vt:lpstr>STERILIZACIJA SUVOM TOPLOTOM</vt:lpstr>
      <vt:lpstr>Slide 14</vt:lpstr>
      <vt:lpstr>KONTROLA STERILIZACIJE</vt:lpstr>
      <vt:lpstr>PRIMENA STERILIZACIJE U HIRURGIJI</vt:lpstr>
      <vt:lpstr>HIRURŠKE INTERVENCIJE (OPERATIVNI ZAHVATI, OPERACIJE)</vt:lpstr>
      <vt:lpstr>VRSTE OPERATIVNIH ZAHVATA</vt:lpstr>
      <vt:lpstr>OSNOVNI PRINCIPI OPERATIVNIH ZAHVATA</vt:lpstr>
      <vt:lpstr>OSNOVNI PRINCIPI OPERATIVNIH ZAHVATA</vt:lpstr>
      <vt:lpstr>OSNOVNI HIRURŠKI INSTRUMENTI</vt:lpstr>
      <vt:lpstr>PRIPREMA BOLESNIKA ZA OPERACIJU</vt:lpstr>
      <vt:lpstr>NEPOSREDNA PREOPERATIVNA  PRIPREMA</vt:lpstr>
      <vt:lpstr>Slide 24</vt:lpstr>
      <vt:lpstr>KOMPLIKACIJE OPERATIVNIH ZAHVATA  rezultat osnovnog oboljenja, operativne procedure i drugih faktora</vt:lpstr>
      <vt:lpstr>LOKALNE KOMPLIKACIJE</vt:lpstr>
      <vt:lpstr>Slide 27</vt:lpstr>
      <vt:lpstr>Dijagnoza infekcije hirurške rane</vt:lpstr>
      <vt:lpstr>     Najčešći uzročnici infekcija operativnog mesta:</vt:lpstr>
      <vt:lpstr>FAKTORI RIZIKA ZA NASTANAK INFEKCIJE OPERATIVNOG MESTA</vt:lpstr>
      <vt:lpstr>LITERATURA: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VISOKA MEDICINSKA ŠKOLA STRUKOVNIH STUDIJA ĆUPRIJA</dc:title>
  <dc:creator>zoran</dc:creator>
  <cp:lastModifiedBy>zoran</cp:lastModifiedBy>
  <cp:revision>114</cp:revision>
  <dcterms:created xsi:type="dcterms:W3CDTF">2015-10-03T11:58:17Z</dcterms:created>
  <dcterms:modified xsi:type="dcterms:W3CDTF">2015-10-15T16:12:11Z</dcterms:modified>
</cp:coreProperties>
</file>